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aveSubsetFonts="1">
  <p:sldMasterIdLst>
    <p:sldMasterId id="2147483663" r:id="rId1"/>
  </p:sldMasterIdLst>
  <p:notesMasterIdLst>
    <p:notesMasterId r:id="rId275"/>
  </p:notesMasterIdLst>
  <p:handoutMasterIdLst>
    <p:handoutMasterId r:id="rId276"/>
  </p:handoutMasterIdLst>
  <p:sldIdLst>
    <p:sldId id="256" r:id="rId2"/>
    <p:sldId id="280" r:id="rId3"/>
    <p:sldId id="258" r:id="rId4"/>
    <p:sldId id="257" r:id="rId5"/>
    <p:sldId id="259" r:id="rId6"/>
    <p:sldId id="260" r:id="rId7"/>
    <p:sldId id="263" r:id="rId8"/>
    <p:sldId id="265" r:id="rId9"/>
    <p:sldId id="266" r:id="rId10"/>
    <p:sldId id="269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613" r:id="rId32"/>
    <p:sldId id="614" r:id="rId33"/>
    <p:sldId id="294" r:id="rId34"/>
    <p:sldId id="295" r:id="rId35"/>
    <p:sldId id="296" r:id="rId36"/>
    <p:sldId id="297" r:id="rId37"/>
    <p:sldId id="612" r:id="rId38"/>
    <p:sldId id="298" r:id="rId39"/>
    <p:sldId id="299" r:id="rId40"/>
    <p:sldId id="300" r:id="rId41"/>
    <p:sldId id="302" r:id="rId42"/>
    <p:sldId id="304" r:id="rId43"/>
    <p:sldId id="305" r:id="rId44"/>
    <p:sldId id="306" r:id="rId45"/>
    <p:sldId id="307" r:id="rId46"/>
    <p:sldId id="309" r:id="rId47"/>
    <p:sldId id="310" r:id="rId48"/>
    <p:sldId id="312" r:id="rId49"/>
    <p:sldId id="313" r:id="rId50"/>
    <p:sldId id="315" r:id="rId51"/>
    <p:sldId id="615" r:id="rId52"/>
    <p:sldId id="316" r:id="rId53"/>
    <p:sldId id="317" r:id="rId54"/>
    <p:sldId id="620" r:id="rId55"/>
    <p:sldId id="621" r:id="rId56"/>
    <p:sldId id="622" r:id="rId57"/>
    <p:sldId id="623" r:id="rId58"/>
    <p:sldId id="624" r:id="rId59"/>
    <p:sldId id="616" r:id="rId60"/>
    <p:sldId id="617" r:id="rId61"/>
    <p:sldId id="618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3" r:id="rId87"/>
    <p:sldId id="344" r:id="rId88"/>
    <p:sldId id="345" r:id="rId89"/>
    <p:sldId id="346" r:id="rId90"/>
    <p:sldId id="347" r:id="rId91"/>
    <p:sldId id="349" r:id="rId92"/>
    <p:sldId id="351" r:id="rId93"/>
    <p:sldId id="352" r:id="rId94"/>
    <p:sldId id="353" r:id="rId95"/>
    <p:sldId id="354" r:id="rId96"/>
    <p:sldId id="355" r:id="rId97"/>
    <p:sldId id="356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8" r:id="rId117"/>
    <p:sldId id="379" r:id="rId118"/>
    <p:sldId id="382" r:id="rId119"/>
    <p:sldId id="383" r:id="rId120"/>
    <p:sldId id="384" r:id="rId121"/>
    <p:sldId id="387" r:id="rId122"/>
    <p:sldId id="388" r:id="rId123"/>
    <p:sldId id="389" r:id="rId124"/>
    <p:sldId id="393" r:id="rId125"/>
    <p:sldId id="394" r:id="rId126"/>
    <p:sldId id="395" r:id="rId127"/>
    <p:sldId id="396" r:id="rId128"/>
    <p:sldId id="397" r:id="rId129"/>
    <p:sldId id="398" r:id="rId130"/>
    <p:sldId id="399" r:id="rId131"/>
    <p:sldId id="400" r:id="rId132"/>
    <p:sldId id="401" r:id="rId133"/>
    <p:sldId id="368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607" r:id="rId143"/>
    <p:sldId id="410" r:id="rId144"/>
    <p:sldId id="411" r:id="rId145"/>
    <p:sldId id="412" r:id="rId146"/>
    <p:sldId id="413" r:id="rId147"/>
    <p:sldId id="608" r:id="rId148"/>
    <p:sldId id="414" r:id="rId149"/>
    <p:sldId id="415" r:id="rId150"/>
    <p:sldId id="416" r:id="rId151"/>
    <p:sldId id="417" r:id="rId152"/>
    <p:sldId id="420" r:id="rId153"/>
    <p:sldId id="419" r:id="rId154"/>
    <p:sldId id="609" r:id="rId155"/>
    <p:sldId id="421" r:id="rId156"/>
    <p:sldId id="422" r:id="rId157"/>
    <p:sldId id="423" r:id="rId158"/>
    <p:sldId id="424" r:id="rId159"/>
    <p:sldId id="610" r:id="rId160"/>
    <p:sldId id="425" r:id="rId161"/>
    <p:sldId id="426" r:id="rId162"/>
    <p:sldId id="427" r:id="rId163"/>
    <p:sldId id="428" r:id="rId164"/>
    <p:sldId id="611" r:id="rId165"/>
    <p:sldId id="430" r:id="rId166"/>
    <p:sldId id="431" r:id="rId167"/>
    <p:sldId id="432" r:id="rId168"/>
    <p:sldId id="418" r:id="rId169"/>
    <p:sldId id="433" r:id="rId170"/>
    <p:sldId id="583" r:id="rId171"/>
    <p:sldId id="489" r:id="rId172"/>
    <p:sldId id="490" r:id="rId173"/>
    <p:sldId id="491" r:id="rId174"/>
    <p:sldId id="492" r:id="rId175"/>
    <p:sldId id="493" r:id="rId176"/>
    <p:sldId id="494" r:id="rId177"/>
    <p:sldId id="496" r:id="rId178"/>
    <p:sldId id="497" r:id="rId179"/>
    <p:sldId id="498" r:id="rId180"/>
    <p:sldId id="499" r:id="rId181"/>
    <p:sldId id="500" r:id="rId182"/>
    <p:sldId id="501" r:id="rId183"/>
    <p:sldId id="502" r:id="rId184"/>
    <p:sldId id="503" r:id="rId185"/>
    <p:sldId id="504" r:id="rId186"/>
    <p:sldId id="505" r:id="rId187"/>
    <p:sldId id="534" r:id="rId188"/>
    <p:sldId id="535" r:id="rId189"/>
    <p:sldId id="536" r:id="rId190"/>
    <p:sldId id="537" r:id="rId191"/>
    <p:sldId id="538" r:id="rId192"/>
    <p:sldId id="539" r:id="rId193"/>
    <p:sldId id="540" r:id="rId194"/>
    <p:sldId id="541" r:id="rId195"/>
    <p:sldId id="507" r:id="rId196"/>
    <p:sldId id="508" r:id="rId197"/>
    <p:sldId id="509" r:id="rId198"/>
    <p:sldId id="510" r:id="rId199"/>
    <p:sldId id="511" r:id="rId200"/>
    <p:sldId id="512" r:id="rId201"/>
    <p:sldId id="513" r:id="rId202"/>
    <p:sldId id="514" r:id="rId203"/>
    <p:sldId id="515" r:id="rId204"/>
    <p:sldId id="516" r:id="rId205"/>
    <p:sldId id="517" r:id="rId206"/>
    <p:sldId id="518" r:id="rId207"/>
    <p:sldId id="519" r:id="rId208"/>
    <p:sldId id="520" r:id="rId209"/>
    <p:sldId id="521" r:id="rId210"/>
    <p:sldId id="522" r:id="rId211"/>
    <p:sldId id="523" r:id="rId212"/>
    <p:sldId id="524" r:id="rId213"/>
    <p:sldId id="533" r:id="rId214"/>
    <p:sldId id="525" r:id="rId215"/>
    <p:sldId id="526" r:id="rId216"/>
    <p:sldId id="527" r:id="rId217"/>
    <p:sldId id="528" r:id="rId218"/>
    <p:sldId id="529" r:id="rId219"/>
    <p:sldId id="530" r:id="rId220"/>
    <p:sldId id="532" r:id="rId221"/>
    <p:sldId id="543" r:id="rId222"/>
    <p:sldId id="544" r:id="rId223"/>
    <p:sldId id="545" r:id="rId224"/>
    <p:sldId id="546" r:id="rId225"/>
    <p:sldId id="547" r:id="rId226"/>
    <p:sldId id="548" r:id="rId227"/>
    <p:sldId id="549" r:id="rId228"/>
    <p:sldId id="550" r:id="rId229"/>
    <p:sldId id="552" r:id="rId230"/>
    <p:sldId id="553" r:id="rId231"/>
    <p:sldId id="554" r:id="rId232"/>
    <p:sldId id="555" r:id="rId233"/>
    <p:sldId id="556" r:id="rId234"/>
    <p:sldId id="557" r:id="rId235"/>
    <p:sldId id="558" r:id="rId236"/>
    <p:sldId id="584" r:id="rId237"/>
    <p:sldId id="585" r:id="rId238"/>
    <p:sldId id="561" r:id="rId239"/>
    <p:sldId id="562" r:id="rId240"/>
    <p:sldId id="563" r:id="rId241"/>
    <p:sldId id="564" r:id="rId242"/>
    <p:sldId id="566" r:id="rId243"/>
    <p:sldId id="567" r:id="rId244"/>
    <p:sldId id="568" r:id="rId245"/>
    <p:sldId id="569" r:id="rId246"/>
    <p:sldId id="570" r:id="rId247"/>
    <p:sldId id="571" r:id="rId248"/>
    <p:sldId id="572" r:id="rId249"/>
    <p:sldId id="573" r:id="rId250"/>
    <p:sldId id="574" r:id="rId251"/>
    <p:sldId id="575" r:id="rId252"/>
    <p:sldId id="576" r:id="rId253"/>
    <p:sldId id="577" r:id="rId254"/>
    <p:sldId id="578" r:id="rId255"/>
    <p:sldId id="579" r:id="rId256"/>
    <p:sldId id="580" r:id="rId257"/>
    <p:sldId id="586" r:id="rId258"/>
    <p:sldId id="588" r:id="rId259"/>
    <p:sldId id="589" r:id="rId260"/>
    <p:sldId id="590" r:id="rId261"/>
    <p:sldId id="591" r:id="rId262"/>
    <p:sldId id="592" r:id="rId263"/>
    <p:sldId id="593" r:id="rId264"/>
    <p:sldId id="594" r:id="rId265"/>
    <p:sldId id="596" r:id="rId266"/>
    <p:sldId id="595" r:id="rId267"/>
    <p:sldId id="597" r:id="rId268"/>
    <p:sldId id="598" r:id="rId269"/>
    <p:sldId id="599" r:id="rId270"/>
    <p:sldId id="601" r:id="rId271"/>
    <p:sldId id="602" r:id="rId272"/>
    <p:sldId id="603" r:id="rId273"/>
    <p:sldId id="604" r:id="rId274"/>
  </p:sldIdLst>
  <p:sldSz cx="9144000" cy="6858000" type="screen4x3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26" autoAdjust="0"/>
    <p:restoredTop sz="83383" autoAdjust="0"/>
  </p:normalViewPr>
  <p:slideViewPr>
    <p:cSldViewPr>
      <p:cViewPr varScale="1">
        <p:scale>
          <a:sx n="97" d="100"/>
          <a:sy n="97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ableStyles" Target="tableStyle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>
            <a:extLst>
              <a:ext uri="{FF2B5EF4-FFF2-40B4-BE49-F238E27FC236}">
                <a16:creationId xmlns:a16="http://schemas.microsoft.com/office/drawing/2014/main" id="{FABB2E91-FBE6-13AE-445A-63E2B756E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ตัวยึดวันที่ 2">
            <a:extLst>
              <a:ext uri="{FF2B5EF4-FFF2-40B4-BE49-F238E27FC236}">
                <a16:creationId xmlns:a16="http://schemas.microsoft.com/office/drawing/2014/main" id="{3213A74A-0410-338B-D506-3BFA07A7C5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fld id="{0C750E41-6AF4-9340-B9CD-AA40C184C549}" type="datetimeFigureOut">
              <a:rPr lang="th-TH"/>
              <a:pPr>
                <a:defRPr/>
              </a:pPr>
              <a:t>02/12/68</a:t>
            </a:fld>
            <a:endParaRPr lang="th-TH"/>
          </a:p>
        </p:txBody>
      </p:sp>
      <p:sp>
        <p:nvSpPr>
          <p:cNvPr id="4" name="ตัวยึดท้ายกระดาษ 3">
            <a:extLst>
              <a:ext uri="{FF2B5EF4-FFF2-40B4-BE49-F238E27FC236}">
                <a16:creationId xmlns:a16="http://schemas.microsoft.com/office/drawing/2014/main" id="{F05D8B0A-F433-D854-1E35-55AEFCC76E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>
            <a:extLst>
              <a:ext uri="{FF2B5EF4-FFF2-40B4-BE49-F238E27FC236}">
                <a16:creationId xmlns:a16="http://schemas.microsoft.com/office/drawing/2014/main" id="{AA0F35D2-FA6B-7237-8540-F4916140E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570AAEB-7088-8B4D-9D0E-80DFF2DAE685}" type="slidenum">
              <a:rPr lang="th-TH" altLang="en-TH"/>
              <a:pPr>
                <a:defRPr/>
              </a:pPr>
              <a:t>‹#›</a:t>
            </a:fld>
            <a:endParaRPr lang="th-TH" altLang="en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A232F88-9F87-CA80-5A89-0F54D26810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9E19770-6AA9-24BE-E64F-C50DA56A974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9C70384D-8FF0-89D7-B82E-E1FE9A0D85C0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48F24B1D-15A9-3DB6-C76C-D408ECA808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TH" noProof="0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en-TH" noProof="0"/>
              <a:t>ระดับที่สอง</a:t>
            </a:r>
          </a:p>
          <a:p>
            <a:pPr lvl="2"/>
            <a:r>
              <a:rPr lang="th-TH" altLang="en-TH" noProof="0"/>
              <a:t>ระดับที่สาม</a:t>
            </a:r>
          </a:p>
          <a:p>
            <a:pPr lvl="3"/>
            <a:r>
              <a:rPr lang="th-TH" altLang="en-TH" noProof="0"/>
              <a:t>ระดับที่สี่</a:t>
            </a:r>
          </a:p>
          <a:p>
            <a:pPr lvl="4"/>
            <a:r>
              <a:rPr lang="th-TH" altLang="en-TH" noProof="0"/>
              <a:t>ระดับที่ห้า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CD0E0410-E2D4-4ADF-F1E3-AF574E2ABF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B42749AE-8A9B-42A8-FE4E-76E0D48A05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172B594-818E-7441-A754-CC1F35F8D793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Tahoma" charset="0"/>
        <a:cs typeface="Tahoma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Tahoma" charset="0"/>
        <a:cs typeface="Tahoma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Tahoma" charset="0"/>
        <a:cs typeface="Tahoma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Tahoma" charset="0"/>
        <a:cs typeface="Tahoma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Tahoma" charset="0"/>
        <a:cs typeface="Tahoma" pitchFamily="34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D77CFEED-3FF9-B524-7A69-522DB327E4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1955C8-C3FF-AA4C-B2CB-596BF55682E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45A6E4F7-2FD5-C4DF-BEAF-681EE2F9C5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3B6715C-BF39-8597-A01B-0149B56A6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15764F2D-F01D-01A8-D9D8-852EE27DC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992499-C3EA-164A-9D0C-B32DD0FBC44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4B3E0F09-D8A5-B988-0096-16FFF744F9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AFA5545-1968-5B3A-BA7C-99286C714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7">
            <a:extLst>
              <a:ext uri="{FF2B5EF4-FFF2-40B4-BE49-F238E27FC236}">
                <a16:creationId xmlns:a16="http://schemas.microsoft.com/office/drawing/2014/main" id="{46CC562B-FD87-B29C-D486-95B13E8B82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6305CF-9CD4-FC44-801A-2EB57EEA970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D0E788AF-615C-D059-CF27-8C07BF0352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C7246D92-1520-9A8A-71D6-E0C1883BC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1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7">
            <a:extLst>
              <a:ext uri="{FF2B5EF4-FFF2-40B4-BE49-F238E27FC236}">
                <a16:creationId xmlns:a16="http://schemas.microsoft.com/office/drawing/2014/main" id="{27252BFA-B9F5-494E-4201-451DFE9883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417EB3-1058-DE4E-B776-3647BE2C83B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011DC80D-EA6E-677C-673B-A8D3E9E708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77EB45AA-334B-0ACD-A9C8-AB65BEEF0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7">
            <a:extLst>
              <a:ext uri="{FF2B5EF4-FFF2-40B4-BE49-F238E27FC236}">
                <a16:creationId xmlns:a16="http://schemas.microsoft.com/office/drawing/2014/main" id="{34B07575-1875-25CF-5319-CAE35E960D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16FED8-E1AB-DB4F-83BC-8D0BA5481D9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C1B682DC-316B-906E-ADEF-6BFA60D747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838BCEA2-D2F6-CB5E-B90C-DA9BBA3EA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6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7">
            <a:extLst>
              <a:ext uri="{FF2B5EF4-FFF2-40B4-BE49-F238E27FC236}">
                <a16:creationId xmlns:a16="http://schemas.microsoft.com/office/drawing/2014/main" id="{9FC851EF-9FA2-03E9-D0C4-05E1D855E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078033-DD40-E044-BBB4-437D719975D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EA345515-882C-B7C3-89C2-74CEBC28EB6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A2F72E0-3534-BFCF-2A58-5DA33936F1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7">
            <a:extLst>
              <a:ext uri="{FF2B5EF4-FFF2-40B4-BE49-F238E27FC236}">
                <a16:creationId xmlns:a16="http://schemas.microsoft.com/office/drawing/2014/main" id="{DC23F28A-4B69-D316-2DA6-9A2BE81AB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BA35EE-D64A-8A4C-ACED-CD28AE77BB6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B88B25B0-F68A-F7E2-5DE4-EE60B22E2D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B823300A-3829-0B55-1848-46F812D56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>
            <a:extLst>
              <a:ext uri="{FF2B5EF4-FFF2-40B4-BE49-F238E27FC236}">
                <a16:creationId xmlns:a16="http://schemas.microsoft.com/office/drawing/2014/main" id="{0D35EAF5-630A-B862-82D9-EFE72F3A2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EB67B3-74E9-1E4C-919A-35FE941CE99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30B607B9-77DA-E14C-48F9-33992B4BB8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780FC8C6-B6F7-E2C2-37A1-1375E7AF8A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>
            <a:extLst>
              <a:ext uri="{FF2B5EF4-FFF2-40B4-BE49-F238E27FC236}">
                <a16:creationId xmlns:a16="http://schemas.microsoft.com/office/drawing/2014/main" id="{823509C4-FA40-8090-8567-E68A4853B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30D7F-EEEE-6249-B6D5-1A1AA248FDD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9C401D84-D8F4-137B-D26A-87A24EB8B5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D93869A0-BD19-78BA-28BF-421A441B5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>
            <a:extLst>
              <a:ext uri="{FF2B5EF4-FFF2-40B4-BE49-F238E27FC236}">
                <a16:creationId xmlns:a16="http://schemas.microsoft.com/office/drawing/2014/main" id="{1A8C21FC-73C4-C831-2F06-E401D256DF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11456F-19FE-B343-B4CC-E8BE2552A6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0AC02952-DA39-DA92-1661-B7F2CA5EA1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1E77C98D-B278-998F-7375-E89E609147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>
            <a:extLst>
              <a:ext uri="{FF2B5EF4-FFF2-40B4-BE49-F238E27FC236}">
                <a16:creationId xmlns:a16="http://schemas.microsoft.com/office/drawing/2014/main" id="{9CF1878B-3FBF-0F1A-5B39-7451490EEE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76FA3D-EED4-1A4B-857F-4F529EA1A8D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0A1696E1-6E2D-1ED3-90A2-848341F99F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60D5A833-38A0-04FC-0D2C-FFE7D5911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>
            <a:extLst>
              <a:ext uri="{FF2B5EF4-FFF2-40B4-BE49-F238E27FC236}">
                <a16:creationId xmlns:a16="http://schemas.microsoft.com/office/drawing/2014/main" id="{0402BA50-0355-D779-9A39-1D883AE81E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1DA55B-D5D0-5547-BBF8-DAA0B81A079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E0745357-4395-51E4-9D96-9A7EC53E7F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C5D431CB-1429-419B-3985-049636808B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37FBD3F6-306D-8555-0CB1-3CEE31553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55450D6-3AD7-C345-B637-8C4DDA5E976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C4A84B-C2C3-B636-CFA0-57A43F616F0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F6143749-6E0F-E8E4-4DE0-140BF6DF4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>
            <a:extLst>
              <a:ext uri="{FF2B5EF4-FFF2-40B4-BE49-F238E27FC236}">
                <a16:creationId xmlns:a16="http://schemas.microsoft.com/office/drawing/2014/main" id="{60D499A3-B5F7-D07F-D74D-9B3C68E6B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240595-8641-DD40-9A20-CEFF68349AE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B9A3F3C3-B56F-F3E4-C763-B6A45065638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64E36DA0-4E57-21FF-04A1-501A9D3AF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>
            <a:extLst>
              <a:ext uri="{FF2B5EF4-FFF2-40B4-BE49-F238E27FC236}">
                <a16:creationId xmlns:a16="http://schemas.microsoft.com/office/drawing/2014/main" id="{54B1B52D-2267-9FB1-9239-7019D1F7BF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12307F-DEE9-4A44-9A80-09CCA06CB3A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23C8E4F2-2D23-3A75-B5F1-A91CA3E6D2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ED2C348E-8126-C8F5-16A4-3EF94CF68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buFontTx/>
              <a:buChar char="-"/>
            </a:pPr>
            <a:endParaRPr lang="en-TH" altLang="en-TH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7">
            <a:extLst>
              <a:ext uri="{FF2B5EF4-FFF2-40B4-BE49-F238E27FC236}">
                <a16:creationId xmlns:a16="http://schemas.microsoft.com/office/drawing/2014/main" id="{AA3DC3E6-0F74-2769-B228-E15A11C2C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C24823-2187-0749-B432-3CBE184D816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24258" name="Rectangle 2">
            <a:extLst>
              <a:ext uri="{FF2B5EF4-FFF2-40B4-BE49-F238E27FC236}">
                <a16:creationId xmlns:a16="http://schemas.microsoft.com/office/drawing/2014/main" id="{682DF6F7-0EBF-4FB6-D1AF-64AA3B6B12C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F6DB88EA-F7B7-C59A-9D9F-40D9349388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7">
            <a:extLst>
              <a:ext uri="{FF2B5EF4-FFF2-40B4-BE49-F238E27FC236}">
                <a16:creationId xmlns:a16="http://schemas.microsoft.com/office/drawing/2014/main" id="{09DE266C-6627-DE7C-8EB9-6FFF7FDA5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34A1BE-AFB2-3844-9F0E-EC1575B419F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B7F9E8AA-DEBF-CAFA-29F7-74CE7DB848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D9390264-190D-8AD2-2EA7-F17E1EDA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7">
            <a:extLst>
              <a:ext uri="{FF2B5EF4-FFF2-40B4-BE49-F238E27FC236}">
                <a16:creationId xmlns:a16="http://schemas.microsoft.com/office/drawing/2014/main" id="{455EA7FB-3B81-5387-15E7-F65E593D1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D11B7A-1B83-F349-A205-4147126D633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645E31C8-64CF-6E0D-3B44-49DB836252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BBB9EE9C-0BC3-2CD3-1302-D307843E4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7">
            <a:extLst>
              <a:ext uri="{FF2B5EF4-FFF2-40B4-BE49-F238E27FC236}">
                <a16:creationId xmlns:a16="http://schemas.microsoft.com/office/drawing/2014/main" id="{8DF83F92-06C4-A983-9514-10DFFB7D3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D09F27-AF43-C848-B9BA-880AA49FDCBF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3D1FABE0-624C-70D7-C882-29EE540081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31C1021-9614-B2C4-7308-684B3E2F8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7">
            <a:extLst>
              <a:ext uri="{FF2B5EF4-FFF2-40B4-BE49-F238E27FC236}">
                <a16:creationId xmlns:a16="http://schemas.microsoft.com/office/drawing/2014/main" id="{DAA36AF8-E926-B555-34EE-F7FE7B9B2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0D4037-F9A9-694F-A959-463F87D868E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32450" name="Rectangle 2">
            <a:extLst>
              <a:ext uri="{FF2B5EF4-FFF2-40B4-BE49-F238E27FC236}">
                <a16:creationId xmlns:a16="http://schemas.microsoft.com/office/drawing/2014/main" id="{18441A5C-6D18-7905-E610-83A6EE9511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6064D0D3-9040-746A-2986-687E96B3B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7">
            <a:extLst>
              <a:ext uri="{FF2B5EF4-FFF2-40B4-BE49-F238E27FC236}">
                <a16:creationId xmlns:a16="http://schemas.microsoft.com/office/drawing/2014/main" id="{7D4413A8-8DBF-0288-29B2-3041EF7F8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CF0267-FA0B-0D4A-9E14-ACF0CC635A0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34498" name="Rectangle 2">
            <a:extLst>
              <a:ext uri="{FF2B5EF4-FFF2-40B4-BE49-F238E27FC236}">
                <a16:creationId xmlns:a16="http://schemas.microsoft.com/office/drawing/2014/main" id="{4AD2EB34-E586-0B9F-0ACA-E3A7CFCE27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A3F04A1E-E6C2-A3C1-99DA-2475C4494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7">
            <a:extLst>
              <a:ext uri="{FF2B5EF4-FFF2-40B4-BE49-F238E27FC236}">
                <a16:creationId xmlns:a16="http://schemas.microsoft.com/office/drawing/2014/main" id="{9677E8A4-8408-91FE-36EB-1AC6C20229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96BE56-9901-3344-B5E3-40FD2168898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36546" name="Rectangle 2">
            <a:extLst>
              <a:ext uri="{FF2B5EF4-FFF2-40B4-BE49-F238E27FC236}">
                <a16:creationId xmlns:a16="http://schemas.microsoft.com/office/drawing/2014/main" id="{8A123B89-281B-5534-5297-B8DF6AD354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9074B7C1-43CE-A419-5CA9-A6960FEDD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7">
            <a:extLst>
              <a:ext uri="{FF2B5EF4-FFF2-40B4-BE49-F238E27FC236}">
                <a16:creationId xmlns:a16="http://schemas.microsoft.com/office/drawing/2014/main" id="{1AA42047-B6E8-A616-FB9D-C56F1E8DC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E7277F-19F5-FF4E-A1BD-CA3A697D6C6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A5E14780-37EE-8AB6-E240-3F7B670516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DEC7CEB5-F7D6-0956-467C-499D7CD48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EA2BBAA8-F314-C8CE-E639-FB3D44E9AC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0CFFF7-F43D-B54E-8047-FF0AC973B6B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400577EF-4F1D-BCAE-0B07-3A86B4220F7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929CA2E-E693-DAC8-64B0-5C969A137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7">
            <a:extLst>
              <a:ext uri="{FF2B5EF4-FFF2-40B4-BE49-F238E27FC236}">
                <a16:creationId xmlns:a16="http://schemas.microsoft.com/office/drawing/2014/main" id="{190F2AF9-2CBF-3221-33CB-1A5823584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5D8150-7203-504C-968D-64778686CC7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866E9358-C0B8-8E73-3D5C-EC10A5B346A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44D47C4D-04F7-7EC2-6959-466E31FDE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7">
            <a:extLst>
              <a:ext uri="{FF2B5EF4-FFF2-40B4-BE49-F238E27FC236}">
                <a16:creationId xmlns:a16="http://schemas.microsoft.com/office/drawing/2014/main" id="{5200C01B-05A7-800E-686A-86C6328EB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A38D9C-01A7-0045-84FD-73CDFBD0859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59E2DC10-5016-86A8-9C4D-7F4A0E6FC7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6C02CD40-78B7-62C8-F545-9D9F10C07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7">
            <a:extLst>
              <a:ext uri="{FF2B5EF4-FFF2-40B4-BE49-F238E27FC236}">
                <a16:creationId xmlns:a16="http://schemas.microsoft.com/office/drawing/2014/main" id="{8DA63FD3-5671-B8C2-C563-FDD337DFCB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4CFFA1-D6A6-F244-84FE-F94FD4BCF1E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F1249B6B-A7A2-20E7-702E-C2BDADF436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2D9B026E-8AE5-FD32-3A0C-B5F039556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7">
            <a:extLst>
              <a:ext uri="{FF2B5EF4-FFF2-40B4-BE49-F238E27FC236}">
                <a16:creationId xmlns:a16="http://schemas.microsoft.com/office/drawing/2014/main" id="{84A92417-62F0-FCF5-E404-45E13148BD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81D1FE-4F7C-3C40-B6A4-27746821E76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F11698BC-9D9C-BFC7-CB3C-25196E7A17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A27FFD34-CBF1-5D9D-C62C-2B28C4C67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7">
            <a:extLst>
              <a:ext uri="{FF2B5EF4-FFF2-40B4-BE49-F238E27FC236}">
                <a16:creationId xmlns:a16="http://schemas.microsoft.com/office/drawing/2014/main" id="{D2F2837A-AE6D-CC65-6619-0D358BBBAE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0C2D7B-6267-6C4C-9B7A-2F1F598922F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48834" name="Rectangle 2">
            <a:extLst>
              <a:ext uri="{FF2B5EF4-FFF2-40B4-BE49-F238E27FC236}">
                <a16:creationId xmlns:a16="http://schemas.microsoft.com/office/drawing/2014/main" id="{FD4A99D3-3B3C-3B01-05AF-21ED11C4787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>
            <a:extLst>
              <a:ext uri="{FF2B5EF4-FFF2-40B4-BE49-F238E27FC236}">
                <a16:creationId xmlns:a16="http://schemas.microsoft.com/office/drawing/2014/main" id="{990B4127-71EB-5046-FE94-330A80942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>
            <a:extLst>
              <a:ext uri="{FF2B5EF4-FFF2-40B4-BE49-F238E27FC236}">
                <a16:creationId xmlns:a16="http://schemas.microsoft.com/office/drawing/2014/main" id="{11323FCE-1793-9F53-597E-A17A002224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9A77A5-09B9-904D-BACE-8CE50C0D2C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0882" name="Rectangle 2">
            <a:extLst>
              <a:ext uri="{FF2B5EF4-FFF2-40B4-BE49-F238E27FC236}">
                <a16:creationId xmlns:a16="http://schemas.microsoft.com/office/drawing/2014/main" id="{7A06F956-4DE6-4302-C276-28EDEE6B7E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>
            <a:extLst>
              <a:ext uri="{FF2B5EF4-FFF2-40B4-BE49-F238E27FC236}">
                <a16:creationId xmlns:a16="http://schemas.microsoft.com/office/drawing/2014/main" id="{92F395A5-249A-9E07-0224-3312F95EE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7">
            <a:extLst>
              <a:ext uri="{FF2B5EF4-FFF2-40B4-BE49-F238E27FC236}">
                <a16:creationId xmlns:a16="http://schemas.microsoft.com/office/drawing/2014/main" id="{815250E8-6BCE-907F-1289-AF5B4F5E7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D28338-BCC1-724C-8D8D-534A5310F8E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0551FA05-390D-E25A-235B-E64E6655E1F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46AE9367-464A-65BE-51D7-B01C359C0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Rectangle 7">
            <a:extLst>
              <a:ext uri="{FF2B5EF4-FFF2-40B4-BE49-F238E27FC236}">
                <a16:creationId xmlns:a16="http://schemas.microsoft.com/office/drawing/2014/main" id="{058F452B-4248-7A06-7FC2-0C589EDDC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9016CF-DD88-5E41-B770-0702390382D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FC3155F5-E085-8A3E-A665-897CAC4A631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3D3E4BC8-65F1-DD27-9E1E-F83D28F4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3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>
            <a:extLst>
              <a:ext uri="{FF2B5EF4-FFF2-40B4-BE49-F238E27FC236}">
                <a16:creationId xmlns:a16="http://schemas.microsoft.com/office/drawing/2014/main" id="{D64D2059-88FD-0476-9803-4DA6D676E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ACABE-A2E3-D049-8965-F56FB208A39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7026" name="Rectangle 2">
            <a:extLst>
              <a:ext uri="{FF2B5EF4-FFF2-40B4-BE49-F238E27FC236}">
                <a16:creationId xmlns:a16="http://schemas.microsoft.com/office/drawing/2014/main" id="{2444F68F-16C6-3876-B02F-146D17A83A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7FCE6319-B116-9495-FF8F-D5E3690F1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5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7">
            <a:extLst>
              <a:ext uri="{FF2B5EF4-FFF2-40B4-BE49-F238E27FC236}">
                <a16:creationId xmlns:a16="http://schemas.microsoft.com/office/drawing/2014/main" id="{B394A7DB-F90E-4ECD-B3FD-2D791664BC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D168C7-4B3E-1A4C-88E9-2E47112AC7B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92D479A0-538E-31F3-7887-863ADDDF97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642CA78A-7605-4620-3674-D892A90FC1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98A87299-6543-9A94-8877-AB208E337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7B60C6-FB3B-2247-BF90-445D1166844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F62EB34-22FB-E2DD-599D-5443CBEF8FA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0A0FE76-E01D-1604-14C9-E47300560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7">
            <a:extLst>
              <a:ext uri="{FF2B5EF4-FFF2-40B4-BE49-F238E27FC236}">
                <a16:creationId xmlns:a16="http://schemas.microsoft.com/office/drawing/2014/main" id="{AA6A713E-98E6-2894-81C4-14BA4E3822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651D1F-749C-B84D-A041-5928C7D5B3B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61122" name="Rectangle 2">
            <a:extLst>
              <a:ext uri="{FF2B5EF4-FFF2-40B4-BE49-F238E27FC236}">
                <a16:creationId xmlns:a16="http://schemas.microsoft.com/office/drawing/2014/main" id="{D1F191BA-464B-DAA4-01FE-D0DEA14517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ABD239BA-248E-F7BE-5ED5-5D449F07D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7">
            <a:extLst>
              <a:ext uri="{FF2B5EF4-FFF2-40B4-BE49-F238E27FC236}">
                <a16:creationId xmlns:a16="http://schemas.microsoft.com/office/drawing/2014/main" id="{073E2EEF-0FAE-5500-F4E5-7BF0AF964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E0DA8A-9A58-5E42-8D18-263FDC2D99D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63170" name="Rectangle 2">
            <a:extLst>
              <a:ext uri="{FF2B5EF4-FFF2-40B4-BE49-F238E27FC236}">
                <a16:creationId xmlns:a16="http://schemas.microsoft.com/office/drawing/2014/main" id="{3CF42D54-EC6C-0DF6-1A7F-9904BA194F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>
            <a:extLst>
              <a:ext uri="{FF2B5EF4-FFF2-40B4-BE49-F238E27FC236}">
                <a16:creationId xmlns:a16="http://schemas.microsoft.com/office/drawing/2014/main" id="{DB02ACEB-CB75-B573-C5FE-49CBF2C58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7">
            <a:extLst>
              <a:ext uri="{FF2B5EF4-FFF2-40B4-BE49-F238E27FC236}">
                <a16:creationId xmlns:a16="http://schemas.microsoft.com/office/drawing/2014/main" id="{C686BF45-0A53-A874-F25F-359541C04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059E52-D2A5-3646-9606-E671505C6B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65218" name="Rectangle 2">
            <a:extLst>
              <a:ext uri="{FF2B5EF4-FFF2-40B4-BE49-F238E27FC236}">
                <a16:creationId xmlns:a16="http://schemas.microsoft.com/office/drawing/2014/main" id="{1F33E5F3-7D90-EA54-5266-E3532363262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DCEC20EE-A088-C33F-57C6-2213A23A60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7">
            <a:extLst>
              <a:ext uri="{FF2B5EF4-FFF2-40B4-BE49-F238E27FC236}">
                <a16:creationId xmlns:a16="http://schemas.microsoft.com/office/drawing/2014/main" id="{5CB0EF54-EF2D-19FA-FB43-7B327CEFFC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2B36B-9693-3640-A15E-2D750181F30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67266" name="Rectangle 2">
            <a:extLst>
              <a:ext uri="{FF2B5EF4-FFF2-40B4-BE49-F238E27FC236}">
                <a16:creationId xmlns:a16="http://schemas.microsoft.com/office/drawing/2014/main" id="{611867C9-C9FC-4218-0B81-7ACD51A1E5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77BAC241-C8A4-338A-BFF5-BFA4F919D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7">
            <a:extLst>
              <a:ext uri="{FF2B5EF4-FFF2-40B4-BE49-F238E27FC236}">
                <a16:creationId xmlns:a16="http://schemas.microsoft.com/office/drawing/2014/main" id="{1D79216D-AF3C-567D-923D-F216240DF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9D1651-083A-C044-A4DB-1904C61C86B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A0FEB955-6069-DF06-2925-A91B0BE75E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EC50D66A-83A5-B898-4617-DE23E4761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7">
            <a:extLst>
              <a:ext uri="{FF2B5EF4-FFF2-40B4-BE49-F238E27FC236}">
                <a16:creationId xmlns:a16="http://schemas.microsoft.com/office/drawing/2014/main" id="{56405FEC-00E6-4DA5-9575-83F29F786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552027-D345-9643-8C55-AD986BBCD0E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F4413560-E708-8298-BEBE-0EC460F98F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C45F961B-436D-CD18-F114-37154CBAC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>
            <a:extLst>
              <a:ext uri="{FF2B5EF4-FFF2-40B4-BE49-F238E27FC236}">
                <a16:creationId xmlns:a16="http://schemas.microsoft.com/office/drawing/2014/main" id="{A7BF5BA9-3E0E-6484-2A75-ED0A5BD21F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9E8DC9-1A92-854C-BBE0-AB84B5627A8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76990186-58BB-6D28-C372-C5B248DE539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73FB2856-1E6B-8A33-D7B8-24D677962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7">
            <a:extLst>
              <a:ext uri="{FF2B5EF4-FFF2-40B4-BE49-F238E27FC236}">
                <a16:creationId xmlns:a16="http://schemas.microsoft.com/office/drawing/2014/main" id="{659D83C6-3940-A844-1F90-C7AB9EF723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A8E5D2-7C96-F74F-8C4A-BCBCEE5F4B8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6C74DE95-C8E0-A7A6-4904-2939E87CF1E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8731BA09-EA9A-48A4-9502-F986083DA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7">
            <a:extLst>
              <a:ext uri="{FF2B5EF4-FFF2-40B4-BE49-F238E27FC236}">
                <a16:creationId xmlns:a16="http://schemas.microsoft.com/office/drawing/2014/main" id="{B3E39AAF-DD36-4135-49D1-1DC960DCFA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72AF6C-17FA-A749-A789-0BB7F1540D0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7739F04B-FB95-2141-2996-C52925D3ED1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7338D06F-C2A5-A166-7F80-0FDEC9A92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7">
            <a:extLst>
              <a:ext uri="{FF2B5EF4-FFF2-40B4-BE49-F238E27FC236}">
                <a16:creationId xmlns:a16="http://schemas.microsoft.com/office/drawing/2014/main" id="{44C8E617-50CD-B4D1-F465-F5A51531C9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CBF144-83BB-534A-9DA6-8140EAD22E8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B3D03710-CC64-A45B-9F90-4A6852A2EA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8140C762-4FDB-7FBA-9B10-CC38C410D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F75A9F95-9206-8E84-55FB-F3910C99B6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4D6067-EA47-CC40-9EB6-C75CB448762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DC26312-E0B8-49A4-A7CE-9905B007C8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764E2C6-74DA-1240-D9E6-13E2D68A3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>
            <a:extLst>
              <a:ext uri="{FF2B5EF4-FFF2-40B4-BE49-F238E27FC236}">
                <a16:creationId xmlns:a16="http://schemas.microsoft.com/office/drawing/2014/main" id="{0882AF7E-B7DB-CD18-FFEF-9BB9EB5B8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8D0388-98AD-094D-AA43-CFB3B34AB10F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81602" name="Rectangle 2">
            <a:extLst>
              <a:ext uri="{FF2B5EF4-FFF2-40B4-BE49-F238E27FC236}">
                <a16:creationId xmlns:a16="http://schemas.microsoft.com/office/drawing/2014/main" id="{FE15EC32-D9AB-886E-FC20-CF263DAE17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id="{C74A8E0C-0911-DB84-B5BB-A1E3529D3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24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Rectangle 7">
            <a:extLst>
              <a:ext uri="{FF2B5EF4-FFF2-40B4-BE49-F238E27FC236}">
                <a16:creationId xmlns:a16="http://schemas.microsoft.com/office/drawing/2014/main" id="{18059423-6B19-B9EB-5719-DD03434CC2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E89A58-1D21-934A-A813-10A37FA6B7F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F019D0C5-E177-1C2A-D70B-DC2045BB39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F7C480B0-C476-4B73-28B5-E3815F984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24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>
            <a:extLst>
              <a:ext uri="{FF2B5EF4-FFF2-40B4-BE49-F238E27FC236}">
                <a16:creationId xmlns:a16="http://schemas.microsoft.com/office/drawing/2014/main" id="{0D06D740-E416-5AFC-BEE8-B1ED4CEDA6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B0803C-6A33-7649-906E-6749BEC599A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D24532B1-3423-F791-4629-1639ED1EA9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FFEACFEA-618A-C67D-22C7-C1ED741E5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24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7">
            <a:extLst>
              <a:ext uri="{FF2B5EF4-FFF2-40B4-BE49-F238E27FC236}">
                <a16:creationId xmlns:a16="http://schemas.microsoft.com/office/drawing/2014/main" id="{42B9A94F-E0FA-4EA4-E75D-7A22827FB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C72368-45B7-6C4F-9457-9CD4317D2C3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A42530DB-C21C-2371-3B9C-93FDCA8334E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148BB842-7901-0E9E-6FE2-EF7B3964B5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24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Rectangle 7">
            <a:extLst>
              <a:ext uri="{FF2B5EF4-FFF2-40B4-BE49-F238E27FC236}">
                <a16:creationId xmlns:a16="http://schemas.microsoft.com/office/drawing/2014/main" id="{79C4FD5A-8AE4-B385-0A65-4EEAF7B1FC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EF402D-5231-4B48-96C0-3224C8853B5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2B6A90AC-D79E-BE97-1615-2FB8D12FEC3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8F2ADDC3-3816-854C-E051-28901C14E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32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Rectangle 7">
            <a:extLst>
              <a:ext uri="{FF2B5EF4-FFF2-40B4-BE49-F238E27FC236}">
                <a16:creationId xmlns:a16="http://schemas.microsoft.com/office/drawing/2014/main" id="{F1015C84-14A1-DE77-878C-FAFA16E75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8D07C8-F0A0-5542-81A0-90A4D869276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149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41DE5E66-A04C-5869-6CA6-BD75284236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BA8A92E8-3774-BC72-DB7F-36B2555D6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320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7">
            <a:extLst>
              <a:ext uri="{FF2B5EF4-FFF2-40B4-BE49-F238E27FC236}">
                <a16:creationId xmlns:a16="http://schemas.microsoft.com/office/drawing/2014/main" id="{D95D82FD-9671-1046-9BC1-E11F5C2B1D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641DC2-E880-D244-A825-1B15A0F2346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93890" name="Rectangle 2">
            <a:extLst>
              <a:ext uri="{FF2B5EF4-FFF2-40B4-BE49-F238E27FC236}">
                <a16:creationId xmlns:a16="http://schemas.microsoft.com/office/drawing/2014/main" id="{4704C6A6-2830-FDA4-CB08-08ED1792D51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26E72B53-66EA-BA71-5E3E-1EFFEDBB9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/>
            <a:endParaRPr lang="en-TH" altLang="en-TH" sz="320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Rectangle 7">
            <a:extLst>
              <a:ext uri="{FF2B5EF4-FFF2-40B4-BE49-F238E27FC236}">
                <a16:creationId xmlns:a16="http://schemas.microsoft.com/office/drawing/2014/main" id="{E0DAE7C2-0A3D-783D-92ED-04D8717A95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BF1652-94EF-F747-B582-EE9FBEA654E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95938" name="Rectangle 2">
            <a:extLst>
              <a:ext uri="{FF2B5EF4-FFF2-40B4-BE49-F238E27FC236}">
                <a16:creationId xmlns:a16="http://schemas.microsoft.com/office/drawing/2014/main" id="{964C0A88-D009-A506-F6C5-15724BAA75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CC539368-7CC5-DC13-69D4-06932ECB9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7">
            <a:extLst>
              <a:ext uri="{FF2B5EF4-FFF2-40B4-BE49-F238E27FC236}">
                <a16:creationId xmlns:a16="http://schemas.microsoft.com/office/drawing/2014/main" id="{A8EB9C14-9474-EC1F-1A20-8841220C6F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1A7FA2-6CC7-194F-9B67-A42C8EA1317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97986" name="Rectangle 2">
            <a:extLst>
              <a:ext uri="{FF2B5EF4-FFF2-40B4-BE49-F238E27FC236}">
                <a16:creationId xmlns:a16="http://schemas.microsoft.com/office/drawing/2014/main" id="{5D2F7467-1A63-657D-6B9C-CC494FD0A2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23E16AC5-CD2A-6101-FB31-0A6C5694C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Rectangle 7">
            <a:extLst>
              <a:ext uri="{FF2B5EF4-FFF2-40B4-BE49-F238E27FC236}">
                <a16:creationId xmlns:a16="http://schemas.microsoft.com/office/drawing/2014/main" id="{C4723543-FDD4-48A1-A9FC-131763AFF7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C9DC59-F6FF-9B4E-9207-798D2CA30CC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0034" name="Rectangle 2">
            <a:extLst>
              <a:ext uri="{FF2B5EF4-FFF2-40B4-BE49-F238E27FC236}">
                <a16:creationId xmlns:a16="http://schemas.microsoft.com/office/drawing/2014/main" id="{CA89F85F-3E7F-23C4-DF43-9C0C60674FE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CB4B271A-6B54-9E3D-5C82-ACC14E9724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F532795A-E036-F1AF-3FBE-E7B73ADA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CA2599-8ADD-894F-A567-2FEBB7A2629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4807E29-00C9-F1CF-6793-ECC6E2D1B1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52A4018-F808-0A8D-DA4C-B70006C13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>
            <a:extLst>
              <a:ext uri="{FF2B5EF4-FFF2-40B4-BE49-F238E27FC236}">
                <a16:creationId xmlns:a16="http://schemas.microsoft.com/office/drawing/2014/main" id="{EE62E6F1-53FC-1F95-EF7D-78C611CE2D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663C34-4E65-4D40-B6DD-62A2563CDC6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2082" name="Rectangle 2">
            <a:extLst>
              <a:ext uri="{FF2B5EF4-FFF2-40B4-BE49-F238E27FC236}">
                <a16:creationId xmlns:a16="http://schemas.microsoft.com/office/drawing/2014/main" id="{233F9A4E-2FFD-13E1-ED4E-C27C062416F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FC75E531-5148-C12C-6C49-0E1BAACBF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>
            <a:extLst>
              <a:ext uri="{FF2B5EF4-FFF2-40B4-BE49-F238E27FC236}">
                <a16:creationId xmlns:a16="http://schemas.microsoft.com/office/drawing/2014/main" id="{4AE3F4F4-02C7-E13C-2DDB-9ABDCDE0E3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21E83A-5391-944D-86A2-E4097DB4111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523AC4B7-721F-6D6C-3BF0-3B024CDC36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B20ECAA4-45F1-1897-5BC2-3257E6B8F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Rectangle 7">
            <a:extLst>
              <a:ext uri="{FF2B5EF4-FFF2-40B4-BE49-F238E27FC236}">
                <a16:creationId xmlns:a16="http://schemas.microsoft.com/office/drawing/2014/main" id="{1EC8164A-BCB2-6714-0EAD-C684CC3131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13FB8D-E387-E747-8D78-737B8473C85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6178" name="Rectangle 2">
            <a:extLst>
              <a:ext uri="{FF2B5EF4-FFF2-40B4-BE49-F238E27FC236}">
                <a16:creationId xmlns:a16="http://schemas.microsoft.com/office/drawing/2014/main" id="{CAD7CD19-851C-42A5-BF40-5641FB9C38C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23BDF070-CB36-13F4-DFF6-8AA926F9D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320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>
            <a:extLst>
              <a:ext uri="{FF2B5EF4-FFF2-40B4-BE49-F238E27FC236}">
                <a16:creationId xmlns:a16="http://schemas.microsoft.com/office/drawing/2014/main" id="{D18BF044-659D-3B49-2F0D-B450D5395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2D2F57-6EE3-D745-ADCC-9430E9DF67D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B541B45E-4DA3-5EC9-9572-67840C1A6D0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BE5899D0-5043-E58E-3692-10536C1D7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>
            <a:extLst>
              <a:ext uri="{FF2B5EF4-FFF2-40B4-BE49-F238E27FC236}">
                <a16:creationId xmlns:a16="http://schemas.microsoft.com/office/drawing/2014/main" id="{DC8EC313-65FB-219D-8AF0-BAA634FEB8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60F00D-480F-5440-BFB6-2774477A76AC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10E970AB-810A-3631-5F6F-6965EFB565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0E12F921-48AC-6A66-0186-A9DD0FAFE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Rectangle 7">
            <a:extLst>
              <a:ext uri="{FF2B5EF4-FFF2-40B4-BE49-F238E27FC236}">
                <a16:creationId xmlns:a16="http://schemas.microsoft.com/office/drawing/2014/main" id="{EC5F5BC0-93A1-1083-8EC4-55246C7974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B6F401-DF7A-F64C-9D76-B5E72F55300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159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12322" name="Rectangle 2">
            <a:extLst>
              <a:ext uri="{FF2B5EF4-FFF2-40B4-BE49-F238E27FC236}">
                <a16:creationId xmlns:a16="http://schemas.microsoft.com/office/drawing/2014/main" id="{C89B45C6-6D25-B46B-A363-0F30DA8B9C1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42C39C66-D372-5051-51ED-2697537A7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Rectangle 7">
            <a:extLst>
              <a:ext uri="{FF2B5EF4-FFF2-40B4-BE49-F238E27FC236}">
                <a16:creationId xmlns:a16="http://schemas.microsoft.com/office/drawing/2014/main" id="{3D3CDB7D-F520-3FCD-DFAC-2EE28A087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5A85E5-2127-194E-99EF-052BF360425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14370" name="Rectangle 2">
            <a:extLst>
              <a:ext uri="{FF2B5EF4-FFF2-40B4-BE49-F238E27FC236}">
                <a16:creationId xmlns:a16="http://schemas.microsoft.com/office/drawing/2014/main" id="{5E877230-313C-2870-C996-6B5EA6199D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526646FF-1A1B-6180-A999-13F90B0A3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5" name="Rectangle 7">
            <a:extLst>
              <a:ext uri="{FF2B5EF4-FFF2-40B4-BE49-F238E27FC236}">
                <a16:creationId xmlns:a16="http://schemas.microsoft.com/office/drawing/2014/main" id="{C25B708B-B2A0-F577-287F-37246AE1FE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CFB625-60A4-0E44-8049-03233F6DE62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18466" name="Rectangle 2">
            <a:extLst>
              <a:ext uri="{FF2B5EF4-FFF2-40B4-BE49-F238E27FC236}">
                <a16:creationId xmlns:a16="http://schemas.microsoft.com/office/drawing/2014/main" id="{0A9CB012-DADC-DAB4-C98E-609AA587AD0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A668CBC7-E6D6-603C-0058-AF6C0A9EA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Rectangle 7">
            <a:extLst>
              <a:ext uri="{FF2B5EF4-FFF2-40B4-BE49-F238E27FC236}">
                <a16:creationId xmlns:a16="http://schemas.microsoft.com/office/drawing/2014/main" id="{43963688-3690-A3A9-4B0F-DAF82B760F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3B20D6-CE1F-2B4E-B716-D36FC3FE995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20514" name="Rectangle 2">
            <a:extLst>
              <a:ext uri="{FF2B5EF4-FFF2-40B4-BE49-F238E27FC236}">
                <a16:creationId xmlns:a16="http://schemas.microsoft.com/office/drawing/2014/main" id="{6C4FD3DE-B350-1344-B120-3FC65C392FC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A6F6F547-6F44-E7D5-7816-21EFE098C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Rectangle 7">
            <a:extLst>
              <a:ext uri="{FF2B5EF4-FFF2-40B4-BE49-F238E27FC236}">
                <a16:creationId xmlns:a16="http://schemas.microsoft.com/office/drawing/2014/main" id="{840B2AA4-5C71-0575-3969-A5BE9176A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9A2D85-5646-3648-A57A-44CE6DDF138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22562" name="Rectangle 2">
            <a:extLst>
              <a:ext uri="{FF2B5EF4-FFF2-40B4-BE49-F238E27FC236}">
                <a16:creationId xmlns:a16="http://schemas.microsoft.com/office/drawing/2014/main" id="{9EB01282-2C25-1013-1808-A302B338BA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9FD3B0EE-F8B1-749C-71B2-5DFA058FD1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eaLnBrk="1" hangingPunct="1">
              <a:lnSpc>
                <a:spcPct val="90000"/>
              </a:lnSpc>
            </a:pPr>
            <a:endParaRPr lang="en-TH" altLang="en-TH" sz="4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5140292D-0751-BC2B-126F-23E21805F5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493440-EF79-5D47-9C90-CF009197704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029B6EE0-EDC6-D9C6-F9C6-30B300AC89F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A7791F3-C616-4AB0-8664-B167E5A9F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80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9" name="Rectangle 7">
            <a:extLst>
              <a:ext uri="{FF2B5EF4-FFF2-40B4-BE49-F238E27FC236}">
                <a16:creationId xmlns:a16="http://schemas.microsoft.com/office/drawing/2014/main" id="{B9330EA5-FCCE-45DD-3C53-AF09B98088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1D81F7-8086-F243-9B53-8FECAF3F865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24610" name="Rectangle 2">
            <a:extLst>
              <a:ext uri="{FF2B5EF4-FFF2-40B4-BE49-F238E27FC236}">
                <a16:creationId xmlns:a16="http://schemas.microsoft.com/office/drawing/2014/main" id="{36D6B397-48F6-49A9-8BA5-E88B34C99D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id="{BC770B6C-AE96-A178-955F-794CBF120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Rectangle 7">
            <a:extLst>
              <a:ext uri="{FF2B5EF4-FFF2-40B4-BE49-F238E27FC236}">
                <a16:creationId xmlns:a16="http://schemas.microsoft.com/office/drawing/2014/main" id="{245AAD43-5938-556A-036A-CEA0EEDD94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CE1019-2D48-994C-9345-7B945C09E64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2FFD0206-CFA4-A036-2F2D-09978574BED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8A564CE7-873A-4A2B-677A-99743588F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Rectangle 7">
            <a:extLst>
              <a:ext uri="{FF2B5EF4-FFF2-40B4-BE49-F238E27FC236}">
                <a16:creationId xmlns:a16="http://schemas.microsoft.com/office/drawing/2014/main" id="{D5D06A83-F24B-8D13-5B91-013ECF79C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F52C81-D2FD-154B-B337-74436FE5956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28706" name="Rectangle 2">
            <a:extLst>
              <a:ext uri="{FF2B5EF4-FFF2-40B4-BE49-F238E27FC236}">
                <a16:creationId xmlns:a16="http://schemas.microsoft.com/office/drawing/2014/main" id="{D5C38A05-C6ED-2646-8F7E-0638B1CCC4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>
            <a:extLst>
              <a:ext uri="{FF2B5EF4-FFF2-40B4-BE49-F238E27FC236}">
                <a16:creationId xmlns:a16="http://schemas.microsoft.com/office/drawing/2014/main" id="{31009C5E-9A48-7706-3B27-BDEE33B07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200" b="1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Rectangle 7">
            <a:extLst>
              <a:ext uri="{FF2B5EF4-FFF2-40B4-BE49-F238E27FC236}">
                <a16:creationId xmlns:a16="http://schemas.microsoft.com/office/drawing/2014/main" id="{B6F57C5C-AAE7-39BC-9C91-C756BC161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399A9B-E1A0-314E-9501-87E8D3D42AA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169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0754" name="Rectangle 2">
            <a:extLst>
              <a:ext uri="{FF2B5EF4-FFF2-40B4-BE49-F238E27FC236}">
                <a16:creationId xmlns:a16="http://schemas.microsoft.com/office/drawing/2014/main" id="{44FE4235-2A4F-C99E-91D4-147D1B5BF4A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>
            <a:extLst>
              <a:ext uri="{FF2B5EF4-FFF2-40B4-BE49-F238E27FC236}">
                <a16:creationId xmlns:a16="http://schemas.microsoft.com/office/drawing/2014/main" id="{C65DF12A-E999-FCB9-6AF2-D2F37BA40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Rectangle 7">
            <a:extLst>
              <a:ext uri="{FF2B5EF4-FFF2-40B4-BE49-F238E27FC236}">
                <a16:creationId xmlns:a16="http://schemas.microsoft.com/office/drawing/2014/main" id="{360256A8-9803-08D6-6638-FAFFF8425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39E12F-7949-F741-A24D-BF953FBCC44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2802" name="Rectangle 2">
            <a:extLst>
              <a:ext uri="{FF2B5EF4-FFF2-40B4-BE49-F238E27FC236}">
                <a16:creationId xmlns:a16="http://schemas.microsoft.com/office/drawing/2014/main" id="{9683E458-E51C-78B5-BB20-2FAFBA8EDA0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>
            <a:extLst>
              <a:ext uri="{FF2B5EF4-FFF2-40B4-BE49-F238E27FC236}">
                <a16:creationId xmlns:a16="http://schemas.microsoft.com/office/drawing/2014/main" id="{33E013B3-3EFE-B95E-1889-1368BF335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Rectangle 7">
            <a:extLst>
              <a:ext uri="{FF2B5EF4-FFF2-40B4-BE49-F238E27FC236}">
                <a16:creationId xmlns:a16="http://schemas.microsoft.com/office/drawing/2014/main" id="{DE873381-5A83-1A4E-078B-CFA9453411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C68EA9-F212-4D45-86F9-D18DEAD6B69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4850" name="Rectangle 2">
            <a:extLst>
              <a:ext uri="{FF2B5EF4-FFF2-40B4-BE49-F238E27FC236}">
                <a16:creationId xmlns:a16="http://schemas.microsoft.com/office/drawing/2014/main" id="{3F5F5F71-FB6A-643F-6B98-57420AA0B5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>
            <a:extLst>
              <a:ext uri="{FF2B5EF4-FFF2-40B4-BE49-F238E27FC236}">
                <a16:creationId xmlns:a16="http://schemas.microsoft.com/office/drawing/2014/main" id="{4CEE0AB3-2181-764D-6CD8-41E92580F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7">
            <a:extLst>
              <a:ext uri="{FF2B5EF4-FFF2-40B4-BE49-F238E27FC236}">
                <a16:creationId xmlns:a16="http://schemas.microsoft.com/office/drawing/2014/main" id="{317D4AEC-873B-154E-B0E7-55A41C269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3A5069-92CB-024D-BD0E-E9284164F01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6898" name="Rectangle 2">
            <a:extLst>
              <a:ext uri="{FF2B5EF4-FFF2-40B4-BE49-F238E27FC236}">
                <a16:creationId xmlns:a16="http://schemas.microsoft.com/office/drawing/2014/main" id="{855AC1FC-45DC-2723-8870-C930713C5C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>
            <a:extLst>
              <a:ext uri="{FF2B5EF4-FFF2-40B4-BE49-F238E27FC236}">
                <a16:creationId xmlns:a16="http://schemas.microsoft.com/office/drawing/2014/main" id="{4E38BCA7-2067-4E0F-A5C5-2F5B4D986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endParaRPr lang="en-TH" altLang="en-TH">
              <a:solidFill>
                <a:srgbClr val="3333FF"/>
              </a:solidFill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Rectangle 7">
            <a:extLst>
              <a:ext uri="{FF2B5EF4-FFF2-40B4-BE49-F238E27FC236}">
                <a16:creationId xmlns:a16="http://schemas.microsoft.com/office/drawing/2014/main" id="{E5B405F9-0169-82D3-22F5-25C73378D8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7272E3-09FA-D846-A909-C398C87E7B4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8946" name="Rectangle 2">
            <a:extLst>
              <a:ext uri="{FF2B5EF4-FFF2-40B4-BE49-F238E27FC236}">
                <a16:creationId xmlns:a16="http://schemas.microsoft.com/office/drawing/2014/main" id="{ADB00C8A-8D7E-26D0-1A2F-16D8210854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0D9CD274-6816-CFDE-E90A-D4E27E412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Rectangle 7">
            <a:extLst>
              <a:ext uri="{FF2B5EF4-FFF2-40B4-BE49-F238E27FC236}">
                <a16:creationId xmlns:a16="http://schemas.microsoft.com/office/drawing/2014/main" id="{2D7D34B1-9ABA-4D1F-D5F2-AF0E57CA9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115FC1-C797-444C-8D20-62CD30C7A25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42018" name="Rectangle 2">
            <a:extLst>
              <a:ext uri="{FF2B5EF4-FFF2-40B4-BE49-F238E27FC236}">
                <a16:creationId xmlns:a16="http://schemas.microsoft.com/office/drawing/2014/main" id="{C56CF742-07C8-10D7-F904-1D30DE6C686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C8BA543F-15A8-1EC8-5FD7-6A935326B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Rectangle 7">
            <a:extLst>
              <a:ext uri="{FF2B5EF4-FFF2-40B4-BE49-F238E27FC236}">
                <a16:creationId xmlns:a16="http://schemas.microsoft.com/office/drawing/2014/main" id="{2B172F1D-1904-4F03-5052-E9A7A61FA1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8F0764-3135-9D40-8A4F-AC56D1F9D06F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3D35B38D-90D5-F18B-E106-E035E948975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18CEA16C-E9FB-91CD-82A3-6D5B1CB940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D3B0B16E-AEF0-09E3-AE70-72EBC2F0CB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9D5294-1227-3F43-AE51-769AAA713A8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3B90E31B-27EB-C334-3A5A-A48EF0CEBE5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DF462D9-215E-CFD9-A21D-9D84CA6C0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Rectangle 7">
            <a:extLst>
              <a:ext uri="{FF2B5EF4-FFF2-40B4-BE49-F238E27FC236}">
                <a16:creationId xmlns:a16="http://schemas.microsoft.com/office/drawing/2014/main" id="{CD2727D3-65AC-CFDC-6746-E1A6CDE3C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F152B6-A6AB-6345-B300-90A198FE890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46114" name="Rectangle 2">
            <a:extLst>
              <a:ext uri="{FF2B5EF4-FFF2-40B4-BE49-F238E27FC236}">
                <a16:creationId xmlns:a16="http://schemas.microsoft.com/office/drawing/2014/main" id="{7E81461E-EE53-127D-0F18-69DFD771FE4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D20636F9-BF9E-ED21-E0B5-DFDA70A0D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Rectangle 7">
            <a:extLst>
              <a:ext uri="{FF2B5EF4-FFF2-40B4-BE49-F238E27FC236}">
                <a16:creationId xmlns:a16="http://schemas.microsoft.com/office/drawing/2014/main" id="{348BE8BF-F400-E33B-42F1-9FEE91501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E094B1-489F-4E41-A023-000CBAF2BEE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48162" name="Rectangle 2">
            <a:extLst>
              <a:ext uri="{FF2B5EF4-FFF2-40B4-BE49-F238E27FC236}">
                <a16:creationId xmlns:a16="http://schemas.microsoft.com/office/drawing/2014/main" id="{91605CEB-77BD-AF3F-F7AC-545E917589A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>
            <a:extLst>
              <a:ext uri="{FF2B5EF4-FFF2-40B4-BE49-F238E27FC236}">
                <a16:creationId xmlns:a16="http://schemas.microsoft.com/office/drawing/2014/main" id="{9EA00598-6A27-9095-C971-970CDD78C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Rectangle 7">
            <a:extLst>
              <a:ext uri="{FF2B5EF4-FFF2-40B4-BE49-F238E27FC236}">
                <a16:creationId xmlns:a16="http://schemas.microsoft.com/office/drawing/2014/main" id="{10D859F1-5C03-0C59-56DF-9DF9D5EAE2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A28683-2A44-3D4A-A0B2-5AC3954E258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179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50210" name="Rectangle 2">
            <a:extLst>
              <a:ext uri="{FF2B5EF4-FFF2-40B4-BE49-F238E27FC236}">
                <a16:creationId xmlns:a16="http://schemas.microsoft.com/office/drawing/2014/main" id="{A627829F-E567-F1F6-4D47-56285A3A578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>
            <a:extLst>
              <a:ext uri="{FF2B5EF4-FFF2-40B4-BE49-F238E27FC236}">
                <a16:creationId xmlns:a16="http://schemas.microsoft.com/office/drawing/2014/main" id="{1BDC0234-8F94-2112-EECA-A5E1644531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Rectangle 7">
            <a:extLst>
              <a:ext uri="{FF2B5EF4-FFF2-40B4-BE49-F238E27FC236}">
                <a16:creationId xmlns:a16="http://schemas.microsoft.com/office/drawing/2014/main" id="{BDEB180D-1F4C-6344-C827-42CE70E8ED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9AABB4-9005-5A47-9F9D-4EC98B76C86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181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53282" name="Rectangle 2">
            <a:extLst>
              <a:ext uri="{FF2B5EF4-FFF2-40B4-BE49-F238E27FC236}">
                <a16:creationId xmlns:a16="http://schemas.microsoft.com/office/drawing/2014/main" id="{A3F1CCB2-10D0-C8C8-2462-206B27AA69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03A4CF1-C9A4-3E9B-A75D-0822AE765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Rectangle 7">
            <a:extLst>
              <a:ext uri="{FF2B5EF4-FFF2-40B4-BE49-F238E27FC236}">
                <a16:creationId xmlns:a16="http://schemas.microsoft.com/office/drawing/2014/main" id="{3EFA51F4-0942-F043-F73B-166543138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BF8E66-1AE2-894D-A1A1-B9CF681C4EA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182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55330" name="Rectangle 2">
            <a:extLst>
              <a:ext uri="{FF2B5EF4-FFF2-40B4-BE49-F238E27FC236}">
                <a16:creationId xmlns:a16="http://schemas.microsoft.com/office/drawing/2014/main" id="{EA61B2B4-1D9A-6554-E81C-60E37F128E2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9BC6A25E-C602-1E96-0815-CF18A8B18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Rectangle 7">
            <a:extLst>
              <a:ext uri="{FF2B5EF4-FFF2-40B4-BE49-F238E27FC236}">
                <a16:creationId xmlns:a16="http://schemas.microsoft.com/office/drawing/2014/main" id="{94B76DD5-3D17-737C-1528-98DD68A0FF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9D6C63-933E-BE47-A68E-32E9E92A5B2C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186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60450" name="Rectangle 2">
            <a:extLst>
              <a:ext uri="{FF2B5EF4-FFF2-40B4-BE49-F238E27FC236}">
                <a16:creationId xmlns:a16="http://schemas.microsoft.com/office/drawing/2014/main" id="{476E169F-324C-2023-B8E8-D9B1FF9BCEE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730C08EB-8888-2455-A2F1-9CDFEE5CE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7">
            <a:extLst>
              <a:ext uri="{FF2B5EF4-FFF2-40B4-BE49-F238E27FC236}">
                <a16:creationId xmlns:a16="http://schemas.microsoft.com/office/drawing/2014/main" id="{7044F349-8C15-D0E3-591B-BAC74A66BC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26682E-CD69-994D-99BD-B3500C165AD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196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71714" name="Rectangle 2">
            <a:extLst>
              <a:ext uri="{FF2B5EF4-FFF2-40B4-BE49-F238E27FC236}">
                <a16:creationId xmlns:a16="http://schemas.microsoft.com/office/drawing/2014/main" id="{D6B63075-7224-E49E-AB8B-73261AD355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id="{4E6B6E4A-0270-1FD4-E02E-7CB2BD273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Rectangle 7">
            <a:extLst>
              <a:ext uri="{FF2B5EF4-FFF2-40B4-BE49-F238E27FC236}">
                <a16:creationId xmlns:a16="http://schemas.microsoft.com/office/drawing/2014/main" id="{0393322A-11DC-3AE7-0E33-273E313618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804909-AD2A-3A4F-8EDD-1E3B67DE6C1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198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74786" name="Rectangle 2">
            <a:extLst>
              <a:ext uri="{FF2B5EF4-FFF2-40B4-BE49-F238E27FC236}">
                <a16:creationId xmlns:a16="http://schemas.microsoft.com/office/drawing/2014/main" id="{514061CF-4086-CA58-10AC-81C609033D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D2E5FA97-A5AC-3C35-8048-A76D6F62A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6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>
            <a:extLst>
              <a:ext uri="{FF2B5EF4-FFF2-40B4-BE49-F238E27FC236}">
                <a16:creationId xmlns:a16="http://schemas.microsoft.com/office/drawing/2014/main" id="{9C6F4EE2-20B8-D339-419B-F98E86AB67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24DD32-0E07-F04B-881D-02A72E96863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211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89122" name="Rectangle 2">
            <a:extLst>
              <a:ext uri="{FF2B5EF4-FFF2-40B4-BE49-F238E27FC236}">
                <a16:creationId xmlns:a16="http://schemas.microsoft.com/office/drawing/2014/main" id="{606519DD-28C1-763D-DD30-A80CA5C9BB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A9781105-7C25-5AE1-C9AC-3C70473BC0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7">
            <a:extLst>
              <a:ext uri="{FF2B5EF4-FFF2-40B4-BE49-F238E27FC236}">
                <a16:creationId xmlns:a16="http://schemas.microsoft.com/office/drawing/2014/main" id="{99BD7519-22F9-78E7-3055-322EF71860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25B100-D28D-CD46-B141-373F48D2102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212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91170" name="Rectangle 2">
            <a:extLst>
              <a:ext uri="{FF2B5EF4-FFF2-40B4-BE49-F238E27FC236}">
                <a16:creationId xmlns:a16="http://schemas.microsoft.com/office/drawing/2014/main" id="{17A56F8D-DBC6-07DF-5A90-C1827825B5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>
            <a:extLst>
              <a:ext uri="{FF2B5EF4-FFF2-40B4-BE49-F238E27FC236}">
                <a16:creationId xmlns:a16="http://schemas.microsoft.com/office/drawing/2014/main" id="{C241D48E-77ED-61DC-6279-81636D393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sz="17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CB1A7367-664E-294E-652A-74AE1F3FF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D142BC-FFE8-6341-9E59-64F9E319E53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4946BE4C-F4F8-89E3-88B3-2FBAEB8F3C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5CEA6FF-CF09-C87E-54EB-B070BA774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Rectangle 7">
            <a:extLst>
              <a:ext uri="{FF2B5EF4-FFF2-40B4-BE49-F238E27FC236}">
                <a16:creationId xmlns:a16="http://schemas.microsoft.com/office/drawing/2014/main" id="{06BACA58-A6B1-C9FE-4E86-5573B806C3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CA6F5B-7203-DC42-BCF3-4DAE39023FD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219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99362" name="Rectangle 2">
            <a:extLst>
              <a:ext uri="{FF2B5EF4-FFF2-40B4-BE49-F238E27FC236}">
                <a16:creationId xmlns:a16="http://schemas.microsoft.com/office/drawing/2014/main" id="{9C2C6C90-7D18-E1AE-5A63-66A6ED9474E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6AB57B4B-1F82-BF41-44D4-383B0A795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 sz="120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Rectangle 7">
            <a:extLst>
              <a:ext uri="{FF2B5EF4-FFF2-40B4-BE49-F238E27FC236}">
                <a16:creationId xmlns:a16="http://schemas.microsoft.com/office/drawing/2014/main" id="{C7DBF5BE-380D-49DC-8180-7363207AC6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2F257F-4E94-9A46-A618-F607C631221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id="{51CAAC8C-BA7B-FC96-BC4D-3174337DA5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0A7E2ED2-F111-8ABA-AAD6-7F7CEA5BB4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7">
            <a:extLst>
              <a:ext uri="{FF2B5EF4-FFF2-40B4-BE49-F238E27FC236}">
                <a16:creationId xmlns:a16="http://schemas.microsoft.com/office/drawing/2014/main" id="{21E38E23-E6DE-ABAF-BCEB-5F3403D03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88E839-C27B-C74B-93F2-E643CBC46DD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id="{D8E4A71B-0DC8-439F-77E6-64A48F5D995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73CC1071-C03C-5C88-EDD2-8494D72A1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7">
            <a:extLst>
              <a:ext uri="{FF2B5EF4-FFF2-40B4-BE49-F238E27FC236}">
                <a16:creationId xmlns:a16="http://schemas.microsoft.com/office/drawing/2014/main" id="{7D26002F-B5A4-5639-4EDE-7C3478022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BD23D0-7A14-224F-BBFD-505026F9CE0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9DE22244-48F5-437D-27B3-251E12ECE3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80FA59FB-9CC1-0700-F8BA-6E167F73B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Rectangle 7">
            <a:extLst>
              <a:ext uri="{FF2B5EF4-FFF2-40B4-BE49-F238E27FC236}">
                <a16:creationId xmlns:a16="http://schemas.microsoft.com/office/drawing/2014/main" id="{A32F7251-E087-1E6D-7F5D-53BFD5338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C7A8A0-9E45-5D46-8D28-DDA81B8402A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07554" name="Rectangle 2">
            <a:extLst>
              <a:ext uri="{FF2B5EF4-FFF2-40B4-BE49-F238E27FC236}">
                <a16:creationId xmlns:a16="http://schemas.microsoft.com/office/drawing/2014/main" id="{D54C7854-EC4B-17D2-E4F1-558AD05EC4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6CA9E9DD-9862-3FE9-E1D9-7939621D0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7">
            <a:extLst>
              <a:ext uri="{FF2B5EF4-FFF2-40B4-BE49-F238E27FC236}">
                <a16:creationId xmlns:a16="http://schemas.microsoft.com/office/drawing/2014/main" id="{91C4AE40-DF86-A977-22EE-0ABD84AADF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2D85B7-FF63-CC4B-AC88-931A7DAD9EE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0B07BB75-A907-07F4-4B5F-2E41DC0DC3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id="{147912BA-02AE-B3E9-4AF0-A99C3441D7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7">
            <a:extLst>
              <a:ext uri="{FF2B5EF4-FFF2-40B4-BE49-F238E27FC236}">
                <a16:creationId xmlns:a16="http://schemas.microsoft.com/office/drawing/2014/main" id="{9C68778A-DCC3-782B-330E-F2D6E99E77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6F5055-9491-694B-8A8A-823EC1B2C76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5641DA60-3DFF-E067-E680-9BE96B7E596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8502832D-E459-8596-93BB-3E4CE243F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1" name="Rectangle 7">
            <a:extLst>
              <a:ext uri="{FF2B5EF4-FFF2-40B4-BE49-F238E27FC236}">
                <a16:creationId xmlns:a16="http://schemas.microsoft.com/office/drawing/2014/main" id="{2BEAB702-B2CC-F479-3F32-6C7A2CE91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2CB23-C382-6F4E-942B-89101DD2AAB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14722" name="Rectangle 2">
            <a:extLst>
              <a:ext uri="{FF2B5EF4-FFF2-40B4-BE49-F238E27FC236}">
                <a16:creationId xmlns:a16="http://schemas.microsoft.com/office/drawing/2014/main" id="{6F073DF7-7F9E-1348-0C1B-3265A25F09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>
            <a:extLst>
              <a:ext uri="{FF2B5EF4-FFF2-40B4-BE49-F238E27FC236}">
                <a16:creationId xmlns:a16="http://schemas.microsoft.com/office/drawing/2014/main" id="{2EA66B83-974F-F2B7-506D-246526B88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69" name="Rectangle 7">
            <a:extLst>
              <a:ext uri="{FF2B5EF4-FFF2-40B4-BE49-F238E27FC236}">
                <a16:creationId xmlns:a16="http://schemas.microsoft.com/office/drawing/2014/main" id="{E8B87408-1096-A69A-B6C4-E484626B4E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DC649C-EE12-B349-9209-3FE20BEC345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33CC3EE4-84EE-18B5-F334-48F76455CB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4B364D97-E908-E159-4A7B-6D3D1A8CB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7" name="Rectangle 7">
            <a:extLst>
              <a:ext uri="{FF2B5EF4-FFF2-40B4-BE49-F238E27FC236}">
                <a16:creationId xmlns:a16="http://schemas.microsoft.com/office/drawing/2014/main" id="{679A034E-A754-75FC-45CF-48469F931B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08DE3E-4D8D-CB48-A5DB-45EAA1363DD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229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18818" name="Rectangle 2">
            <a:extLst>
              <a:ext uri="{FF2B5EF4-FFF2-40B4-BE49-F238E27FC236}">
                <a16:creationId xmlns:a16="http://schemas.microsoft.com/office/drawing/2014/main" id="{49CF9742-D930-6A30-EF52-EC87229607F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id="{416D6643-F16C-96CF-0EBF-EF0E4D757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0C578B3C-F4A0-15BC-193C-B4DC3E5D2D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2C19A1-345E-B049-921B-CB51DEA24E9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870E929-FBF6-A0B4-E97E-DE62031BC3B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851D975-76C6-479E-94DF-EB61E2120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Rectangle 7">
            <a:extLst>
              <a:ext uri="{FF2B5EF4-FFF2-40B4-BE49-F238E27FC236}">
                <a16:creationId xmlns:a16="http://schemas.microsoft.com/office/drawing/2014/main" id="{BE0C15FF-AE8C-FFF3-F05B-9424573550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EF7E65-51FA-2041-8933-22772A3FF37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231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CF241DEA-B035-EB0D-7FCD-CEB16D5C2D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>
            <a:extLst>
              <a:ext uri="{FF2B5EF4-FFF2-40B4-BE49-F238E27FC236}">
                <a16:creationId xmlns:a16="http://schemas.microsoft.com/office/drawing/2014/main" id="{D51D6744-01B5-ED8C-F190-1FF504043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Rectangle 7">
            <a:extLst>
              <a:ext uri="{FF2B5EF4-FFF2-40B4-BE49-F238E27FC236}">
                <a16:creationId xmlns:a16="http://schemas.microsoft.com/office/drawing/2014/main" id="{582B07BC-7017-E8A1-6D90-EB737F002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30BE99-108F-F141-9A74-3D9A9001757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238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30082" name="Rectangle 2">
            <a:extLst>
              <a:ext uri="{FF2B5EF4-FFF2-40B4-BE49-F238E27FC236}">
                <a16:creationId xmlns:a16="http://schemas.microsoft.com/office/drawing/2014/main" id="{F771F330-F37F-6611-90DB-F8B6DA158DA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id="{8436BBEA-CE03-DCF3-00C2-C5F3EBB91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29" name="Rectangle 7">
            <a:extLst>
              <a:ext uri="{FF2B5EF4-FFF2-40B4-BE49-F238E27FC236}">
                <a16:creationId xmlns:a16="http://schemas.microsoft.com/office/drawing/2014/main" id="{F85EBF46-D744-1735-FAED-BD606A0A0D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941EEA-FFDF-A448-B93E-6FA236617D2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239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32130" name="Rectangle 2">
            <a:extLst>
              <a:ext uri="{FF2B5EF4-FFF2-40B4-BE49-F238E27FC236}">
                <a16:creationId xmlns:a16="http://schemas.microsoft.com/office/drawing/2014/main" id="{7632A323-62ED-0C50-3FE2-530AC9F7E3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DE145E58-BB84-0AE3-A07B-B5BBD9113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7" name="Rectangle 7">
            <a:extLst>
              <a:ext uri="{FF2B5EF4-FFF2-40B4-BE49-F238E27FC236}">
                <a16:creationId xmlns:a16="http://schemas.microsoft.com/office/drawing/2014/main" id="{21CB74D3-4A93-A078-B57C-F36CE20B76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8FB830-6FE9-3344-81DB-BAB621B276A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34178" name="Rectangle 2">
            <a:extLst>
              <a:ext uri="{FF2B5EF4-FFF2-40B4-BE49-F238E27FC236}">
                <a16:creationId xmlns:a16="http://schemas.microsoft.com/office/drawing/2014/main" id="{C5A0EC9C-2A04-2C81-BFDC-D4E2C8D4D0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>
            <a:extLst>
              <a:ext uri="{FF2B5EF4-FFF2-40B4-BE49-F238E27FC236}">
                <a16:creationId xmlns:a16="http://schemas.microsoft.com/office/drawing/2014/main" id="{9D8C695A-72FD-E268-D2D4-3E66B94EB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 b="1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5" name="Rectangle 7">
            <a:extLst>
              <a:ext uri="{FF2B5EF4-FFF2-40B4-BE49-F238E27FC236}">
                <a16:creationId xmlns:a16="http://schemas.microsoft.com/office/drawing/2014/main" id="{F22CA8B3-2549-4C49-9E58-B70FBD38C9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83D9B6-7619-E04D-B012-794B5159DB4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36226" name="Rectangle 2">
            <a:extLst>
              <a:ext uri="{FF2B5EF4-FFF2-40B4-BE49-F238E27FC236}">
                <a16:creationId xmlns:a16="http://schemas.microsoft.com/office/drawing/2014/main" id="{BFD421BF-7006-787F-9A7A-477535CFAF2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id="{EFB4C563-2083-AF67-7296-45F584EF5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Rectangle 7">
            <a:extLst>
              <a:ext uri="{FF2B5EF4-FFF2-40B4-BE49-F238E27FC236}">
                <a16:creationId xmlns:a16="http://schemas.microsoft.com/office/drawing/2014/main" id="{56A6E1A1-C546-B7AE-BF4E-BFEC39CE21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01FA17-DD0E-3E40-9EC2-E91C04D4CF7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38274" name="Rectangle 2">
            <a:extLst>
              <a:ext uri="{FF2B5EF4-FFF2-40B4-BE49-F238E27FC236}">
                <a16:creationId xmlns:a16="http://schemas.microsoft.com/office/drawing/2014/main" id="{80BE40E9-FC3C-D9CA-BAD1-A8EE57047A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id="{EF20F111-EAC9-570B-F920-A90EA5666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1" name="Rectangle 7">
            <a:extLst>
              <a:ext uri="{FF2B5EF4-FFF2-40B4-BE49-F238E27FC236}">
                <a16:creationId xmlns:a16="http://schemas.microsoft.com/office/drawing/2014/main" id="{79C5343D-E3F5-7034-C01A-157780979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35FBAA-C7ED-C94A-A56E-51FDD6D8D65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C41EE03C-F0DD-D3AF-7EE2-5FE7846C62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241EAFBD-2FDD-D570-D889-07DDF8BC0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Rectangle 7">
            <a:extLst>
              <a:ext uri="{FF2B5EF4-FFF2-40B4-BE49-F238E27FC236}">
                <a16:creationId xmlns:a16="http://schemas.microsoft.com/office/drawing/2014/main" id="{31BC0F9F-83FE-E732-91B1-8E72608A5B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9FD135-0023-4248-9C17-A2266FB2407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42370" name="Rectangle 2">
            <a:extLst>
              <a:ext uri="{FF2B5EF4-FFF2-40B4-BE49-F238E27FC236}">
                <a16:creationId xmlns:a16="http://schemas.microsoft.com/office/drawing/2014/main" id="{38A7C5B0-DB7F-30C6-4ED2-2E4A846A06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CE1051FC-63CF-7D94-74B2-4B6D8AF2B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Rectangle 7">
            <a:extLst>
              <a:ext uri="{FF2B5EF4-FFF2-40B4-BE49-F238E27FC236}">
                <a16:creationId xmlns:a16="http://schemas.microsoft.com/office/drawing/2014/main" id="{1F5221F2-2204-7676-000F-314CB53EB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7DF6E3-3435-A848-9B83-7729BE8ACC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44418" name="Rectangle 2">
            <a:extLst>
              <a:ext uri="{FF2B5EF4-FFF2-40B4-BE49-F238E27FC236}">
                <a16:creationId xmlns:a16="http://schemas.microsoft.com/office/drawing/2014/main" id="{2D7A7C2B-A271-1FBB-518F-B8B024F6E0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>
            <a:extLst>
              <a:ext uri="{FF2B5EF4-FFF2-40B4-BE49-F238E27FC236}">
                <a16:creationId xmlns:a16="http://schemas.microsoft.com/office/drawing/2014/main" id="{B5FB3875-C641-6873-B5AD-C2AF73B5C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5" name="Rectangle 7">
            <a:extLst>
              <a:ext uri="{FF2B5EF4-FFF2-40B4-BE49-F238E27FC236}">
                <a16:creationId xmlns:a16="http://schemas.microsoft.com/office/drawing/2014/main" id="{CCA0081C-0E22-3A17-35C5-3336BC4D23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FE30D8-4E61-E043-9536-FE63E3F461DF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46466" name="Rectangle 2">
            <a:extLst>
              <a:ext uri="{FF2B5EF4-FFF2-40B4-BE49-F238E27FC236}">
                <a16:creationId xmlns:a16="http://schemas.microsoft.com/office/drawing/2014/main" id="{2A6AA67E-CFC2-BCF6-1CCE-BE5D279CFF0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>
            <a:extLst>
              <a:ext uri="{FF2B5EF4-FFF2-40B4-BE49-F238E27FC236}">
                <a16:creationId xmlns:a16="http://schemas.microsoft.com/office/drawing/2014/main" id="{F066A4AB-F317-14AE-EC7A-FEC76721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D3013A14-8648-9DF5-AA91-1BC4EF601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891E0-E794-A846-B7F8-5C46885AA9C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7FB8C2B-00AD-BCAE-F7CA-F91852980C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56CD7DC-9FE2-9579-640C-8F4152A2D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D7551402-7DC2-E1A6-FDB4-E79079DEB2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974641-16B9-8342-84FE-52C3D3B20EF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02DAFE8-6983-8F6E-6D47-B5678D9AE5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81ABA40-DD9C-0BD3-105F-B1F5506CB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7">
            <a:extLst>
              <a:ext uri="{FF2B5EF4-FFF2-40B4-BE49-F238E27FC236}">
                <a16:creationId xmlns:a16="http://schemas.microsoft.com/office/drawing/2014/main" id="{44DD820E-5072-8785-EC4C-168A4CA18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8BE461-D1E1-7347-A20F-4E394F5F90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249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50562" name="Rectangle 2">
            <a:extLst>
              <a:ext uri="{FF2B5EF4-FFF2-40B4-BE49-F238E27FC236}">
                <a16:creationId xmlns:a16="http://schemas.microsoft.com/office/drawing/2014/main" id="{F6D11D4C-2D73-0E1D-4E83-E97293B1E3B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id="{E3AE0645-E225-A499-5DE2-CCA4655D6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 sz="14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09" name="Rectangle 7">
            <a:extLst>
              <a:ext uri="{FF2B5EF4-FFF2-40B4-BE49-F238E27FC236}">
                <a16:creationId xmlns:a16="http://schemas.microsoft.com/office/drawing/2014/main" id="{3F64D248-0AAC-C967-A113-0BBED9A60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EE57C4-985D-A44E-A2B1-D4596D23E23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52610" name="Rectangle 2">
            <a:extLst>
              <a:ext uri="{FF2B5EF4-FFF2-40B4-BE49-F238E27FC236}">
                <a16:creationId xmlns:a16="http://schemas.microsoft.com/office/drawing/2014/main" id="{83B026B8-C40A-011C-0FC8-67D288710E6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>
            <a:extLst>
              <a:ext uri="{FF2B5EF4-FFF2-40B4-BE49-F238E27FC236}">
                <a16:creationId xmlns:a16="http://schemas.microsoft.com/office/drawing/2014/main" id="{679C1CD7-2915-8B3F-B6DA-C051D0FE8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Rectangle 7">
            <a:extLst>
              <a:ext uri="{FF2B5EF4-FFF2-40B4-BE49-F238E27FC236}">
                <a16:creationId xmlns:a16="http://schemas.microsoft.com/office/drawing/2014/main" id="{0F0A2197-8F04-8E0F-93E9-B40C319F9A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CE6845-A360-C144-876F-1DD231D0B52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54658" name="Rectangle 2">
            <a:extLst>
              <a:ext uri="{FF2B5EF4-FFF2-40B4-BE49-F238E27FC236}">
                <a16:creationId xmlns:a16="http://schemas.microsoft.com/office/drawing/2014/main" id="{9AEF0DD4-674E-5C11-382C-22024FC81D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>
            <a:extLst>
              <a:ext uri="{FF2B5EF4-FFF2-40B4-BE49-F238E27FC236}">
                <a16:creationId xmlns:a16="http://schemas.microsoft.com/office/drawing/2014/main" id="{1376952D-B1D8-4C47-BB75-3B6983AE9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Rectangle 7">
            <a:extLst>
              <a:ext uri="{FF2B5EF4-FFF2-40B4-BE49-F238E27FC236}">
                <a16:creationId xmlns:a16="http://schemas.microsoft.com/office/drawing/2014/main" id="{D1AD075F-3F31-094C-E0F4-8DBD81FE6A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1DE5E7-4222-644B-8EF3-8961C614992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56706" name="Rectangle 2">
            <a:extLst>
              <a:ext uri="{FF2B5EF4-FFF2-40B4-BE49-F238E27FC236}">
                <a16:creationId xmlns:a16="http://schemas.microsoft.com/office/drawing/2014/main" id="{D7C01CD6-E5F7-1B50-A99A-044F90067E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3652CC09-A412-D493-EB98-86EBF082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6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3" name="Rectangle 7">
            <a:extLst>
              <a:ext uri="{FF2B5EF4-FFF2-40B4-BE49-F238E27FC236}">
                <a16:creationId xmlns:a16="http://schemas.microsoft.com/office/drawing/2014/main" id="{9484BC7D-9FAB-26A4-8DD6-CF3374B4A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2B1373-3907-3148-9AE9-CDE14912D51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69CA1A48-75FE-19EE-9413-98A5017FF1B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AAC0A377-7E18-AD5D-F4C7-8E23CF961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Rectangle 7">
            <a:extLst>
              <a:ext uri="{FF2B5EF4-FFF2-40B4-BE49-F238E27FC236}">
                <a16:creationId xmlns:a16="http://schemas.microsoft.com/office/drawing/2014/main" id="{6689B9A1-2D23-67BF-7BFC-085E18792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D020FD-8408-254B-AC38-166E0E5E5BE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60802" name="Rectangle 2">
            <a:extLst>
              <a:ext uri="{FF2B5EF4-FFF2-40B4-BE49-F238E27FC236}">
                <a16:creationId xmlns:a16="http://schemas.microsoft.com/office/drawing/2014/main" id="{6F208A9E-9E6E-A274-DDDB-D037F1FE68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EFA7AD8D-D98A-712D-E465-03FD23B57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49" name="Rectangle 7">
            <a:extLst>
              <a:ext uri="{FF2B5EF4-FFF2-40B4-BE49-F238E27FC236}">
                <a16:creationId xmlns:a16="http://schemas.microsoft.com/office/drawing/2014/main" id="{8B66CD73-B87A-6C28-CF14-FC84E22730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EF6427-7258-FC44-B8E6-E4D0EBD50C8C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62850" name="Rectangle 2">
            <a:extLst>
              <a:ext uri="{FF2B5EF4-FFF2-40B4-BE49-F238E27FC236}">
                <a16:creationId xmlns:a16="http://schemas.microsoft.com/office/drawing/2014/main" id="{2917B891-734F-FA51-F9F4-A59652126A9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67E314DF-DA6D-FF06-946A-AA0DDB621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7" name="Rectangle 7">
            <a:extLst>
              <a:ext uri="{FF2B5EF4-FFF2-40B4-BE49-F238E27FC236}">
                <a16:creationId xmlns:a16="http://schemas.microsoft.com/office/drawing/2014/main" id="{31455EC0-240F-73CE-78A3-9D0E0EE3BE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AA053-E02D-ED4F-AC28-9F3EF00F3FD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64898" name="Rectangle 2">
            <a:extLst>
              <a:ext uri="{FF2B5EF4-FFF2-40B4-BE49-F238E27FC236}">
                <a16:creationId xmlns:a16="http://schemas.microsoft.com/office/drawing/2014/main" id="{0B6BBEF3-5217-2F42-E797-ADF1AC83E92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>
            <a:extLst>
              <a:ext uri="{FF2B5EF4-FFF2-40B4-BE49-F238E27FC236}">
                <a16:creationId xmlns:a16="http://schemas.microsoft.com/office/drawing/2014/main" id="{46D6F88A-1B51-9078-46A0-367EF8401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69" name="Rectangle 7">
            <a:extLst>
              <a:ext uri="{FF2B5EF4-FFF2-40B4-BE49-F238E27FC236}">
                <a16:creationId xmlns:a16="http://schemas.microsoft.com/office/drawing/2014/main" id="{92C51FA0-416F-7E28-3241-2E8C6CEB13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16CAD4-A482-B346-B2F3-12FB42B4E83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67970" name="Rectangle 2">
            <a:extLst>
              <a:ext uri="{FF2B5EF4-FFF2-40B4-BE49-F238E27FC236}">
                <a16:creationId xmlns:a16="http://schemas.microsoft.com/office/drawing/2014/main" id="{C65D7905-9849-AF83-2399-6F78EDF875E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>
            <a:extLst>
              <a:ext uri="{FF2B5EF4-FFF2-40B4-BE49-F238E27FC236}">
                <a16:creationId xmlns:a16="http://schemas.microsoft.com/office/drawing/2014/main" id="{3CB2D3F3-1677-15C2-5106-56F4D3C6D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20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5" name="Rectangle 7">
            <a:extLst>
              <a:ext uri="{FF2B5EF4-FFF2-40B4-BE49-F238E27FC236}">
                <a16:creationId xmlns:a16="http://schemas.microsoft.com/office/drawing/2014/main" id="{156AF0F4-DB81-BE86-4A2C-D068E8D807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A38DF1-CDE2-6144-BB84-B2DCCAEECBD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56C5ADD-06BF-BF96-530F-084D4655EEE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>
            <a:extLst>
              <a:ext uri="{FF2B5EF4-FFF2-40B4-BE49-F238E27FC236}">
                <a16:creationId xmlns:a16="http://schemas.microsoft.com/office/drawing/2014/main" id="{79CD715D-67CE-60F2-35CF-249677750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TH" altLang="en-T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6CC9F10C-7564-9E7A-4657-53FA26B3D4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E95932-4EFD-F849-9FC0-3D9DB41DF21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51969E01-5FFC-1204-CE80-AED0DE8458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C912586-9287-4F3D-0AC1-8B5DF52A3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3" name="Rectangle 7">
            <a:extLst>
              <a:ext uri="{FF2B5EF4-FFF2-40B4-BE49-F238E27FC236}">
                <a16:creationId xmlns:a16="http://schemas.microsoft.com/office/drawing/2014/main" id="{138E9FC1-AC9C-B74B-45C7-9DCC8E5804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DDAC10-3752-434E-88BF-EB5DF9DF64A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3CC06AC9-2D29-C3DC-BD67-9F2E3889D4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>
            <a:extLst>
              <a:ext uri="{FF2B5EF4-FFF2-40B4-BE49-F238E27FC236}">
                <a16:creationId xmlns:a16="http://schemas.microsoft.com/office/drawing/2014/main" id="{627AA0A6-79A9-9E1E-AA68-081962AD4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spcBef>
                <a:spcPct val="0"/>
              </a:spcBef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09" name="Rectangle 7">
            <a:extLst>
              <a:ext uri="{FF2B5EF4-FFF2-40B4-BE49-F238E27FC236}">
                <a16:creationId xmlns:a16="http://schemas.microsoft.com/office/drawing/2014/main" id="{0429E170-84F5-D12A-22DA-3C3CE32BB5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509AF2-6273-944B-B0E0-24E63885BEE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78210" name="Rectangle 2">
            <a:extLst>
              <a:ext uri="{FF2B5EF4-FFF2-40B4-BE49-F238E27FC236}">
                <a16:creationId xmlns:a16="http://schemas.microsoft.com/office/drawing/2014/main" id="{BCF9F38E-B5D7-4B41-B4CA-6B4CB75DDD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8B7CAFC6-BDFF-32B1-1062-8245BBAA7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7" name="Rectangle 7">
            <a:extLst>
              <a:ext uri="{FF2B5EF4-FFF2-40B4-BE49-F238E27FC236}">
                <a16:creationId xmlns:a16="http://schemas.microsoft.com/office/drawing/2014/main" id="{BA6E0139-CDC8-81B7-FF96-933EE775C7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421682-9B32-8342-9E49-92B8EA33138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0258" name="Rectangle 2">
            <a:extLst>
              <a:ext uri="{FF2B5EF4-FFF2-40B4-BE49-F238E27FC236}">
                <a16:creationId xmlns:a16="http://schemas.microsoft.com/office/drawing/2014/main" id="{3FEAD3A2-A68D-4EEF-93EB-402F899EC5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>
            <a:extLst>
              <a:ext uri="{FF2B5EF4-FFF2-40B4-BE49-F238E27FC236}">
                <a16:creationId xmlns:a16="http://schemas.microsoft.com/office/drawing/2014/main" id="{2B4EDEA4-B2F1-7E4A-E0DA-D42CB23DB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5" name="Rectangle 7">
            <a:extLst>
              <a:ext uri="{FF2B5EF4-FFF2-40B4-BE49-F238E27FC236}">
                <a16:creationId xmlns:a16="http://schemas.microsoft.com/office/drawing/2014/main" id="{E8BB01CD-1B6B-1699-4553-E49B9511B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F22218-31C0-784F-BEFF-B146BEB51DF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2306" name="Rectangle 2">
            <a:extLst>
              <a:ext uri="{FF2B5EF4-FFF2-40B4-BE49-F238E27FC236}">
                <a16:creationId xmlns:a16="http://schemas.microsoft.com/office/drawing/2014/main" id="{48283338-4D8E-AB87-3FBF-DFADB2BA5D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06A9E6D5-D52B-F1D8-18AA-86C84F0BF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7" name="Rectangle 7">
            <a:extLst>
              <a:ext uri="{FF2B5EF4-FFF2-40B4-BE49-F238E27FC236}">
                <a16:creationId xmlns:a16="http://schemas.microsoft.com/office/drawing/2014/main" id="{4DEF30BD-A8F4-667E-DB39-1BFAEACB26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2402BC-C2F8-484D-B950-AD6AADB22D9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5378" name="Rectangle 2">
            <a:extLst>
              <a:ext uri="{FF2B5EF4-FFF2-40B4-BE49-F238E27FC236}">
                <a16:creationId xmlns:a16="http://schemas.microsoft.com/office/drawing/2014/main" id="{6F3BB47A-B905-250D-234B-BDC92B9270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>
            <a:extLst>
              <a:ext uri="{FF2B5EF4-FFF2-40B4-BE49-F238E27FC236}">
                <a16:creationId xmlns:a16="http://schemas.microsoft.com/office/drawing/2014/main" id="{A79B6749-E58F-8DB1-A13C-72E3ECEF2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endParaRPr lang="en-TH" altLang="en-TH" sz="100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5" name="Rectangle 7">
            <a:extLst>
              <a:ext uri="{FF2B5EF4-FFF2-40B4-BE49-F238E27FC236}">
                <a16:creationId xmlns:a16="http://schemas.microsoft.com/office/drawing/2014/main" id="{7C9D14E3-84E0-707B-F2AC-1A01B6E9E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0683A-7537-4B47-96D6-E71C9BA547D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270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EC93F989-841C-8398-4ED6-A4884A75194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9ACC8AD1-F369-3FB7-58AA-A3B05AB39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3" name="Rectangle 7">
            <a:extLst>
              <a:ext uri="{FF2B5EF4-FFF2-40B4-BE49-F238E27FC236}">
                <a16:creationId xmlns:a16="http://schemas.microsoft.com/office/drawing/2014/main" id="{A87B8783-27A3-B23F-4EEB-82B4C08E2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3AA92E-0D2C-4A47-9EDD-4D95BE8DDDC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271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89474" name="Rectangle 2">
            <a:extLst>
              <a:ext uri="{FF2B5EF4-FFF2-40B4-BE49-F238E27FC236}">
                <a16:creationId xmlns:a16="http://schemas.microsoft.com/office/drawing/2014/main" id="{97D09458-A20F-D62A-BE89-DE646A9494B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1309C07D-90F1-429E-6989-6BD200B05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1" name="Rectangle 7">
            <a:extLst>
              <a:ext uri="{FF2B5EF4-FFF2-40B4-BE49-F238E27FC236}">
                <a16:creationId xmlns:a16="http://schemas.microsoft.com/office/drawing/2014/main" id="{31F83750-F68B-D6BD-7AE6-5575988878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DC6D5-55DC-564F-AB52-1ABD7CC8BFA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272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91522" name="Rectangle 2">
            <a:extLst>
              <a:ext uri="{FF2B5EF4-FFF2-40B4-BE49-F238E27FC236}">
                <a16:creationId xmlns:a16="http://schemas.microsoft.com/office/drawing/2014/main" id="{8049946C-0F99-BDC7-80E3-64248D7545C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id="{B96F2830-B886-4118-8AE8-1F4F21BC6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69" name="Rectangle 7">
            <a:extLst>
              <a:ext uri="{FF2B5EF4-FFF2-40B4-BE49-F238E27FC236}">
                <a16:creationId xmlns:a16="http://schemas.microsoft.com/office/drawing/2014/main" id="{9B4F7E00-12AC-19A0-58EF-1BEE9CEF79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8394FC-2092-7B40-9375-90536CB34C1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273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493570" name="Rectangle 2">
            <a:extLst>
              <a:ext uri="{FF2B5EF4-FFF2-40B4-BE49-F238E27FC236}">
                <a16:creationId xmlns:a16="http://schemas.microsoft.com/office/drawing/2014/main" id="{94F1D9DA-FE56-88F3-02C8-EA748398DC8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>
            <a:extLst>
              <a:ext uri="{FF2B5EF4-FFF2-40B4-BE49-F238E27FC236}">
                <a16:creationId xmlns:a16="http://schemas.microsoft.com/office/drawing/2014/main" id="{BE304A87-7D5D-9414-C198-1353F25D3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SzPct val="60000"/>
              <a:buFont typeface="Wingdings" pitchFamily="2" charset="2"/>
              <a:buNone/>
            </a:pPr>
            <a:endParaRPr lang="en-TH" altLang="en-TH"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D0353A7F-0853-C295-DB7C-1A1F319AB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3526CC-C35E-6149-8000-DD95B7C6B29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37467745-C235-1E29-AC98-71D8A99FE4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3AC29F1-BFE7-DF98-6B08-BA04CC856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00DF8FC2-967E-8250-84E8-D2C38FA73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DE4F94-989D-D24D-AADD-6FAA260F699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3C416076-BC30-768E-D770-BEFF09E5BE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A88DAFE-3A7E-7596-2711-8F94BBE6D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AA0A77A1-0DCD-11D5-693E-D115016E49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C399CB-42A0-1641-AACC-874362BFE6E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A72EEFF0-2FEC-4110-23F0-16D44AE1F91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9173EF7-81FA-0B36-E775-C9D01DF856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A1201231-EA9E-DC8B-F0FB-E2C9A9AF4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DC9B18-EB4B-914A-8EA8-60A29183261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29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07FC24E-66A8-AEAB-EB16-13BD63A91D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744157F-8367-B686-09C9-6E71B082E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944224AA-5024-67FC-93A8-EE952911EB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689877-EED9-034A-8473-4CF9E12BAC2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ECD0A5EA-84C5-EED5-A4F2-1471533D0D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D690D35A-66DC-5E04-537D-A88D3EE03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DA1E-4254-43A7-96F6-C0C6D5F4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FE908416-8E30-B8C6-5F90-CAC4B60DBD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DC9B18-EB4B-914A-8EA8-60A29183261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557EA1D-9703-E09C-F578-00C0A61C8FA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9C5B4BE-7269-B2F4-A33E-C3E989FFA7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159590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35C2-3E10-B53F-8CA1-BBB5DB09E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CED33F84-5718-8C75-7100-36C948E3C9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689877-EED9-034A-8473-4CF9E12BAC2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A781D9EE-3C91-AD22-E5EE-03A665BFF4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655D394-4794-01C2-86D4-C4100EBCF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6240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B1EDCEEB-2FE9-BB17-691A-CE17B6818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AB9880-F5B0-0D49-86BE-5D474E5F9D9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7C88D789-35D9-67E5-F604-2CF2EFDA599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499C53B-03D7-03B7-4239-74D52DDDA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ตัวยึดรูปบนภาพนิ่ง 1">
            <a:extLst>
              <a:ext uri="{FF2B5EF4-FFF2-40B4-BE49-F238E27FC236}">
                <a16:creationId xmlns:a16="http://schemas.microsoft.com/office/drawing/2014/main" id="{8E58EB0B-2BBF-8674-C309-8F1EA3DFBF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ตัวยึดบันทึกย่อ 2">
            <a:extLst>
              <a:ext uri="{FF2B5EF4-FFF2-40B4-BE49-F238E27FC236}">
                <a16:creationId xmlns:a16="http://schemas.microsoft.com/office/drawing/2014/main" id="{79B2D16E-D0B1-FEC4-37F7-AA63E084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TH" altLang="en-TH"/>
          </a:p>
        </p:txBody>
      </p:sp>
      <p:sp>
        <p:nvSpPr>
          <p:cNvPr id="23555" name="ตัวยึดหมายเลขภาพนิ่ง 3">
            <a:extLst>
              <a:ext uri="{FF2B5EF4-FFF2-40B4-BE49-F238E27FC236}">
                <a16:creationId xmlns:a16="http://schemas.microsoft.com/office/drawing/2014/main" id="{11D012F8-32AF-2EF7-1F97-860B2D058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26C00-6769-734C-9026-0A95CE68445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</a:t>
            </a:fld>
            <a:endParaRPr lang="th-TH" altLang="en-TH">
              <a:cs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AD0BB419-8023-3945-A6AB-70C3C20442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40E2FC-D103-2142-803E-AF65677C854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CACDDC88-F2BA-89F7-48B2-A0AB8B6900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9327512D-02AC-9110-8A6E-3863F005C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98872B37-D2FB-3ED7-F387-FBF7566696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2B3FE1-4814-794D-B3E5-345B39D1BF5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B07B02B-24A5-5559-A22E-ED01BD0BB5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D33F492-5669-D0AD-945A-FB3B9A66A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AB3AC1DF-64FE-0C3E-2045-1E43DCD367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92ED59-5294-914D-8F9F-427A846C94F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5A5BBA80-17D0-C901-A132-A5DF5C704E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6E2AB18-295B-4ED9-3FFF-972F0EE31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5D61-93B4-3094-43A9-77E314F61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AF29FA01-7593-1E31-F18E-9320103DF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92ED59-5294-914D-8F9F-427A846C94F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B5C1000E-5C1F-9E49-1E49-857895E69C4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84E8817-821C-9F24-A222-BAD31ED218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1246082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8ADC6173-94F1-4538-094E-E2256CF3A6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984166-69F9-554D-B820-92DB36C61A5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778301B4-4F94-A8C4-DF8A-F33F306514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E6518EA1-230C-256C-D56F-BB1A31288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CF5BCF1C-B0DF-6D90-24EC-1DC0AF67CF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59C7AE-359F-B147-B940-8063D21A358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39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EF77EB1-0FDD-11CC-2778-A778487641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6A238D5-17D7-E38C-DC9E-B6571D3D6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7AEA6CC5-4AF4-7C8A-4F8E-93949A1EAD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7866C8-065E-C84A-A5C1-4A2A85EFA7F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4F6672E2-F932-01E1-BBC9-64CE952B1B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653916E-C3E8-69EB-C694-9E3CD304F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TH" altLang="en-TH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151C1C93-343F-26DF-1D83-86842A9E16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CDE361-17E1-774C-921B-70CEA1F731B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D7151300-5054-0210-4245-359015F780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F70E933-A345-7E18-14D0-7E35DD70A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CB03DA7B-C949-8F16-D5A8-672B357BB1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6FF21E-3FD7-6745-A5D1-09711BA385A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00853A57-B9FC-61DD-CB81-751D3C1BE4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3C72AFE-A91F-1434-7986-816FC7EA33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18F763E2-890A-E531-722A-613493C40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95F7C5-5D50-2645-BD84-702E3958F5E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2F89584-D5C7-1D05-12A5-6B0C65D2F1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5367F05-8441-7A55-F7BF-777CA8C51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7D5B09B9-37DD-B350-6F7F-36911CA069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FBD543-EE46-A24F-88EF-510B60BE146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FA8CA56-ECD0-B6F8-E33D-CA15E72A4BA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105DFD-EDBB-F97E-63F0-B72579057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6A2A0C23-5910-5D60-B0A9-D460C3A08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3F8E72-27C7-8644-A29D-6BB22938812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26381007-C07B-ECC3-86F3-0374088CCD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1CDA7F78-722C-3EE6-30D8-57C394C07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A844B2DF-4A1D-9772-1A19-E24E2D0900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77C80C-D04B-0F4E-9432-1786934BC64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F52D3255-04D8-C9CC-DCFA-A662833B0BF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58F970C9-18B8-3157-A822-47F5467D5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DE7E291-1A3B-F875-9E14-501D25FACC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575ACB-5445-FB4A-9D98-5D737A0AE9C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30C42470-91E8-9D6D-609D-153863FABA9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3334C765-73D5-7515-0741-9F4429E07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CA4256A0-A9F3-651F-436B-C4C40A8BFA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DCC721-539B-1F40-82CB-AE38A7F0920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C817DBC8-D5C1-E053-23AA-753E14ED3D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92DFE9D-64E7-0E64-A313-7B5BB6B14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BD63AEC6-DB55-96EF-2602-4A71268D30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3210E8-B590-2E48-9ED5-FB3F06833B3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560CAD6-0FF0-62A6-27C0-55994542F37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4B20132-92AE-F64D-242E-043DA9EC3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1. Planning (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การวางแผน)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เริ่มต้นด้วยการกำหนดวัตถุประสงค์ ขอบเขต และความต้องการเบื้องต้นของระบบ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เป็นจุดเริ่มต้นของกระบวนการทั้งหมด</a:t>
            </a:r>
            <a:endParaRPr lang="th-TH" dirty="0"/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2. 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Analysis – Design – Implementation (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การวิเคราะห์ ออกแบบ และการพัฒนาเบื้องต้น)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Analysis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วิเคราะห์ความต้องการของผู้ใช้และระบบ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Design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ออกแบบโครงสร้างและหน้าตาของระบบ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Implementation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พัฒนาโค้ดหรือส่วนประกอบที่จำเป็นสำหรับต้นแบบ</a:t>
            </a:r>
            <a:endParaRPr lang="th-TH" dirty="0"/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3. 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System Prototype (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ต้นแบบระบบ)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สร้างต้นแบบที่สามารถใช้งานได้จริงในระดับหนึ่ง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จุดเด่นคือ 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“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Quick-and-Dirty”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หมายถึง</a:t>
            </a:r>
            <a:r>
              <a:rPr lang="th-TH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การทำ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อย่างรวดเร็วเพื่อให้ผู้ใช้เห็นภาพและทดลองใช้งาน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ต้นแบบนี้ช่วยให้ผู้ใช้สามารถให้ข้อเสนอแนะได้ทันที</a:t>
            </a:r>
            <a:endParaRPr lang="th-TH" dirty="0"/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4. 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Feedback Loop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หลังจากผู้ใช้ทดลองต้นแบบ จะมีการปรับปรุงและแก้ไขตามข้อเสนอแนะ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กระบวนการนี้อาจวนกลับไปที่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Analysis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หรือ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Design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เพื่อปรับปรุงต้นแบบ</a:t>
            </a:r>
            <a:endParaRPr lang="th-TH" dirty="0"/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5. 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Final Implementation → Information System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เมื่อได้ต้นแบบที่ตอบโจทย์แล้ว จึงทำการพัฒนาเต็มรูปแบบ (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Implementation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)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เพื่อสร้างระบบจริง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ผลลัพธ์สุดท้ายคือ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Information System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ที่สมบูรณ์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1D828D30-825E-AE0F-586D-3AF43CC395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49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52821F2E-B01C-C5D4-C394-1115AEB6D50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6C9A8878-334D-34D6-DC3A-CECC94D92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F2E7AA46-B6D0-E1BC-F37F-334D1F0635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387B7B-D79C-9B44-BFDD-FEA4B341498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CDB55ABC-FC8F-EFF5-F386-D6E5E37377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42BBBBD-C74B-70DB-3E4A-A0DEFEFE2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 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แนวคิดหลัก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สร้างต้นแบบอย่างรวดเร็วเพื่อแสดงแนวคิดของระบบให้ผู้ใช้เห็น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ใช้ต้นแบบเพื่อเก็บรวบรวมและยืนยันความต้องการ (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Requirements)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ของผู้ใช้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หลังจากได้ความต้องการที่ชัดเจนแล้ว 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ต้นแบบจะถูกทิ้ง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และเริ่มพัฒนาระบบจริงด้วยสถาปัตยกรรมที่เหมาะสม</a:t>
            </a:r>
          </a:p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 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จุดเด่น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ช่วยลดความเสี่ยงที่ความต้องการไม่ชัดเจน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ทำให้ผู้ใช้เข้าใจระบบได้ง่ายขึ้น เพราะเห็นภาพจริง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ใช้เวลาสั้นในการสร้างต้นแบบ</a:t>
            </a:r>
          </a:p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 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ข้อจำกัด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ต้นแบบไม่ได้ออกแบบเพื่อใช้งานจริง จึงอาจทำให้ผู้ใช้เข้าใจผิดว่าระบบพร้อมใช้งาน</a:t>
            </a:r>
          </a:p>
          <a:p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ต้องใช้ทรัพยากรเพิ่มในการสร้างต้นแบบและพัฒนาระบบจริงแยกกัน</a:t>
            </a:r>
          </a:p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 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ขั้นตอนโดยสรุป</a:t>
            </a:r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สร้างต้นแบบอย่างรวดเร็ว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(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Focus on UI/UX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และฟังก์ชันหลัก)</a:t>
            </a:r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รับ 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Feedback </a:t>
            </a:r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จากผู้ใช้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เพื่อปรับปรุงความต้องการ</a:t>
            </a:r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ทิ้งต้นแบบ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หลังจากความต้องการชัดเจน</a:t>
            </a:r>
          </a:p>
          <a:p>
            <a:r>
              <a:rPr lang="th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พัฒนาระบบจริง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 ตามสถาปัตยกรรมที่เหมาะสม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CA276-5134-B9FB-2279-142767DA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99C8AE51-DCD2-2DFE-8277-BD150F5DC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230B30F9-A0E4-D9B3-F1A7-68E384539F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67F91CD7-B8E7-132F-D734-2F0EC4D33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2076656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508EB986-7577-192D-0958-017DC4E7A4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50CF5A-80E4-894F-8A6B-C53C5E1E5CC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4069E0C2-BDBE-10E6-E29E-3883DD1166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B10F74BD-99C4-D4E3-0A65-184DF268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6CD39196-97F9-185F-D69A-18A0C68E2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B49897-32B5-8941-AC4F-6F9F8CCEB94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641D7785-F0DB-98C9-DC8D-A85FC197251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E291E954-9D65-7DC1-C334-5942FC778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C643C671-9041-0776-E7DD-922DF8518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50001D-1F7F-3044-A37C-346F87384CA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81976105-D2AF-DD94-EFFB-11F4F26B4E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7C5FF45-E50D-A6C0-FC3F-FCD5DC1EE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B85E-A053-F908-594A-E2D4B2CD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85614330-7F47-4126-A0A2-7622734D4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FC24AEB-38BE-A2FA-BF73-B9A643D472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0B50798-AE84-FA4C-67F3-672FAF8EB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1213202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0625B-94EA-6864-C038-7960DB65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3238E40B-D228-44E8-AF83-EB2B0B8724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5848A5A5-A13D-1546-D123-70B22ED70E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78BBA93A-BC02-9059-120A-979D0EA78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2909943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C99A-EFB8-CB8E-ED84-2192B5AE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895AED03-0BE3-F34A-5033-7477FC5F26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B01DE179-C9D9-23E0-20FF-D267FEC42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4FDB5A3-A991-B148-5AB3-3DC3A79B0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4150541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36D5-4A19-1B8E-00C7-4EA2228F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DA7B89ED-5124-4606-D0FC-6ABD28B02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8E66537F-9B5B-95F4-B055-1ADC6C080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98A781E-F9FD-4DFF-0933-2C45269DF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1063678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B7250-76FA-C3A7-A2C7-D72BCCDF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71BAA198-6591-8D28-F60C-845FE4DC34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EEA1A055-D9C0-480C-565C-40552C81B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C7C6CD0F-8943-57AD-EC47-98030C41C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2204317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AF49-19D5-390E-BCDF-549BED1F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46BC510B-027E-4CF4-1979-3F3E03296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387B7B-D79C-9B44-BFDD-FEA4B341498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59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F907A63-F6B5-2F00-F5EA-820D7DFA494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78EB5805-DF03-08EF-5E95-28A519048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Roles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Product Owner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กำหนดลำดับความสำคัญของงานและดูแล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Product Backlog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ให้สอดคล้องกับความต้องการของลูกค้า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Scrum Master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สนับสนุนทีมให้ทำงานตาม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Scrum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และช่วยแก้ปัญหาอุปสรรค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Development Team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ทีมที่สร้างและส่งมอบงานที่มีคุณภาพในแต่ละ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</a:t>
            </a:r>
            <a:endParaRPr lang="en-US" dirty="0"/>
          </a:p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Artifacts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Product Backlog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รายการงานทั้งหมดที่ต้องทำเพื่อพัฒนาผลิตภัณฑ์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 Backlog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งานที่เลือกมาทำใน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ปัจจุบัน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Increment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ผลลัพธ์ที่เสร็จสมบูรณ์และพร้อมใช้งานหลังจบ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</a:t>
            </a:r>
            <a:endParaRPr lang="en-US" dirty="0"/>
          </a:p>
          <a:p>
            <a:r>
              <a:rPr lang="en-TH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✅ 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Events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 Planning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วางแผนงานที่จะ</a:t>
            </a:r>
            <a:r>
              <a:rPr lang="th-TH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ทำใน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Daily Scrum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ประชุมสั้น ๆ ทุกวันเพื่อปรับแผนและติดตามความคืบหน้า</a:t>
            </a:r>
          </a:p>
          <a:p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 Retrospective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: </a:t>
            </a:r>
            <a:r>
              <a:rPr lang="th-TH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ทบทวนและปรับปรุงกระบวนการทำงานหลังจบ </a:t>
            </a:r>
            <a:r>
              <a:rPr lang="en-US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Tahoma" charset="0"/>
                <a:cs typeface="Tahoma" pitchFamily="34" charset="0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04271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47D2-8CB6-8083-43FB-2739CE735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55A5375C-8244-615B-65F1-E22CD8006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C427A3-8ECD-C540-9D5B-0EFAD512E6F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269F8C6-DF07-B88B-504B-34683FF3C9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4569BA1C-50CD-84BB-D46D-87A0710DB7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78191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40EF8-5E4D-1F40-BFDC-EADD797E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F1E5CCB9-13EE-8C5B-5165-D0CC9CB72F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B49897-32B5-8941-AC4F-6F9F8CCEB94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3B54D796-E0ED-8514-D813-315C5C1A435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AC7C9DB-9E16-650A-4A2E-60427B76A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  <p:extLst>
      <p:ext uri="{BB962C8B-B14F-4D97-AF65-F5344CB8AC3E}">
        <p14:creationId xmlns:p14="http://schemas.microsoft.com/office/powerpoint/2010/main" val="4239873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D391B790-DD1B-C9D9-32C5-8993DA4995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93DF1A-0E78-2344-95FB-45E03A6EA4D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016197FE-81AC-FA11-F2AD-8FE78449715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63CA4DC2-CDD5-D7E1-2C30-BEF380FAB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F1903982-4FD3-8C90-3009-4A331EF90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6597D6-4EC4-2645-A19A-E162882C0F7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04ECC420-8E28-148D-4FDB-F673F8E243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5EF66ECA-304F-8225-2E7F-15FCC9B04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CA9877C6-2969-AE8A-C4C8-C06FCC727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4524F0-0A82-FF4A-B094-1B9C8DF8FAC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7EE3681D-E3DE-BC55-0EED-B669FC22CC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20DA022-8B65-49CE-F32D-02C9AB1E4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48885F29-900D-FB9C-A3EE-FBA193E548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B1D699-F878-0D4E-AB06-370BEE057D8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8535B5A2-CB5A-5A65-3CD5-B6266570EAF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E90A2138-3A8F-3248-7C59-C589F2184A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DEF983F4-59F5-56E6-87C9-D7E4EB6DF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883556-FE3D-9649-9DEF-C8794831D8F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8B402441-E536-0C62-B6FE-38B0AF80C29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501B498-6F40-B476-5444-C2491F056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B29A247B-04B8-2CB4-8E25-E28290F774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4EE69F-86B1-4946-9F00-5024ABC9CFB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6BB5BEAA-2B85-84DD-AEA2-BCCFE0BAF96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01D2D965-0DFC-4AC9-70B1-193599A20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2D3AF4C9-9454-CE29-1317-A185FA2B6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E7471B-2085-8C41-A1AE-D127E90F961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A0330326-6EFB-618F-DD07-684FB9F3A65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CB354656-C07F-F944-F983-216949E593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3B3023E-BC19-88D1-4778-C61B09CAD4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361CE3-DAB9-3241-BF9D-57DAA9294C6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DE707870-2E49-3A5A-7602-D9C54FEC49A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ABE5E4D0-50CB-AA3E-DCA2-5AB92EF74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585331CD-EF21-6EEA-C321-8941CA739B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95E142-C178-A648-BDD9-AE2FFF02672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69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FFE5A6EF-A240-EB63-50FB-1D338BBB0B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3F1757BB-53CF-095B-8AF6-EF8EBBFF7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2471BD25-4E8B-DAD8-C715-95A3C2904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DC6BF0-3CE1-BF4C-8612-E78F68E78CB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71E8E905-53FC-FF6C-E394-38E3FFA7502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30D636B2-A997-5E45-074A-8C138677A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5F0DCCD1-29CF-8F4D-6BCA-05105E00E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AEC5A2-F68F-7B4F-AC34-0F3FFB95601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60ADE766-DC6A-D9FE-AC4B-E267962B8C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9579029A-93E2-6A05-EDB8-BBC1E7C37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339B422D-574C-9E83-3689-D2874DD6BC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DD9DCF-1193-2A42-9E34-D251F90B244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18CEC1EB-0ACC-EC72-F107-1F219AEB69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1E5FCD26-753C-0936-8343-27672FC21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>
            <a:extLst>
              <a:ext uri="{FF2B5EF4-FFF2-40B4-BE49-F238E27FC236}">
                <a16:creationId xmlns:a16="http://schemas.microsoft.com/office/drawing/2014/main" id="{8383E5D8-9D1E-F356-863F-BB14E5F3E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4858D3-367D-6A4E-A864-51CB61BCD249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3317EB57-AA52-7B9D-AC8E-C8F838B153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C4BB2F0B-3DCC-340B-4CDF-C059A22E7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TH" altLang="en-T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55C55F3-CF4A-6F4E-1084-908116039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B7BA72-9106-9243-AAF7-9B14D4FF781F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97778BBB-B009-843D-0CE7-9E9F20360D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10BB3EB-E6A2-B44D-243D-8F078FA1C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2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9E7296D9-FEBB-2B2D-D00C-5F5ED953DD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F0E787-589D-3941-819E-30FD12DF09E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2342C1F8-8967-602E-D4C0-BFB798C1C6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BDE3BBDC-8956-59B1-96E5-BED1D135B6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1C183B79-B189-FB3A-D189-1E918C3AC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21E887-D0F8-C844-8A44-2388986B178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87B3A5D0-7D1C-0888-AB05-61779928BA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8149CDBD-6F6A-2F40-3F0E-ECD414B1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5841B56C-4BB7-79C4-B758-59C06A45FA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1F8032-7E24-8843-B27A-0849E50B30B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8410C6FB-46F6-96F6-2442-64955AC17A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98F5C5D3-0CB8-339B-FF01-C47BA5278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>
            <a:extLst>
              <a:ext uri="{FF2B5EF4-FFF2-40B4-BE49-F238E27FC236}">
                <a16:creationId xmlns:a16="http://schemas.microsoft.com/office/drawing/2014/main" id="{327B9E4B-2550-949A-3C5A-BA06EE7E3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6203FE-5293-6E4B-9C36-A7121E7B72A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B0EEBB77-7C04-39B7-56FE-B8E6E89146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CF6A990-48A7-67C5-7135-AABD37196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>
            <a:extLst>
              <a:ext uri="{FF2B5EF4-FFF2-40B4-BE49-F238E27FC236}">
                <a16:creationId xmlns:a16="http://schemas.microsoft.com/office/drawing/2014/main" id="{7FCA5BA1-65EC-B6C7-8245-34DFCB3E3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9B8707-41E9-B344-9FDC-0AC06A27DAF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E4D89CCF-4DEC-53DB-39DE-9083B56BDB2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E4676A7F-936B-CA00-0BC8-89C18B396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>
            <a:extLst>
              <a:ext uri="{FF2B5EF4-FFF2-40B4-BE49-F238E27FC236}">
                <a16:creationId xmlns:a16="http://schemas.microsoft.com/office/drawing/2014/main" id="{991C4231-4EA5-E1D0-451D-8F901CBAE4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54A6E9-24A1-A54A-9312-C014D105F21C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79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59C64CCD-955F-481D-98CC-63F97250E0F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757B6358-E3D2-F3CC-42CA-85E9C5E95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>
            <a:extLst>
              <a:ext uri="{FF2B5EF4-FFF2-40B4-BE49-F238E27FC236}">
                <a16:creationId xmlns:a16="http://schemas.microsoft.com/office/drawing/2014/main" id="{48D40343-B278-6B94-65F2-04F2252721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6DA7AE-EEC4-C64C-87AB-A53684A780B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ED59D822-004E-0623-9181-264B9BB1ED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443C2E40-75B1-72DC-791C-82E14CBCB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>
            <a:extLst>
              <a:ext uri="{FF2B5EF4-FFF2-40B4-BE49-F238E27FC236}">
                <a16:creationId xmlns:a16="http://schemas.microsoft.com/office/drawing/2014/main" id="{27DBE09B-2DB0-832C-B125-B7D0288478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79DAB1-508A-5841-A347-CFB6BB40581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75EFCD6B-75EC-F5A8-828E-285C0C3FF4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F6ABE99B-F565-16DC-0BBA-5E62E5F04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6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DA18CEEA-114F-B794-F837-9B090DE72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285620-764D-BB4A-A579-425B5BA4EA6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E414C711-B729-DF8C-4DB7-6A54B84A66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35233EDC-2D96-8041-5CA4-46963CCD6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>
            <a:extLst>
              <a:ext uri="{FF2B5EF4-FFF2-40B4-BE49-F238E27FC236}">
                <a16:creationId xmlns:a16="http://schemas.microsoft.com/office/drawing/2014/main" id="{98EC0D5D-DA35-12F9-73C6-D58DB6DA7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C83F5F-9D82-2E43-B365-700BDE049FE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829A7B39-8BD3-7E09-C5FF-031FCA3D9D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78EF84E-8847-8A6D-1791-3181CBC55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FBA5A20-58D6-635A-9F79-F794BE61D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B1C35F-4218-664F-B5FF-32836A540F4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E4CEDB29-D410-C097-39DF-964DB6F55D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1BAFAB9-03BC-2CA1-2F0B-78CD1B036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>
            <a:extLst>
              <a:ext uri="{FF2B5EF4-FFF2-40B4-BE49-F238E27FC236}">
                <a16:creationId xmlns:a16="http://schemas.microsoft.com/office/drawing/2014/main" id="{6343D204-8A7A-4511-B409-EEA28CB440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1B67D1-6241-CE47-B5F1-6466F2AD8A0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B96575C9-67A4-3E61-B50A-F65FEBB73C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C6D8F340-F323-0C0F-BEB6-34C2DCE95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>
            <a:extLst>
              <a:ext uri="{FF2B5EF4-FFF2-40B4-BE49-F238E27FC236}">
                <a16:creationId xmlns:a16="http://schemas.microsoft.com/office/drawing/2014/main" id="{9E43062F-5492-09EC-51CF-1B2B4D87DB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F11840-3A06-D54B-8B2B-F0A3AACA2CB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27750E95-A2C6-5BC8-953B-07A838B47B9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3673040-B909-A36F-5233-B5A39445D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>
            <a:extLst>
              <a:ext uri="{FF2B5EF4-FFF2-40B4-BE49-F238E27FC236}">
                <a16:creationId xmlns:a16="http://schemas.microsoft.com/office/drawing/2014/main" id="{3C97B7BD-C3AE-3945-CCDC-D7F77E709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C3ECAE-51E8-E946-B0D9-9470607F5DE0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3DCB5BD9-F737-C17E-79F4-41B883CD63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DBB046F1-25EC-727F-DCFF-85BDF1651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>
            <a:extLst>
              <a:ext uri="{FF2B5EF4-FFF2-40B4-BE49-F238E27FC236}">
                <a16:creationId xmlns:a16="http://schemas.microsoft.com/office/drawing/2014/main" id="{6A1EACF8-7FC7-DA80-F31D-3EDA70E062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9D73E6-B435-A94A-8091-B626D335EF43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165624B6-50B1-40E3-C268-403474A6481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69367AF1-755B-DCB0-BD62-77E7797C1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7">
            <a:extLst>
              <a:ext uri="{FF2B5EF4-FFF2-40B4-BE49-F238E27FC236}">
                <a16:creationId xmlns:a16="http://schemas.microsoft.com/office/drawing/2014/main" id="{2F1CB380-CEB5-9CEE-0338-09A1ABB8B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D050E5-90A6-4341-AF8E-1AFE1EFE2C67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75FD9594-F533-C4F7-1805-D286B8A7AA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BCD18EED-0476-3131-6ED3-82DA3FFBD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4D9C640E-64B0-6AC9-C363-C9CD0F862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92F81A-F355-6B47-886E-DCFD54ED19CB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89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EAC966B1-17FD-2C92-FE35-C9DD6E3762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23D844BA-0E78-AB7A-F501-4B658E5C07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7">
            <a:extLst>
              <a:ext uri="{FF2B5EF4-FFF2-40B4-BE49-F238E27FC236}">
                <a16:creationId xmlns:a16="http://schemas.microsoft.com/office/drawing/2014/main" id="{675EB4D4-0F3C-01A3-CE3F-E17595CC2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55F7C6-DA92-6743-8871-CC28D45DB2FE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75D23C3B-4C43-0B28-99A4-AEDC14D359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4AB1F68C-75F0-8BB4-CF74-7A49935FD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>
            <a:extLst>
              <a:ext uri="{FF2B5EF4-FFF2-40B4-BE49-F238E27FC236}">
                <a16:creationId xmlns:a16="http://schemas.microsoft.com/office/drawing/2014/main" id="{92997A76-E208-E528-346A-FBFAF593F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CDE516-E61E-D646-9C9F-0659554F20B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2769B0AA-32CF-CEFA-C4A6-3E551B1414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791D623A-3970-ADDD-36EF-09D6B16D0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>
            <a:extLst>
              <a:ext uri="{FF2B5EF4-FFF2-40B4-BE49-F238E27FC236}">
                <a16:creationId xmlns:a16="http://schemas.microsoft.com/office/drawing/2014/main" id="{CB2BD339-6ED2-94F4-138D-5CD8F63FD9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D57949-F2C6-4A44-90A1-D44DF91381B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72506C36-6867-0489-7AB3-D12B7384D27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B9F1E2F-6F88-6B07-5935-5A34278B3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>
            <a:extLst>
              <a:ext uri="{FF2B5EF4-FFF2-40B4-BE49-F238E27FC236}">
                <a16:creationId xmlns:a16="http://schemas.microsoft.com/office/drawing/2014/main" id="{75923ACC-1958-D200-84D8-7DFA51E47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85E324-9B18-AB40-8C11-B1F2ACE8939D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17109C3E-FEAF-8908-000B-F107B89B19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CB02E338-6C47-63D4-254F-BBDE6E79B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B9B5969-5247-C862-0BF8-D6012EAE8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61BC9E-6917-6A41-801B-2BFA279C3F2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B399B58-0240-1756-DCE0-F3A0AE72C6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FD3A095-D6B1-E013-7CFB-A26EB2E76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>
            <a:extLst>
              <a:ext uri="{FF2B5EF4-FFF2-40B4-BE49-F238E27FC236}">
                <a16:creationId xmlns:a16="http://schemas.microsoft.com/office/drawing/2014/main" id="{0EB8FA5E-98D8-EB2C-43AC-7FCE433AD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68313B-60D2-2C46-AE27-831FA19B80D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94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707220AC-784E-9EAD-BF30-F3A5F8E3F0A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09247906-9656-F97F-71C3-C8582E55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>
            <a:extLst>
              <a:ext uri="{FF2B5EF4-FFF2-40B4-BE49-F238E27FC236}">
                <a16:creationId xmlns:a16="http://schemas.microsoft.com/office/drawing/2014/main" id="{4B34E909-AF1E-886C-8E41-DB2A265D66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C0C928-8264-DC4B-A90D-E08EAA01D236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95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9FF3C5CA-75CE-FE63-1326-2FF26CC85C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0AAA7C96-7DE7-5972-A2BC-E4627F96C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>
            <a:extLst>
              <a:ext uri="{FF2B5EF4-FFF2-40B4-BE49-F238E27FC236}">
                <a16:creationId xmlns:a16="http://schemas.microsoft.com/office/drawing/2014/main" id="{53C6B877-D4FA-6CE5-A551-E7138889B5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4845C7-6C36-004C-960C-EB00C1423D5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96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B5DE3633-DB48-090E-7C09-837CADCC52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C6ED3B5D-59B8-CBFF-7CB6-30118B1FD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>
            <a:extLst>
              <a:ext uri="{FF2B5EF4-FFF2-40B4-BE49-F238E27FC236}">
                <a16:creationId xmlns:a16="http://schemas.microsoft.com/office/drawing/2014/main" id="{32A29A9F-4B9D-5A41-4B3E-1CE156B13A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FB6B13-9C90-514C-82AC-143771457DC8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97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470132E4-B9FF-278D-9C73-C484315690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D372B434-173F-79C2-52C8-38F73BC62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>
            <a:extLst>
              <a:ext uri="{FF2B5EF4-FFF2-40B4-BE49-F238E27FC236}">
                <a16:creationId xmlns:a16="http://schemas.microsoft.com/office/drawing/2014/main" id="{D31967EF-BD22-6DD3-A31E-7CAED91B8F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585C8E-5BF0-0D4E-8FC7-774294627915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98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DF9AC5F3-3983-5E61-D960-28DC3EADC9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B953F7DC-8266-8AA5-6ABB-1533FED7D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th-TH" altLang="en-TH"/>
          </a:p>
          <a:p>
            <a:pPr eaLnBrk="1" hangingPunct="1"/>
            <a:endParaRPr lang="th-TH" altLang="en-TH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7">
            <a:extLst>
              <a:ext uri="{FF2B5EF4-FFF2-40B4-BE49-F238E27FC236}">
                <a16:creationId xmlns:a16="http://schemas.microsoft.com/office/drawing/2014/main" id="{867DCE74-6C72-5A4C-CB76-728D55BC8E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953F60-5144-6240-9F3F-ACFB43C7F8DC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99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5BA699C3-540B-A2FD-816E-70B0FE08A9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12325F88-104F-1C40-8A97-F0A0DCECD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th-TH" altLang="en-TH"/>
              <a:t>อธิบายหน้าที่ในการทำงานของแต่ละคน </a:t>
            </a:r>
            <a:r>
              <a:rPr lang="th-TH" altLang="en-TH">
                <a:solidFill>
                  <a:srgbClr val="0000FF"/>
                </a:solidFill>
              </a:rPr>
              <a:t>ซึ่งต้องมีความชัดเจน</a:t>
            </a:r>
          </a:p>
          <a:p>
            <a:pPr eaLnBrk="1" hangingPunct="1"/>
            <a:endParaRPr lang="th-TH" altLang="en-TH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>
            <a:extLst>
              <a:ext uri="{FF2B5EF4-FFF2-40B4-BE49-F238E27FC236}">
                <a16:creationId xmlns:a16="http://schemas.microsoft.com/office/drawing/2014/main" id="{17205837-C6E8-7465-F5FA-89BF5B924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6F8369-CB60-AB4E-82E0-45C11C059C7A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100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10914ABB-FF09-13C3-3026-37C85A693D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75E8A936-0B18-BD0F-51A6-8B01DD2E1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7">
            <a:extLst>
              <a:ext uri="{FF2B5EF4-FFF2-40B4-BE49-F238E27FC236}">
                <a16:creationId xmlns:a16="http://schemas.microsoft.com/office/drawing/2014/main" id="{6A7A5EC4-446A-5003-05A6-7EF98708BC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D1F848-7AD5-634F-B028-8B8E571EC044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101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E8F101AD-9A18-A28A-A663-51FFE22C34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D7ED923-DA84-58DA-674D-E87F23AA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 b="1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>
            <a:extLst>
              <a:ext uri="{FF2B5EF4-FFF2-40B4-BE49-F238E27FC236}">
                <a16:creationId xmlns:a16="http://schemas.microsoft.com/office/drawing/2014/main" id="{C8C8605D-AB34-354E-3DCD-0AFB59D10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2C1A0D-DC27-404D-A6BB-05CE92ECDBD1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102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524FD187-9EC3-7642-DB05-CC703640F4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8FFF6989-BA34-962B-B413-4B2ECFAA4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TH" altLang="en-TH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>
            <a:extLst>
              <a:ext uri="{FF2B5EF4-FFF2-40B4-BE49-F238E27FC236}">
                <a16:creationId xmlns:a16="http://schemas.microsoft.com/office/drawing/2014/main" id="{B3295B68-E553-BBBF-6D1A-36BF0A6B62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742950" indent="-28575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1430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16002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2057400" indent="-228600">
              <a:spcBef>
                <a:spcPct val="3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E07AC2-5A2B-FB43-BF0A-19EF40FB83C2}" type="slidenum">
              <a:rPr lang="en-US" altLang="en-TH" smtClean="0">
                <a:cs typeface="Angsana New" panose="02020603050405020304" pitchFamily="18" charset="-34"/>
              </a:rPr>
              <a:pPr>
                <a:spcBef>
                  <a:spcPct val="0"/>
                </a:spcBef>
              </a:pPr>
              <a:t>103</a:t>
            </a:fld>
            <a:endParaRPr lang="th-TH" altLang="en-TH">
              <a:cs typeface="Angsana New" panose="02020603050405020304" pitchFamily="18" charset="-34"/>
            </a:endParaRPr>
          </a:p>
        </p:txBody>
      </p:sp>
      <p:sp>
        <p:nvSpPr>
          <p:cNvPr id="197634" name="Rectangle 2">
            <a:extLst>
              <a:ext uri="{FF2B5EF4-FFF2-40B4-BE49-F238E27FC236}">
                <a16:creationId xmlns:a16="http://schemas.microsoft.com/office/drawing/2014/main" id="{9B4CA288-BC5E-F43F-54FD-177616E1B0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7A4625D0-2C5C-C440-52C7-5C201B2C6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TH" altLang="en-TH" sz="16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DA9E57-9417-B3CB-F802-409551FDCE7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85C0C90E-29E9-3D2A-DC03-45B008BC610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algn="ctr" eaLnBrk="1" hangingPunct="1">
                <a:defRPr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2B286E68-94C7-5503-C664-D21E293FE7A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 sz="2400">
                <a:latin typeface="Times New Roman" charset="0"/>
              </a:endParaRPr>
            </a:p>
          </p:txBody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37251A2C-67E9-DA3D-4EDC-EBDF8A3BE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7C30DFDB-0D53-21EB-035B-C5F653814C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311F2493-68F5-16D1-1E16-64065735202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F18C3C36-35D0-CF43-12F3-44A97C7635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CBA287C3-4650-C467-E087-DD8532D00A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4725EDC1-CFBE-4BBA-CE58-E6A14158F4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92E4C64A-9E01-BEC9-0CA1-7B8FC235BA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038CB1A1-929C-12E8-93BB-1399BEF421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38305282-4A23-CA5B-772A-5D811ABB4E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4F72372A-A9B0-FD8D-3DC4-A10E618202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96B1BF7D-9037-2700-8A38-40631493F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ngsana New" charset="0"/>
                  </a:defRPr>
                </a:lvl9pPr>
              </a:lstStyle>
              <a:p>
                <a:pPr eaLnBrk="1" hangingPunct="1">
                  <a:defRPr/>
                </a:pPr>
                <a:endParaRPr lang="x-none" altLang="x-none" sz="2400">
                  <a:latin typeface="Times New Roman" charset="0"/>
                </a:endParaRPr>
              </a:p>
            </p:txBody>
          </p:sp>
        </p:grpSp>
      </p:grpSp>
      <p:sp>
        <p:nvSpPr>
          <p:cNvPr id="204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205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6FC07E5-F98A-6329-B263-793BD66255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D532B108-FC6E-C1F3-C9FE-41BC55C4E1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354D669-9276-4204-7CF6-F6E4BDF713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51A1B-E94A-CD42-92F3-7CF56C277887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</p:spTree>
    <p:extLst>
      <p:ext uri="{BB962C8B-B14F-4D97-AF65-F5344CB8AC3E}">
        <p14:creationId xmlns:p14="http://schemas.microsoft.com/office/powerpoint/2010/main" val="141489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B2D2CE-A3A8-0137-FACC-76A3A0AB63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B026034-5175-DCFF-E32D-021F5880C5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22AE1-5116-9A42-826C-B26736557BE6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A8DBE58-1672-F974-A31D-38DCF88C47D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548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C6EECE-F662-F107-2AB6-75F431B1E9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3204D7-2866-B34A-5E68-9238000A70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F6171-3C05-894B-AD05-786D439B1A05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2781230-1235-6B4C-753D-2AD7CA278E5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918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เนื้อหา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62D05-7AEE-35A7-5883-0634744BF4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423C0-959D-AEDB-6A4B-428862720F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6232B-4002-FA46-BD22-3EC4D02870F8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AE69A7C-63AB-932E-ABBE-4187603956E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36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DB5485-70EE-1799-87E1-524B123183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2FF6BDA-E4BB-6941-CBDD-D6F1407A68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995E6-27CB-5644-A166-EBBD70C1680F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1F92D22B-B980-66D8-45C3-0C482F86E4C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246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DFF62D7-25C6-8548-3CDB-6B4CBC07E9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7260E9-267E-942D-9F20-92805AC022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6F49D-9136-A949-A2E1-81CBCE9C5790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C0729F5-DFBF-DD8F-C83D-7B968CCC31E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894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02D985-9664-F710-2D1E-04F333995E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7997AB2-E448-BD22-96F9-74D6255A31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419D-425E-6449-962D-7CE75AABBC73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2497023-78EC-D503-12EF-9D271E7D9FF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068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3BEBF58-1A0C-3FD8-4C38-9C8F853805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9AEAE52-D475-EEA2-82B7-270C96C53A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3A7C1-CA0F-E94E-9CBF-12DC41053E02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E071573F-37E6-385D-A8DC-2E4744B9100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007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2DF19-FA37-8064-FAB0-799F81D19C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3FA48-5D1F-5958-AFDB-3B4338FC20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5A277-5E60-1E41-AB64-80B3037B98E1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1B7D6C63-3764-E8BC-A4AD-378F8686098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00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E4550E-7C04-C41D-94EA-DE40018FBC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FE26F2A-4297-8139-EB05-A2BF38A1F3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FC970-97B3-E047-822D-A1FFD6BFD3F6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B7F30D2F-6940-CE2C-CE82-57F4226A451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286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F31F375-D878-AE46-6F5A-6E662C4569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FA955B7-A1BE-4E30-9128-C8DC3DA7C4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B76EB-C0FC-254B-897E-7082962C69B4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14C5352-FC5A-52FD-C8C0-69DC3F06320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51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CFAE6F-476C-4E22-2047-5155FAF218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2AF444-2EE4-74C8-CBB5-0079953B74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95338-C306-FE44-8C4D-BEA958F91DCE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CA4AD67-D16A-708E-AB6A-2676AF27AAE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358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3D2E249-F5A8-3878-B1F4-F9E586F1321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750649B-5AAC-B73C-6008-E31DB26B4C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2C089008-6D2F-F14A-AD2C-63A52C5972FE}" type="slidenum">
              <a:rPr lang="en-US" altLang="en-TH"/>
              <a:pPr>
                <a:defRPr/>
              </a:pPr>
              <a:t>‹#›</a:t>
            </a:fld>
            <a:endParaRPr lang="th-TH" altLang="en-TH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F89D7247-F747-A490-5D4E-41DC424DDD3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4EFA41E6-27B4-F9B2-CB15-D3EBA12EA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algn="ctr" eaLnBrk="1" hangingPunct="1">
                <a:defRPr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A2C520F1-E4A4-93FB-24B5-0EA8FCE35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D88F3E4F-E54B-183F-4502-CCD9155D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EA660C75-0E5F-6EEC-A18C-E35B7E363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2E1A589E-67A2-B0AE-0BB0-4A4DEF4C4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4955B95E-6F36-3DE0-3B22-D961B0C0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C8143418-0D40-4E14-6076-B93535F7E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 sz="2400">
                <a:latin typeface="Times New Roman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8F1FC9E9-8DA1-180E-D419-4D3BDD24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7FBCEA7D-BB77-6C06-19EC-CA18C5AD4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ngsana New" charset="0"/>
                </a:defRPr>
              </a:lvl9pPr>
            </a:lstStyle>
            <a:p>
              <a:pPr eaLnBrk="1" hangingPunct="1">
                <a:defRPr/>
              </a:pPr>
              <a:endParaRPr lang="x-none" altLang="x-none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3AC6DE7F-F784-DEA2-D642-A533FC41F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TH"/>
              <a:t>คลิกเพื่อแก้ไขลักษณะชื่อเรื่องต้นแบบ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F81DC6F4-A4CF-2989-96C7-10AB3FCAB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en-TH"/>
              <a:t>ระดับที่สอง</a:t>
            </a:r>
          </a:p>
          <a:p>
            <a:pPr lvl="2"/>
            <a:r>
              <a:rPr lang="th-TH" altLang="en-TH"/>
              <a:t>ระดับที่สาม</a:t>
            </a:r>
          </a:p>
          <a:p>
            <a:pPr lvl="3"/>
            <a:r>
              <a:rPr lang="th-TH" altLang="en-TH"/>
              <a:t>ระดับที่สี่</a:t>
            </a:r>
          </a:p>
          <a:p>
            <a:pPr lvl="4"/>
            <a:r>
              <a:rPr lang="th-TH" altLang="en-TH"/>
              <a:t>ระดับที่ห้า</a:t>
            </a:r>
          </a:p>
        </p:txBody>
      </p:sp>
      <p:sp>
        <p:nvSpPr>
          <p:cNvPr id="19472" name="Rectangle 16">
            <a:extLst>
              <a:ext uri="{FF2B5EF4-FFF2-40B4-BE49-F238E27FC236}">
                <a16:creationId xmlns:a16="http://schemas.microsoft.com/office/drawing/2014/main" id="{74E56F54-4054-3DE4-57A1-A57D883D7F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cs typeface="Angsana New" pitchFamily="18" charset="-34"/>
              </a:defRPr>
            </a:lvl1pPr>
          </a:lstStyle>
          <a:p>
            <a:pPr>
              <a:defRPr/>
            </a:pPr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Ex%20DFD.doc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4">
            <a:extLst>
              <a:ext uri="{FF2B5EF4-FFF2-40B4-BE49-F238E27FC236}">
                <a16:creationId xmlns:a16="http://schemas.microsoft.com/office/drawing/2014/main" id="{8EFF0F51-D605-10C5-AA8B-57814C23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852613"/>
            <a:ext cx="5391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800" b="1">
                <a:solidFill>
                  <a:srgbClr val="FFCC00"/>
                </a:solidFill>
                <a:latin typeface="Angsana New" panose="02020603050405020304" pitchFamily="18" charset="-34"/>
              </a:rPr>
              <a:t>การวิเคราะห์และออกแบบระบบ</a:t>
            </a:r>
            <a:endParaRPr lang="th-TH" altLang="en-TH" sz="4800">
              <a:solidFill>
                <a:srgbClr val="FFCC00"/>
              </a:solidFill>
              <a:latin typeface="Angsana New" panose="02020603050405020304" pitchFamily="18" charset="-34"/>
            </a:endParaRPr>
          </a:p>
        </p:txBody>
      </p:sp>
      <p:sp>
        <p:nvSpPr>
          <p:cNvPr id="16386" name="Text Box 5">
            <a:extLst>
              <a:ext uri="{FF2B5EF4-FFF2-40B4-BE49-F238E27FC236}">
                <a16:creationId xmlns:a16="http://schemas.microsoft.com/office/drawing/2014/main" id="{5418EBCB-603C-B221-C037-EB52C2E93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2638425"/>
            <a:ext cx="53990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800" b="1">
                <a:solidFill>
                  <a:srgbClr val="FFCC00"/>
                </a:solidFill>
                <a:latin typeface="Angsana New" panose="02020603050405020304" pitchFamily="18" charset="-34"/>
              </a:rPr>
              <a:t>(System Analysis and Design)</a:t>
            </a:r>
            <a:endParaRPr lang="th-TH" altLang="en-TH" sz="4800" b="1">
              <a:solidFill>
                <a:srgbClr val="FFCC00"/>
              </a:solidFill>
              <a:latin typeface="Angsana New" panose="02020603050405020304" pitchFamily="18" charset="-34"/>
            </a:endParaRPr>
          </a:p>
        </p:txBody>
      </p:sp>
      <p:sp>
        <p:nvSpPr>
          <p:cNvPr id="16387" name="Text Box 6">
            <a:extLst>
              <a:ext uri="{FF2B5EF4-FFF2-40B4-BE49-F238E27FC236}">
                <a16:creationId xmlns:a16="http://schemas.microsoft.com/office/drawing/2014/main" id="{AB69DD19-0F36-33E4-F0F0-11DEFD1DC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721100"/>
            <a:ext cx="1284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solidFill>
                  <a:srgbClr val="FFCC00"/>
                </a:solidFill>
                <a:latin typeface="Angsana New" panose="02020603050405020304" pitchFamily="18" charset="-34"/>
              </a:rPr>
              <a:t>ITC2006</a:t>
            </a:r>
            <a:endParaRPr lang="th-TH" altLang="en-TH" sz="3600">
              <a:solidFill>
                <a:srgbClr val="FFCC00"/>
              </a:solidFill>
              <a:latin typeface="Angsana New" panose="02020603050405020304" pitchFamily="18" charset="-34"/>
            </a:endParaRPr>
          </a:p>
        </p:txBody>
      </p:sp>
      <p:sp>
        <p:nvSpPr>
          <p:cNvPr id="16388" name="Text Box 7">
            <a:extLst>
              <a:ext uri="{FF2B5EF4-FFF2-40B4-BE49-F238E27FC236}">
                <a16:creationId xmlns:a16="http://schemas.microsoft.com/office/drawing/2014/main" id="{AA98F108-D186-76DB-7E8E-A76F2AC64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6273800"/>
            <a:ext cx="3152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solidFill>
                  <a:schemeClr val="bg2"/>
                </a:solidFill>
                <a:latin typeface="Angsana New" panose="02020603050405020304" pitchFamily="18" charset="-34"/>
              </a:rPr>
              <a:t>Aj Khemawit Jittayasothon</a:t>
            </a:r>
            <a:endParaRPr lang="th-TH" altLang="en-TH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ตัวยึดหมายเลขภาพนิ่ง 4">
            <a:extLst>
              <a:ext uri="{FF2B5EF4-FFF2-40B4-BE49-F238E27FC236}">
                <a16:creationId xmlns:a16="http://schemas.microsoft.com/office/drawing/2014/main" id="{61A9E436-2FF0-4A0C-7296-1417F3A15A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F3DD22-532C-B34E-A0B5-4548EBFC035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746" name="Line 4">
            <a:extLst>
              <a:ext uri="{FF2B5EF4-FFF2-40B4-BE49-F238E27FC236}">
                <a16:creationId xmlns:a16="http://schemas.microsoft.com/office/drawing/2014/main" id="{8CE99AAD-3379-6A41-01DA-B1BF075D3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3F6821DD-C59E-E613-838A-F9BA6A80F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6537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นักวิเคราะห์ระบบ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 Analysis : SA)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1748" name="AutoShape 6">
            <a:extLst>
              <a:ext uri="{FF2B5EF4-FFF2-40B4-BE49-F238E27FC236}">
                <a16:creationId xmlns:a16="http://schemas.microsoft.com/office/drawing/2014/main" id="{026DAE26-2B5F-48CA-3487-9A2F62AE6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44675"/>
            <a:ext cx="8064500" cy="424815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B687C385-65D3-658C-0452-64AADF35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3429000"/>
            <a:ext cx="2016125" cy="7207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400" b="1">
                <a:latin typeface="Angsana New" charset="0"/>
              </a:rPr>
              <a:t>นักวิเคราะห์ระบบ</a:t>
            </a:r>
          </a:p>
          <a:p>
            <a:pPr algn="ctr" eaLnBrk="1" hangingPunct="1">
              <a:defRPr/>
            </a:pPr>
            <a:r>
              <a:rPr lang="en-US" altLang="x-none" sz="2400" b="1">
                <a:latin typeface="Angsana New" charset="0"/>
              </a:rPr>
              <a:t>(System Analysis)</a:t>
            </a:r>
            <a:endParaRPr lang="th-TH" altLang="x-none" sz="2400" b="1">
              <a:latin typeface="Angsana New" charset="0"/>
            </a:endParaRPr>
          </a:p>
        </p:txBody>
      </p:sp>
      <p:sp>
        <p:nvSpPr>
          <p:cNvPr id="54280" name="Rectangle 8">
            <a:extLst>
              <a:ext uri="{FF2B5EF4-FFF2-40B4-BE49-F238E27FC236}">
                <a16:creationId xmlns:a16="http://schemas.microsoft.com/office/drawing/2014/main" id="{78F233E5-5D8E-44C2-A320-F3114403E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349500"/>
            <a:ext cx="13684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ผู้ใช้งานระบบ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(System User)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54281" name="Rectangle 9">
            <a:extLst>
              <a:ext uri="{FF2B5EF4-FFF2-40B4-BE49-F238E27FC236}">
                <a16:creationId xmlns:a16="http://schemas.microsoft.com/office/drawing/2014/main" id="{33B3019D-89B6-96F9-03CD-7B37D36D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060575"/>
            <a:ext cx="18002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เจ้าของระบบ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(System Owner)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54282" name="Rectangle 10">
            <a:extLst>
              <a:ext uri="{FF2B5EF4-FFF2-40B4-BE49-F238E27FC236}">
                <a16:creationId xmlns:a16="http://schemas.microsoft.com/office/drawing/2014/main" id="{3A48214C-5392-32BA-64C4-ED290A644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420938"/>
            <a:ext cx="15843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นักพัฒนาโปรแกรม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(Programmer)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54283" name="Rectangle 11">
            <a:extLst>
              <a:ext uri="{FF2B5EF4-FFF2-40B4-BE49-F238E27FC236}">
                <a16:creationId xmlns:a16="http://schemas.microsoft.com/office/drawing/2014/main" id="{98EB00F1-E93F-12C6-BB81-5C71D821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4437063"/>
            <a:ext cx="1655762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ทีมงานด้านเทคนิค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(Technical Support)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54284" name="Rectangle 12">
            <a:extLst>
              <a:ext uri="{FF2B5EF4-FFF2-40B4-BE49-F238E27FC236}">
                <a16:creationId xmlns:a16="http://schemas.microsoft.com/office/drawing/2014/main" id="{FB76A1B8-045A-93B9-660F-1FE02B23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5084763"/>
            <a:ext cx="1728788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วิศวกรระบบ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(System Engineering)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54286" name="Rectangle 14">
            <a:extLst>
              <a:ext uri="{FF2B5EF4-FFF2-40B4-BE49-F238E27FC236}">
                <a16:creationId xmlns:a16="http://schemas.microsoft.com/office/drawing/2014/main" id="{8F590229-8948-091C-B1ED-BE489FE5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4437063"/>
            <a:ext cx="15843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>
                <a:latin typeface="Angsana New" charset="0"/>
              </a:rPr>
              <a:t>นักออกแบบกราฟิก</a:t>
            </a:r>
          </a:p>
          <a:p>
            <a:pPr algn="ctr" eaLnBrk="1" hangingPunct="1">
              <a:defRPr/>
            </a:pPr>
            <a:r>
              <a:rPr lang="en-US" altLang="x-none" sz="2000">
                <a:latin typeface="Angsana New" charset="0"/>
              </a:rPr>
              <a:t>(Graphic Designer)</a:t>
            </a:r>
            <a:endParaRPr lang="th-TH" altLang="x-none" sz="2000">
              <a:latin typeface="Angsana New" charset="0"/>
            </a:endParaRPr>
          </a:p>
        </p:txBody>
      </p:sp>
      <p:sp>
        <p:nvSpPr>
          <p:cNvPr id="31756" name="AutoShape 15">
            <a:extLst>
              <a:ext uri="{FF2B5EF4-FFF2-40B4-BE49-F238E27FC236}">
                <a16:creationId xmlns:a16="http://schemas.microsoft.com/office/drawing/2014/main" id="{8707DD3C-6118-BF7A-D8D7-F9DB3E743E15}"/>
              </a:ext>
            </a:extLst>
          </p:cNvPr>
          <p:cNvSpPr>
            <a:spLocks noChangeArrowheads="1"/>
          </p:cNvSpPr>
          <p:nvPr/>
        </p:nvSpPr>
        <p:spPr bwMode="auto">
          <a:xfrm rot="-3342081">
            <a:off x="2678113" y="2925762"/>
            <a:ext cx="433388" cy="576263"/>
          </a:xfrm>
          <a:prstGeom prst="upDownArrow">
            <a:avLst>
              <a:gd name="adj1" fmla="val 50000"/>
              <a:gd name="adj2" fmla="val 2659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57" name="AutoShape 16">
            <a:extLst>
              <a:ext uri="{FF2B5EF4-FFF2-40B4-BE49-F238E27FC236}">
                <a16:creationId xmlns:a16="http://schemas.microsoft.com/office/drawing/2014/main" id="{B2D6A9EA-E01B-5188-B9CB-0E0155BC3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852738"/>
            <a:ext cx="431800" cy="504825"/>
          </a:xfrm>
          <a:prstGeom prst="upDownArrow">
            <a:avLst>
              <a:gd name="adj1" fmla="val 50000"/>
              <a:gd name="adj2" fmla="val 2338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58" name="AutoShape 17">
            <a:extLst>
              <a:ext uri="{FF2B5EF4-FFF2-40B4-BE49-F238E27FC236}">
                <a16:creationId xmlns:a16="http://schemas.microsoft.com/office/drawing/2014/main" id="{37B2EEA2-00D7-F4D5-4ECE-EBC7D4E5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292600"/>
            <a:ext cx="430213" cy="649288"/>
          </a:xfrm>
          <a:prstGeom prst="upDownArrow">
            <a:avLst>
              <a:gd name="adj1" fmla="val 50000"/>
              <a:gd name="adj2" fmla="val 3018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59" name="AutoShape 18">
            <a:extLst>
              <a:ext uri="{FF2B5EF4-FFF2-40B4-BE49-F238E27FC236}">
                <a16:creationId xmlns:a16="http://schemas.microsoft.com/office/drawing/2014/main" id="{C38DFE92-EEDE-5B50-C955-DFB9AA526AEC}"/>
              </a:ext>
            </a:extLst>
          </p:cNvPr>
          <p:cNvSpPr>
            <a:spLocks noChangeArrowheads="1"/>
          </p:cNvSpPr>
          <p:nvPr/>
        </p:nvSpPr>
        <p:spPr bwMode="auto">
          <a:xfrm rot="4635943">
            <a:off x="2690019" y="4004469"/>
            <a:ext cx="431800" cy="576262"/>
          </a:xfrm>
          <a:prstGeom prst="upDownArrow">
            <a:avLst>
              <a:gd name="adj1" fmla="val 50000"/>
              <a:gd name="adj2" fmla="val 2669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60" name="AutoShape 19">
            <a:extLst>
              <a:ext uri="{FF2B5EF4-FFF2-40B4-BE49-F238E27FC236}">
                <a16:creationId xmlns:a16="http://schemas.microsoft.com/office/drawing/2014/main" id="{35AD8CA6-673A-1AD3-F3C7-B9C2A00B77B9}"/>
              </a:ext>
            </a:extLst>
          </p:cNvPr>
          <p:cNvSpPr>
            <a:spLocks noChangeArrowheads="1"/>
          </p:cNvSpPr>
          <p:nvPr/>
        </p:nvSpPr>
        <p:spPr bwMode="auto">
          <a:xfrm rot="-4325733">
            <a:off x="5718969" y="4026694"/>
            <a:ext cx="431800" cy="576262"/>
          </a:xfrm>
          <a:prstGeom prst="upDownArrow">
            <a:avLst>
              <a:gd name="adj1" fmla="val 50000"/>
              <a:gd name="adj2" fmla="val 2669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61" name="AutoShape 20">
            <a:extLst>
              <a:ext uri="{FF2B5EF4-FFF2-40B4-BE49-F238E27FC236}">
                <a16:creationId xmlns:a16="http://schemas.microsoft.com/office/drawing/2014/main" id="{FDED7AB8-5416-24D5-02CD-F52F3270462B}"/>
              </a:ext>
            </a:extLst>
          </p:cNvPr>
          <p:cNvSpPr>
            <a:spLocks noChangeArrowheads="1"/>
          </p:cNvSpPr>
          <p:nvPr/>
        </p:nvSpPr>
        <p:spPr bwMode="auto">
          <a:xfrm rot="3950541">
            <a:off x="5707857" y="2999581"/>
            <a:ext cx="431800" cy="576263"/>
          </a:xfrm>
          <a:prstGeom prst="upDownArrow">
            <a:avLst>
              <a:gd name="adj1" fmla="val 50000"/>
              <a:gd name="adj2" fmla="val 26691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1762" name="Text Box 22">
            <a:extLst>
              <a:ext uri="{FF2B5EF4-FFF2-40B4-BE49-F238E27FC236}">
                <a16:creationId xmlns:a16="http://schemas.microsoft.com/office/drawing/2014/main" id="{40040116-DDF6-7619-F1AB-1A22D0750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791200"/>
            <a:ext cx="3584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 b="1">
                <a:solidFill>
                  <a:srgbClr val="5F5F5F"/>
                </a:solidFill>
                <a:latin typeface="Angsana New" panose="02020603050405020304" pitchFamily="18" charset="-34"/>
              </a:rPr>
              <a:t>ความสัมพันธ์ระหว่างนักวิเคราะห์ระบบกับ ผู้ที่เกี่ยวข้อง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ตัวยึดหมายเลขภาพนิ่ง 4">
            <a:extLst>
              <a:ext uri="{FF2B5EF4-FFF2-40B4-BE49-F238E27FC236}">
                <a16:creationId xmlns:a16="http://schemas.microsoft.com/office/drawing/2014/main" id="{2459D5BF-3C93-82DC-B659-1893F302D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9D30EA-F7DB-9740-9614-CB12C2EB5F0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90466" name="Line 2">
            <a:extLst>
              <a:ext uri="{FF2B5EF4-FFF2-40B4-BE49-F238E27FC236}">
                <a16:creationId xmlns:a16="http://schemas.microsoft.com/office/drawing/2014/main" id="{C8B19A74-A76E-8446-BE88-44D558D4F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90467" name="Text Box 4">
            <a:extLst>
              <a:ext uri="{FF2B5EF4-FFF2-40B4-BE49-F238E27FC236}">
                <a16:creationId xmlns:a16="http://schemas.microsoft.com/office/drawing/2014/main" id="{88F98B90-4CC7-4AA3-BD05-1376F6D9C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625600"/>
            <a:ext cx="833278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th-TH" altLang="en-TH" b="1">
                <a:latin typeface="Angsana New" panose="02020603050405020304" pitchFamily="18" charset="-34"/>
              </a:rPr>
              <a:t>เมื่อมีการกำหนดคนให้กับงานแล้ว จะทำให้คนคนนั้นจะมี </a:t>
            </a:r>
            <a:r>
              <a:rPr lang="en-US" altLang="en-TH" b="1">
                <a:latin typeface="Angsana New" panose="02020603050405020304" pitchFamily="18" charset="-34"/>
              </a:rPr>
              <a:t>Skill </a:t>
            </a:r>
            <a:r>
              <a:rPr lang="th-TH" altLang="en-TH" b="1">
                <a:latin typeface="Angsana New" panose="02020603050405020304" pitchFamily="18" charset="-34"/>
              </a:rPr>
              <a:t>เกิดขึ้น </a:t>
            </a:r>
            <a:endParaRPr lang="en-US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2 </a:t>
            </a:r>
            <a:r>
              <a:rPr lang="th-TH" altLang="en-TH" b="1">
                <a:latin typeface="Angsana New" panose="02020603050405020304" pitchFamily="18" charset="-34"/>
              </a:rPr>
              <a:t>ด้าน</a:t>
            </a:r>
            <a:r>
              <a:rPr lang="th-TH" altLang="en-TH">
                <a:latin typeface="Angsana New" panose="02020603050405020304" pitchFamily="18" charset="-34"/>
              </a:rPr>
              <a:t>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(1) Technical Skill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(2)  Interpersonal skill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190468" name="Text Box 5">
            <a:extLst>
              <a:ext uri="{FF2B5EF4-FFF2-40B4-BE49-F238E27FC236}">
                <a16:creationId xmlns:a16="http://schemas.microsoft.com/office/drawing/2014/main" id="{D64E09C5-FCBF-F181-C7F8-1EBDF362A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860800"/>
            <a:ext cx="885348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th-TH" altLang="en-TH" b="1">
                <a:latin typeface="Angsana New" panose="02020603050405020304" pitchFamily="18" charset="-34"/>
              </a:rPr>
              <a:t>และเมื่อความสามารถของคนไม่ตรงกับความต้องการจริงๆ สามารถแก้ไขได้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(1) </a:t>
            </a:r>
            <a:r>
              <a:rPr lang="th-TH" altLang="en-TH">
                <a:latin typeface="Angsana New" panose="02020603050405020304" pitchFamily="18" charset="-34"/>
              </a:rPr>
              <a:t>นำบุคคลหรือ องค์กรจากภายนอกเข้ามาช่วย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(2)  </a:t>
            </a:r>
            <a:r>
              <a:rPr lang="th-TH" altLang="en-TH">
                <a:latin typeface="Angsana New" panose="02020603050405020304" pitchFamily="18" charset="-34"/>
              </a:rPr>
              <a:t>จ้างที่ปรึกษาหรือมีพี่เลี้ยงให้</a:t>
            </a:r>
          </a:p>
        </p:txBody>
      </p:sp>
      <p:sp>
        <p:nvSpPr>
          <p:cNvPr id="190469" name="Text Box 6">
            <a:extLst>
              <a:ext uri="{FF2B5EF4-FFF2-40B4-BE49-F238E27FC236}">
                <a16:creationId xmlns:a16="http://schemas.microsoft.com/office/drawing/2014/main" id="{DAFFF02E-9919-1AEC-81EE-EAF29292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ตัวยึดหมายเลขภาพนิ่ง 4">
            <a:extLst>
              <a:ext uri="{FF2B5EF4-FFF2-40B4-BE49-F238E27FC236}">
                <a16:creationId xmlns:a16="http://schemas.microsoft.com/office/drawing/2014/main" id="{7E95FB6C-E30A-26CA-929D-F28162CB4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B24588-E33C-0F40-8104-32A68D263AB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92514" name="Line 2">
            <a:extLst>
              <a:ext uri="{FF2B5EF4-FFF2-40B4-BE49-F238E27FC236}">
                <a16:creationId xmlns:a16="http://schemas.microsoft.com/office/drawing/2014/main" id="{5B0C5F4B-6917-16AC-2E2F-F0C2B6A71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92515" name="Text Box 4">
            <a:extLst>
              <a:ext uri="{FF2B5EF4-FFF2-40B4-BE49-F238E27FC236}">
                <a16:creationId xmlns:a16="http://schemas.microsoft.com/office/drawing/2014/main" id="{6A0082A4-8879-2EF5-474E-6B4E571FB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1677988"/>
            <a:ext cx="50927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Motivation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solidFill>
                  <a:srgbClr val="0000FF"/>
                </a:solidFill>
                <a:latin typeface="Angsana New" panose="02020603050405020304" pitchFamily="18" charset="-34"/>
              </a:rPr>
              <a:t>  </a:t>
            </a:r>
            <a:r>
              <a:rPr lang="en-US" altLang="en-TH" sz="3200">
                <a:latin typeface="Angsana New" panose="02020603050405020304" pitchFamily="18" charset="-34"/>
              </a:rPr>
              <a:t>Money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 Recognition </a:t>
            </a:r>
            <a:endParaRPr lang="th-TH" altLang="en-TH" sz="32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การจัดสภาพแวดล้อมที่ดีในการทำงาน</a:t>
            </a:r>
          </a:p>
        </p:txBody>
      </p:sp>
      <p:sp>
        <p:nvSpPr>
          <p:cNvPr id="192516" name="Text Box 5">
            <a:extLst>
              <a:ext uri="{FF2B5EF4-FFF2-40B4-BE49-F238E27FC236}">
                <a16:creationId xmlns:a16="http://schemas.microsoft.com/office/drawing/2014/main" id="{6BC1A55B-CCD2-9E33-815C-7F987679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ตัวยึดหมายเลขภาพนิ่ง 4">
            <a:extLst>
              <a:ext uri="{FF2B5EF4-FFF2-40B4-BE49-F238E27FC236}">
                <a16:creationId xmlns:a16="http://schemas.microsoft.com/office/drawing/2014/main" id="{769F8067-3056-E753-6858-AFA907A42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C2ED40-26A8-F440-B327-D2CF5EA4A35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94562" name="Line 2">
            <a:extLst>
              <a:ext uri="{FF2B5EF4-FFF2-40B4-BE49-F238E27FC236}">
                <a16:creationId xmlns:a16="http://schemas.microsoft.com/office/drawing/2014/main" id="{5EAE2412-178B-21A5-6F91-B664FFADA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94563" name="Text Box 4">
            <a:extLst>
              <a:ext uri="{FF2B5EF4-FFF2-40B4-BE49-F238E27FC236}">
                <a16:creationId xmlns:a16="http://schemas.microsoft.com/office/drawing/2014/main" id="{99198EDC-4883-6EA7-5B8C-2A4DEC06D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677988"/>
            <a:ext cx="7742238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Conflict Avoidance Strategies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ทำการกำหนดแผนของ </a:t>
            </a:r>
            <a:r>
              <a:rPr lang="en-US" altLang="en-TH" sz="3200">
                <a:latin typeface="Angsana New" panose="02020603050405020304" pitchFamily="18" charset="-34"/>
              </a:rPr>
              <a:t>project </a:t>
            </a:r>
            <a:r>
              <a:rPr lang="th-TH" altLang="en-TH" sz="3200">
                <a:latin typeface="Angsana New" panose="02020603050405020304" pitchFamily="18" charset="-34"/>
              </a:rPr>
              <a:t>ให้มีความชัดเจน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ต้องกำหนดบทบาทของแต่ละคนให้ชัดเจน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พยายามสร้างระบบโดยให้สมาชิกในทีม ทำงานร่วมกันอยู่เสมอ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ทำให้คนเข้าใจว่า </a:t>
            </a:r>
            <a:r>
              <a:rPr lang="en-US" altLang="en-TH" sz="3200">
                <a:latin typeface="Angsana New" panose="02020603050405020304" pitchFamily="18" charset="-34"/>
              </a:rPr>
              <a:t>project </a:t>
            </a:r>
            <a:r>
              <a:rPr lang="th-TH" altLang="en-TH" sz="3200">
                <a:latin typeface="Angsana New" panose="02020603050405020304" pitchFamily="18" charset="-34"/>
              </a:rPr>
              <a:t>สำคัญแค่ไหน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สร้างรายละเอียดของการทำงาน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สร้างกฎระเบียบขึ้นมา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สร้างตารางเวลา </a:t>
            </a:r>
            <a:r>
              <a:rPr lang="en-US" altLang="en-TH" sz="3200">
                <a:latin typeface="Angsana New" panose="02020603050405020304" pitchFamily="18" charset="-34"/>
              </a:rPr>
              <a:t>(Schedule Time) </a:t>
            </a:r>
            <a:r>
              <a:rPr lang="th-TH" altLang="en-TH" sz="3200">
                <a:latin typeface="Angsana New" panose="02020603050405020304" pitchFamily="18" charset="-34"/>
              </a:rPr>
              <a:t>ขึ้นมา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ทำนายผลกระทบที่มีผลต่อการทำ </a:t>
            </a:r>
            <a:r>
              <a:rPr lang="en-US" altLang="en-TH" sz="3200">
                <a:latin typeface="Angsana New" panose="02020603050405020304" pitchFamily="18" charset="-34"/>
              </a:rPr>
              <a:t>project </a:t>
            </a:r>
            <a:r>
              <a:rPr lang="th-TH" altLang="en-TH" sz="3200">
                <a:latin typeface="Angsana New" panose="02020603050405020304" pitchFamily="18" charset="-34"/>
              </a:rPr>
              <a:t>ล่วงหน้า</a:t>
            </a:r>
          </a:p>
        </p:txBody>
      </p:sp>
      <p:sp>
        <p:nvSpPr>
          <p:cNvPr id="194564" name="Text Box 5">
            <a:extLst>
              <a:ext uri="{FF2B5EF4-FFF2-40B4-BE49-F238E27FC236}">
                <a16:creationId xmlns:a16="http://schemas.microsoft.com/office/drawing/2014/main" id="{5115220A-497B-75D2-D869-7B9D07D3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ตัวยึดหมายเลขภาพนิ่ง 4">
            <a:extLst>
              <a:ext uri="{FF2B5EF4-FFF2-40B4-BE49-F238E27FC236}">
                <a16:creationId xmlns:a16="http://schemas.microsoft.com/office/drawing/2014/main" id="{7E4D2A73-E41F-EE72-A489-53FA73BBB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33CAD6-1B74-1142-935B-D657C123961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96610" name="Line 2">
            <a:extLst>
              <a:ext uri="{FF2B5EF4-FFF2-40B4-BE49-F238E27FC236}">
                <a16:creationId xmlns:a16="http://schemas.microsoft.com/office/drawing/2014/main" id="{3E482417-C375-E89E-953B-4FCB2F705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96611" name="Text Box 3">
            <a:extLst>
              <a:ext uri="{FF2B5EF4-FFF2-40B4-BE49-F238E27FC236}">
                <a16:creationId xmlns:a16="http://schemas.microsoft.com/office/drawing/2014/main" id="{E87F6BF3-A3AC-3B2A-3A7B-8F0EAD2F0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57338"/>
            <a:ext cx="4945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Controlling and directing the project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  <p:sp>
        <p:nvSpPr>
          <p:cNvPr id="196612" name="Text Box 4">
            <a:extLst>
              <a:ext uri="{FF2B5EF4-FFF2-40B4-BE49-F238E27FC236}">
                <a16:creationId xmlns:a16="http://schemas.microsoft.com/office/drawing/2014/main" id="{C25B7868-1B70-29EC-1EE2-1B229774D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05038"/>
            <a:ext cx="727075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เป็นการควบคุมและการสั่งการ </a:t>
            </a:r>
            <a:r>
              <a:rPr lang="en-US" altLang="en-TH">
                <a:latin typeface="Angsana New" panose="02020603050405020304" pitchFamily="18" charset="-34"/>
              </a:rPr>
              <a:t>Project </a:t>
            </a:r>
            <a:r>
              <a:rPr lang="th-TH" altLang="en-TH">
                <a:latin typeface="Angsana New" panose="02020603050405020304" pitchFamily="18" charset="-34"/>
              </a:rPr>
              <a:t>โดยมี กิจกรรม ดังต่อไปนี้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en-US" altLang="en-TH">
                <a:latin typeface="Angsana New" panose="02020603050405020304" pitchFamily="18" charset="-34"/>
              </a:rPr>
              <a:t>1. Refining Estimates 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2. Tracking Tasks 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en-US" altLang="en-TH">
                <a:latin typeface="Angsana New" panose="02020603050405020304" pitchFamily="18" charset="-34"/>
              </a:rPr>
              <a:t>3. Coordinating Project Activities </a:t>
            </a:r>
            <a:r>
              <a:rPr lang="th-TH" altLang="en-TH">
                <a:latin typeface="Angsana New" panose="02020603050405020304" pitchFamily="18" charset="-34"/>
              </a:rPr>
              <a:t>ยกตัวอย่างเช่น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Computer-Aided Software Engineering Tools</a:t>
            </a:r>
            <a:r>
              <a:rPr lang="th-TH" altLang="en-TH" sz="3200">
                <a:latin typeface="Angsana New" panose="02020603050405020304" pitchFamily="18" charset="-34"/>
              </a:rPr>
              <a:t> (</a:t>
            </a:r>
            <a:r>
              <a:rPr lang="en-US" altLang="en-TH" sz="3200">
                <a:latin typeface="Angsana New" panose="02020603050405020304" pitchFamily="18" charset="-34"/>
              </a:rPr>
              <a:t>CASE</a:t>
            </a:r>
            <a:r>
              <a:rPr lang="th-TH" altLang="en-TH" sz="3200"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96613" name="Text Box 5">
            <a:extLst>
              <a:ext uri="{FF2B5EF4-FFF2-40B4-BE49-F238E27FC236}">
                <a16:creationId xmlns:a16="http://schemas.microsoft.com/office/drawing/2014/main" id="{C652F3FA-502A-7750-CAEB-D03F93CC6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ตัวยึดหมายเลขภาพนิ่ง 3">
            <a:extLst>
              <a:ext uri="{FF2B5EF4-FFF2-40B4-BE49-F238E27FC236}">
                <a16:creationId xmlns:a16="http://schemas.microsoft.com/office/drawing/2014/main" id="{A88A338F-F1A4-1BCC-8AA8-E3870C939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DF0E6B-2B17-3A4B-8246-1564076A08B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98658" name="Line 2">
            <a:extLst>
              <a:ext uri="{FF2B5EF4-FFF2-40B4-BE49-F238E27FC236}">
                <a16:creationId xmlns:a16="http://schemas.microsoft.com/office/drawing/2014/main" id="{E2ADDDAC-E102-CDD0-3630-BFC287D36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98659" name="Text Box 4">
            <a:extLst>
              <a:ext uri="{FF2B5EF4-FFF2-40B4-BE49-F238E27FC236}">
                <a16:creationId xmlns:a16="http://schemas.microsoft.com/office/drawing/2014/main" id="{E0543A22-4413-5A51-B1FD-82A11DD3A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14475"/>
            <a:ext cx="2930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Standard List 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graphicFrame>
        <p:nvGraphicFramePr>
          <p:cNvPr id="216088" name="Group 24">
            <a:extLst>
              <a:ext uri="{FF2B5EF4-FFF2-40B4-BE49-F238E27FC236}">
                <a16:creationId xmlns:a16="http://schemas.microsoft.com/office/drawing/2014/main" id="{4CC09021-38A9-36A6-0966-38B4CB91F68F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68313" y="2344738"/>
          <a:ext cx="8208962" cy="3609975"/>
        </p:xfrm>
        <a:graphic>
          <a:graphicData uri="http://schemas.openxmlformats.org/drawingml/2006/table">
            <a:tbl>
              <a:tblPr/>
              <a:tblGrid>
                <a:gridCol w="820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Types of Standards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Documentation standards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8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Coding standards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Procedural standards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Specification requirements standards 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User interface design standards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8676" name="Text Box 21">
            <a:extLst>
              <a:ext uri="{FF2B5EF4-FFF2-40B4-BE49-F238E27FC236}">
                <a16:creationId xmlns:a16="http://schemas.microsoft.com/office/drawing/2014/main" id="{FBD84707-4EB3-B95C-CC51-7FCD2A4C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ตัวยึดหมายเลขภาพนิ่ง 4">
            <a:extLst>
              <a:ext uri="{FF2B5EF4-FFF2-40B4-BE49-F238E27FC236}">
                <a16:creationId xmlns:a16="http://schemas.microsoft.com/office/drawing/2014/main" id="{DA37C704-69E9-0325-D994-79424109A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6B029C-6888-BE4D-AECC-C912C48291E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0706" name="Line 2">
            <a:extLst>
              <a:ext uri="{FF2B5EF4-FFF2-40B4-BE49-F238E27FC236}">
                <a16:creationId xmlns:a16="http://schemas.microsoft.com/office/drawing/2014/main" id="{290B8864-3CA3-1F6B-68E9-905960D06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0707" name="Text Box 3">
            <a:extLst>
              <a:ext uri="{FF2B5EF4-FFF2-40B4-BE49-F238E27FC236}">
                <a16:creationId xmlns:a16="http://schemas.microsoft.com/office/drawing/2014/main" id="{E367ECB9-0F08-6B82-0C1E-51468F42D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59975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Controlling and directing the project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0708" name="Text Box 4">
            <a:extLst>
              <a:ext uri="{FF2B5EF4-FFF2-40B4-BE49-F238E27FC236}">
                <a16:creationId xmlns:a16="http://schemas.microsoft.com/office/drawing/2014/main" id="{1493F561-DF4B-6D8D-6910-B29D161AD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66863"/>
            <a:ext cx="31480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Documentation 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200709" name="Text Box 5">
            <a:extLst>
              <a:ext uri="{FF2B5EF4-FFF2-40B4-BE49-F238E27FC236}">
                <a16:creationId xmlns:a16="http://schemas.microsoft.com/office/drawing/2014/main" id="{53DCF641-1EE6-707C-1181-A17F5EC02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162175"/>
            <a:ext cx="775811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4. Managing Scope 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</a:t>
            </a:r>
            <a:r>
              <a:rPr lang="th-TH" altLang="en-TH" sz="3200">
                <a:latin typeface="Angsana New" panose="02020603050405020304" pitchFamily="18" charset="-34"/>
              </a:rPr>
              <a:t>เมื่อมีความต้องการใหม่เพิ่มเข้ามา โดยที่ตัวเดิมได้ถูกตั้งเป็น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มาตรฐานไว้แล้วจะเรียกการเกิดเหตุการณ์แบบนี้ขึ้น ว่า 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</a:t>
            </a:r>
            <a:r>
              <a:rPr lang="en-US" altLang="en-TH" sz="3200" b="1">
                <a:latin typeface="Angsana New" panose="02020603050405020304" pitchFamily="18" charset="-34"/>
              </a:rPr>
              <a:t>“</a:t>
            </a:r>
            <a:r>
              <a:rPr lang="en-US" altLang="en-TH" sz="3200" b="1" i="1">
                <a:latin typeface="Angsana New" panose="02020603050405020304" pitchFamily="18" charset="-34"/>
              </a:rPr>
              <a:t>Scope Creep</a:t>
            </a:r>
            <a:r>
              <a:rPr lang="en-US" altLang="en-TH" sz="3200" b="1">
                <a:latin typeface="Angsana New" panose="02020603050405020304" pitchFamily="18" charset="-34"/>
              </a:rPr>
              <a:t>”</a:t>
            </a:r>
            <a:endParaRPr lang="th-TH" altLang="en-TH" sz="3200" b="1">
              <a:latin typeface="Angsana New" panose="02020603050405020304" pitchFamily="18" charset="-34"/>
            </a:endParaRPr>
          </a:p>
        </p:txBody>
      </p:sp>
      <p:sp>
        <p:nvSpPr>
          <p:cNvPr id="200710" name="Text Box 6">
            <a:extLst>
              <a:ext uri="{FF2B5EF4-FFF2-40B4-BE49-F238E27FC236}">
                <a16:creationId xmlns:a16="http://schemas.microsoft.com/office/drawing/2014/main" id="{85AB651F-ADCD-4D17-846B-F9C37271E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365625"/>
            <a:ext cx="27035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5. Managing Risk 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endParaRPr lang="th-TH" altLang="en-TH" sz="32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ตัวยึดหมายเลขภาพนิ่ง 4">
            <a:extLst>
              <a:ext uri="{FF2B5EF4-FFF2-40B4-BE49-F238E27FC236}">
                <a16:creationId xmlns:a16="http://schemas.microsoft.com/office/drawing/2014/main" id="{4B59287B-7347-0C03-F146-0AD50DF16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040FA7-37E0-EF4E-BC43-8F8F16B8D73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2754" name="Line 2">
            <a:extLst>
              <a:ext uri="{FF2B5EF4-FFF2-40B4-BE49-F238E27FC236}">
                <a16:creationId xmlns:a16="http://schemas.microsoft.com/office/drawing/2014/main" id="{31F8C5BA-365C-6C62-5573-BB3D840C3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2755" name="Text Box 3">
            <a:extLst>
              <a:ext uri="{FF2B5EF4-FFF2-40B4-BE49-F238E27FC236}">
                <a16:creationId xmlns:a16="http://schemas.microsoft.com/office/drawing/2014/main" id="{2CA66205-AF95-66DC-0A96-BE3B97DD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59975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Controlling and directing the project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2756" name="Rectangle 4">
            <a:extLst>
              <a:ext uri="{FF2B5EF4-FFF2-40B4-BE49-F238E27FC236}">
                <a16:creationId xmlns:a16="http://schemas.microsoft.com/office/drawing/2014/main" id="{B0A0552A-6097-2FD2-C26E-6603A75E4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700213"/>
            <a:ext cx="6842125" cy="48244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/>
          </a:p>
        </p:txBody>
      </p:sp>
      <p:sp>
        <p:nvSpPr>
          <p:cNvPr id="202757" name="Text Box 5">
            <a:extLst>
              <a:ext uri="{FF2B5EF4-FFF2-40B4-BE49-F238E27FC236}">
                <a16:creationId xmlns:a16="http://schemas.microsoft.com/office/drawing/2014/main" id="{00EE9B20-9C90-DC76-8599-4848EB0B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1851025"/>
            <a:ext cx="2682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RISK ASSESSMENT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202758" name="Text Box 6">
            <a:extLst>
              <a:ext uri="{FF2B5EF4-FFF2-40B4-BE49-F238E27FC236}">
                <a16:creationId xmlns:a16="http://schemas.microsoft.com/office/drawing/2014/main" id="{FBB75A9D-CBBF-9E42-99BC-A22717D2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788" y="2420938"/>
            <a:ext cx="3598862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Risk #1   :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Likelihood of risk   : </a:t>
            </a:r>
            <a:endParaRPr lang="en-US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Potential impact on the project   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Way to address this risk   : 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Risk #2</a:t>
            </a:r>
            <a:r>
              <a:rPr lang="th-TH" altLang="en-TH" sz="2800" b="1">
                <a:latin typeface="Angsana New" panose="02020603050405020304" pitchFamily="18" charset="-34"/>
              </a:rPr>
              <a:t>   </a:t>
            </a:r>
            <a:r>
              <a:rPr lang="en-US" altLang="en-TH" sz="2800" b="1">
                <a:latin typeface="Angsana New" panose="02020603050405020304" pitchFamily="18" charset="-34"/>
              </a:rPr>
              <a:t>;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ตัวยึดหมายเลขภาพนิ่ง 4">
            <a:extLst>
              <a:ext uri="{FF2B5EF4-FFF2-40B4-BE49-F238E27FC236}">
                <a16:creationId xmlns:a16="http://schemas.microsoft.com/office/drawing/2014/main" id="{03BF2CD9-F40F-0887-27A4-D37DEF0BA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BB26E5-898C-0C44-B9A8-662872DEA2A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4802" name="Line 2">
            <a:extLst>
              <a:ext uri="{FF2B5EF4-FFF2-40B4-BE49-F238E27FC236}">
                <a16:creationId xmlns:a16="http://schemas.microsoft.com/office/drawing/2014/main" id="{B41D2754-6B28-00A2-3065-4C010DEAE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2715A74B-AE21-56CE-0508-C3AA51227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3600"/>
            <a:ext cx="25288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Analysis Phase</a:t>
            </a:r>
          </a:p>
        </p:txBody>
      </p:sp>
      <p:sp>
        <p:nvSpPr>
          <p:cNvPr id="204804" name="Text Box 4">
            <a:extLst>
              <a:ext uri="{FF2B5EF4-FFF2-40B4-BE49-F238E27FC236}">
                <a16:creationId xmlns:a16="http://schemas.microsoft.com/office/drawing/2014/main" id="{A7AB333A-E8F7-6929-3CA6-4C764F412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5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4805" name="Text Box 5">
            <a:extLst>
              <a:ext uri="{FF2B5EF4-FFF2-40B4-BE49-F238E27FC236}">
                <a16:creationId xmlns:a16="http://schemas.microsoft.com/office/drawing/2014/main" id="{06D08C0A-E08C-0F4D-856F-378194F49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767013"/>
            <a:ext cx="7469187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Introduction to Analysis Phase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Develop Analysis Plan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Gathering Information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 Develop Process Model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 Develop Data Model 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Balancing Entity Relationship Diagrams with Data Flow 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None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    Diagrams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ตัวยึดหมายเลขภาพนิ่ง 4">
            <a:extLst>
              <a:ext uri="{FF2B5EF4-FFF2-40B4-BE49-F238E27FC236}">
                <a16:creationId xmlns:a16="http://schemas.microsoft.com/office/drawing/2014/main" id="{E967F121-E4F0-891A-4C66-D6A94C94C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19CD75-AB26-2346-B711-C41C9895F2E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6850" name="Line 2">
            <a:extLst>
              <a:ext uri="{FF2B5EF4-FFF2-40B4-BE49-F238E27FC236}">
                <a16:creationId xmlns:a16="http://schemas.microsoft.com/office/drawing/2014/main" id="{9B64E6E1-DCE8-FE3F-17FD-5849DF546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6851" name="Text Box 4">
            <a:extLst>
              <a:ext uri="{FF2B5EF4-FFF2-40B4-BE49-F238E27FC236}">
                <a16:creationId xmlns:a16="http://schemas.microsoft.com/office/drawing/2014/main" id="{67A40874-896C-42B8-4870-53BED815E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6852" name="Text Box 5">
            <a:extLst>
              <a:ext uri="{FF2B5EF4-FFF2-40B4-BE49-F238E27FC236}">
                <a16:creationId xmlns:a16="http://schemas.microsoft.com/office/drawing/2014/main" id="{A7EBA46A-6BED-EF55-1588-7C1D0CF48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576388"/>
            <a:ext cx="88677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เป็นกระบวนการพื้นฐานของ การวิเคราะห์ระบบ </a:t>
            </a:r>
            <a:r>
              <a:rPr lang="en-US" altLang="en-TH" sz="3600">
                <a:latin typeface="Angsana New" panose="02020603050405020304" pitchFamily="18" charset="-34"/>
              </a:rPr>
              <a:t>(System Analysis)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แบ่งออกเป็น </a:t>
            </a:r>
            <a:r>
              <a:rPr lang="en-US" altLang="en-TH" sz="3600">
                <a:latin typeface="Angsana New" panose="02020603050405020304" pitchFamily="18" charset="-34"/>
              </a:rPr>
              <a:t>3 </a:t>
            </a:r>
            <a:r>
              <a:rPr lang="th-TH" altLang="en-TH" sz="3600">
                <a:latin typeface="Angsana New" panose="02020603050405020304" pitchFamily="18" charset="-34"/>
              </a:rPr>
              <a:t>ขั้นตอน </a:t>
            </a:r>
            <a:r>
              <a:rPr lang="en-US" altLang="en-TH" sz="3600">
                <a:latin typeface="Angsana New" panose="02020603050405020304" pitchFamily="18" charset="-34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Step 1 :  Understanding the as-is </a:t>
            </a:r>
            <a:r>
              <a:rPr lang="en-US" altLang="en-TH" sz="3600" i="1">
                <a:solidFill>
                  <a:srgbClr val="FF3300"/>
                </a:solidFill>
                <a:latin typeface="Angsana New" panose="02020603050405020304" pitchFamily="18" charset="-34"/>
              </a:rPr>
              <a:t>(current)</a:t>
            </a:r>
            <a:r>
              <a:rPr lang="en-US" altLang="en-TH" sz="3600">
                <a:latin typeface="Angsana New" panose="02020603050405020304" pitchFamily="18" charset="-34"/>
              </a:rPr>
              <a:t> system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Step 2 :  Identifying improvements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Step 3 :  Developing a concept for the to-be </a:t>
            </a:r>
            <a:r>
              <a:rPr lang="en-US" altLang="en-TH" sz="3600" i="1">
                <a:solidFill>
                  <a:srgbClr val="FF3300"/>
                </a:solidFill>
                <a:latin typeface="Angsana New" panose="02020603050405020304" pitchFamily="18" charset="-34"/>
              </a:rPr>
              <a:t>(new)</a:t>
            </a:r>
            <a:r>
              <a:rPr lang="en-US" altLang="en-TH" sz="3600">
                <a:latin typeface="Angsana New" panose="02020603050405020304" pitchFamily="18" charset="-34"/>
              </a:rPr>
              <a:t> system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06853" name="Text Box 6">
            <a:extLst>
              <a:ext uri="{FF2B5EF4-FFF2-40B4-BE49-F238E27FC236}">
                <a16:creationId xmlns:a16="http://schemas.microsoft.com/office/drawing/2014/main" id="{AD47B93F-744C-CACC-3954-5B9B9182A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4508500"/>
            <a:ext cx="5845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Analysis Strategy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3 </a:t>
            </a:r>
            <a:r>
              <a:rPr lang="th-TH" altLang="en-TH" sz="3600">
                <a:latin typeface="Angsana New" panose="02020603050405020304" pitchFamily="18" charset="-34"/>
              </a:rPr>
              <a:t>กลยุทธ์ ดังนี้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Business Process Automation (BPA)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Business Process Improvement (BPI)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Business Process Reengineering (BPR)</a:t>
            </a:r>
          </a:p>
        </p:txBody>
      </p:sp>
      <p:sp>
        <p:nvSpPr>
          <p:cNvPr id="206854" name="AutoShape 7">
            <a:extLst>
              <a:ext uri="{FF2B5EF4-FFF2-40B4-BE49-F238E27FC236}">
                <a16:creationId xmlns:a16="http://schemas.microsoft.com/office/drawing/2014/main" id="{2BC82B93-D54F-B0CC-0B14-ED56E85D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33663"/>
            <a:ext cx="8353425" cy="187166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3600"/>
          </a:p>
        </p:txBody>
      </p:sp>
      <p:sp>
        <p:nvSpPr>
          <p:cNvPr id="206855" name="Text Box 8">
            <a:extLst>
              <a:ext uri="{FF2B5EF4-FFF2-40B4-BE49-F238E27FC236}">
                <a16:creationId xmlns:a16="http://schemas.microsoft.com/office/drawing/2014/main" id="{66B359D4-DD55-DDDA-753B-6EB42F5D0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61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ตัวยึดหมายเลขภาพนิ่ง 4">
            <a:extLst>
              <a:ext uri="{FF2B5EF4-FFF2-40B4-BE49-F238E27FC236}">
                <a16:creationId xmlns:a16="http://schemas.microsoft.com/office/drawing/2014/main" id="{54AB9E83-2C17-EC57-9C82-71B8B5165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3EB382-CCFB-964E-8990-D2F27B44132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8898" name="Line 2">
            <a:extLst>
              <a:ext uri="{FF2B5EF4-FFF2-40B4-BE49-F238E27FC236}">
                <a16:creationId xmlns:a16="http://schemas.microsoft.com/office/drawing/2014/main" id="{DB35C27B-83A8-8DCC-0B3E-5512AD0BA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8899" name="Text Box 3">
            <a:extLst>
              <a:ext uri="{FF2B5EF4-FFF2-40B4-BE49-F238E27FC236}">
                <a16:creationId xmlns:a16="http://schemas.microsoft.com/office/drawing/2014/main" id="{0CDF1760-E9F4-2BC0-B51C-D6BF1613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8900" name="Text Box 7">
            <a:extLst>
              <a:ext uri="{FF2B5EF4-FFF2-40B4-BE49-F238E27FC236}">
                <a16:creationId xmlns:a16="http://schemas.microsoft.com/office/drawing/2014/main" id="{309DFE08-FEC1-E96D-BF50-066AE6FBB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08901" name="Text Box 8">
            <a:extLst>
              <a:ext uri="{FF2B5EF4-FFF2-40B4-BE49-F238E27FC236}">
                <a16:creationId xmlns:a16="http://schemas.microsoft.com/office/drawing/2014/main" id="{F66B9034-9A13-2443-0AF1-B987AA682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1665288"/>
            <a:ext cx="904398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เป้าหมายของ </a:t>
            </a:r>
            <a:r>
              <a:rPr lang="en-US" altLang="en-TH" sz="3600">
                <a:latin typeface="Angsana New" panose="02020603050405020304" pitchFamily="18" charset="-34"/>
              </a:rPr>
              <a:t>Analysis Phase </a:t>
            </a:r>
            <a:r>
              <a:rPr lang="th-TH" altLang="en-TH" sz="3600">
                <a:latin typeface="Angsana New" panose="02020603050405020304" pitchFamily="18" charset="-34"/>
              </a:rPr>
              <a:t>คือ การทำความเข้าใจ ความต้องการ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(Requirement) </a:t>
            </a:r>
            <a:r>
              <a:rPr lang="th-TH" altLang="en-TH" sz="3600">
                <a:latin typeface="Angsana New" panose="02020603050405020304" pitchFamily="18" charset="-34"/>
              </a:rPr>
              <a:t>ที่แท้จริงให้ได้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System analysis = Requirements analysis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System analysis is the process of gathering information about the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current system (called the “ </a:t>
            </a:r>
            <a:r>
              <a:rPr lang="en-US" altLang="en-TH" sz="3600" i="1">
                <a:latin typeface="Angsana New" panose="02020603050405020304" pitchFamily="18" charset="-34"/>
              </a:rPr>
              <a:t>as – is system</a:t>
            </a:r>
            <a:r>
              <a:rPr lang="en-US" altLang="en-TH" sz="3600">
                <a:latin typeface="Angsana New" panose="02020603050405020304" pitchFamily="18" charset="-34"/>
              </a:rPr>
              <a:t> ”)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Which may or may not be computerized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Identifying its strengths and problems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and analyzing them to produce a concept for the new system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(called the “ </a:t>
            </a:r>
            <a:r>
              <a:rPr lang="en-US" altLang="en-TH" sz="3600" i="1">
                <a:latin typeface="Angsana New" panose="02020603050405020304" pitchFamily="18" charset="-34"/>
              </a:rPr>
              <a:t>to – be system</a:t>
            </a:r>
            <a:r>
              <a:rPr lang="en-US" altLang="en-TH" sz="3600">
                <a:latin typeface="Angsana New" panose="02020603050405020304" pitchFamily="18" charset="-34"/>
              </a:rPr>
              <a:t> ”)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ตัวยึดหมายเลขภาพนิ่ง 4">
            <a:extLst>
              <a:ext uri="{FF2B5EF4-FFF2-40B4-BE49-F238E27FC236}">
                <a16:creationId xmlns:a16="http://schemas.microsoft.com/office/drawing/2014/main" id="{CE1E9544-5247-D501-C831-CFDF57968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17561E-6C15-4E41-8A02-ACC586CA733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770" name="Line 4">
            <a:extLst>
              <a:ext uri="{FF2B5EF4-FFF2-40B4-BE49-F238E27FC236}">
                <a16:creationId xmlns:a16="http://schemas.microsoft.com/office/drawing/2014/main" id="{05622D12-FEF4-C4AD-7B2E-0FD0A19E2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2771" name="Text Box 5">
            <a:extLst>
              <a:ext uri="{FF2B5EF4-FFF2-40B4-BE49-F238E27FC236}">
                <a16:creationId xmlns:a16="http://schemas.microsoft.com/office/drawing/2014/main" id="{2CB3B655-BB3E-DB4E-EBA3-9BE5A9706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5111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หน้าที่หลักของนักวิเคราะห์ระบบ</a:t>
            </a:r>
          </a:p>
        </p:txBody>
      </p:sp>
      <p:sp>
        <p:nvSpPr>
          <p:cNvPr id="32772" name="Text Box 7">
            <a:extLst>
              <a:ext uri="{FF2B5EF4-FFF2-40B4-BE49-F238E27FC236}">
                <a16:creationId xmlns:a16="http://schemas.microsoft.com/office/drawing/2014/main" id="{C0B25FEC-1205-2E53-6A46-8AA232072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746250"/>
            <a:ext cx="1641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n-US" altLang="en-TH" b="1">
                <a:latin typeface="Angsana New" panose="02020603050405020304" pitchFamily="18" charset="-34"/>
              </a:rPr>
              <a:t> Planning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2773" name="Text Box 8">
            <a:extLst>
              <a:ext uri="{FF2B5EF4-FFF2-40B4-BE49-F238E27FC236}">
                <a16:creationId xmlns:a16="http://schemas.microsoft.com/office/drawing/2014/main" id="{52BCECA9-E57C-59F3-01B1-0DDEA4AA3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578100"/>
            <a:ext cx="2470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System Analysis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None/>
            </a:pP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2774" name="Text Box 9">
            <a:extLst>
              <a:ext uri="{FF2B5EF4-FFF2-40B4-BE49-F238E27FC236}">
                <a16:creationId xmlns:a16="http://schemas.microsoft.com/office/drawing/2014/main" id="{0BF89BDB-E521-5466-3B18-B8F2356E1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425825"/>
            <a:ext cx="22082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q"/>
            </a:pPr>
            <a:r>
              <a:rPr lang="en-US" altLang="en-TH" b="1">
                <a:latin typeface="Angsana New" panose="02020603050405020304" pitchFamily="18" charset="-34"/>
              </a:rPr>
              <a:t> System Design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ตัวยึดหมายเลขภาพนิ่ง 4">
            <a:extLst>
              <a:ext uri="{FF2B5EF4-FFF2-40B4-BE49-F238E27FC236}">
                <a16:creationId xmlns:a16="http://schemas.microsoft.com/office/drawing/2014/main" id="{835CC8BA-7D3D-9B7B-D527-4026A0F0C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B0E781-5CA0-F043-BEBC-B69112A1284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10946" name="Line 2">
            <a:extLst>
              <a:ext uri="{FF2B5EF4-FFF2-40B4-BE49-F238E27FC236}">
                <a16:creationId xmlns:a16="http://schemas.microsoft.com/office/drawing/2014/main" id="{BC900287-2497-78FF-6F97-3969748A7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0947" name="Text Box 4">
            <a:extLst>
              <a:ext uri="{FF2B5EF4-FFF2-40B4-BE49-F238E27FC236}">
                <a16:creationId xmlns:a16="http://schemas.microsoft.com/office/drawing/2014/main" id="{A1948722-41F1-D5D1-141C-67C994631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0948" name="Text Box 6">
            <a:extLst>
              <a:ext uri="{FF2B5EF4-FFF2-40B4-BE49-F238E27FC236}">
                <a16:creationId xmlns:a16="http://schemas.microsoft.com/office/drawing/2014/main" id="{3F0E1929-3B82-D932-5CC8-827DAFCF4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84867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</a:t>
            </a:r>
            <a:r>
              <a:rPr lang="th-TH" altLang="en-TH" sz="3600">
                <a:latin typeface="Angsana New" panose="02020603050405020304" pitchFamily="18" charset="-34"/>
              </a:rPr>
              <a:t>ในกระบวนการวิเคราะห์ความต้องการของระบบ จะต้องทำการ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วิเคราะห์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Business task </a:t>
            </a:r>
            <a:endParaRPr lang="en-US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en-US" altLang="en-TH" sz="3600">
                <a:latin typeface="Angsana New" panose="02020603050405020304" pitchFamily="18" charset="-34"/>
              </a:rPr>
              <a:t>  Information Technology Tasks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การที่ทำการวิเคราะห์ </a:t>
            </a:r>
            <a:r>
              <a:rPr lang="en-US" altLang="en-TH" sz="3600">
                <a:latin typeface="Angsana New" panose="02020603050405020304" pitchFamily="18" charset="-34"/>
              </a:rPr>
              <a:t>2 </a:t>
            </a:r>
            <a:r>
              <a:rPr lang="th-TH" altLang="en-TH" sz="3600">
                <a:latin typeface="Angsana New" panose="02020603050405020304" pitchFamily="18" charset="-34"/>
              </a:rPr>
              <a:t>แนวทางนี้ จะทำให้งานที่ได้ตรงกับความ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ต้องการที่แท้จริง มากที่สุด</a:t>
            </a:r>
          </a:p>
        </p:txBody>
      </p:sp>
      <p:sp>
        <p:nvSpPr>
          <p:cNvPr id="210949" name="Text Box 7">
            <a:extLst>
              <a:ext uri="{FF2B5EF4-FFF2-40B4-BE49-F238E27FC236}">
                <a16:creationId xmlns:a16="http://schemas.microsoft.com/office/drawing/2014/main" id="{2CB150D3-BC1C-E2FA-8FBA-1232AD036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ตัวยึดหมายเลขภาพนิ่ง 4">
            <a:extLst>
              <a:ext uri="{FF2B5EF4-FFF2-40B4-BE49-F238E27FC236}">
                <a16:creationId xmlns:a16="http://schemas.microsoft.com/office/drawing/2014/main" id="{BFC3790F-F5A5-AF24-AA73-C1031E8159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D76E99-2D35-0542-ABAF-7F0B8EC8BA1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12994" name="Rectangle 6">
            <a:extLst>
              <a:ext uri="{FF2B5EF4-FFF2-40B4-BE49-F238E27FC236}">
                <a16:creationId xmlns:a16="http://schemas.microsoft.com/office/drawing/2014/main" id="{BF6267B4-6674-A307-054E-BF853B95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836613"/>
            <a:ext cx="1008062" cy="935037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As – is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System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55" name="Rectangle 7">
            <a:extLst>
              <a:ext uri="{FF2B5EF4-FFF2-40B4-BE49-F238E27FC236}">
                <a16:creationId xmlns:a16="http://schemas.microsoft.com/office/drawing/2014/main" id="{9F51B07B-BA2D-A4AC-6520-EC2E00507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838200"/>
            <a:ext cx="1008062" cy="935038"/>
          </a:xfrm>
          <a:prstGeom prst="rect">
            <a:avLst/>
          </a:prstGeom>
          <a:solidFill>
            <a:srgbClr val="FF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FF"/>
            </a:extrusionClr>
            <a:contourClr>
              <a:srgbClr val="FFCC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To – be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System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56" name="AutoShape 8">
            <a:extLst>
              <a:ext uri="{FF2B5EF4-FFF2-40B4-BE49-F238E27FC236}">
                <a16:creationId xmlns:a16="http://schemas.microsoft.com/office/drawing/2014/main" id="{C680666C-B6E7-C35E-5FA4-F35EE37B7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908050"/>
            <a:ext cx="1225550" cy="720725"/>
          </a:xfrm>
          <a:prstGeom prst="chevron">
            <a:avLst>
              <a:gd name="adj" fmla="val 42511"/>
            </a:avLst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endParaRPr lang="x-none" altLang="x-none" sz="1800"/>
          </a:p>
        </p:txBody>
      </p:sp>
      <p:sp>
        <p:nvSpPr>
          <p:cNvPr id="258057" name="AutoShape 9">
            <a:extLst>
              <a:ext uri="{FF2B5EF4-FFF2-40B4-BE49-F238E27FC236}">
                <a16:creationId xmlns:a16="http://schemas.microsoft.com/office/drawing/2014/main" id="{A9DA51C5-1B41-03BB-C1EB-E2816DB24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908050"/>
            <a:ext cx="1225550" cy="720725"/>
          </a:xfrm>
          <a:prstGeom prst="chevron">
            <a:avLst>
              <a:gd name="adj" fmla="val 4251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endParaRPr lang="x-none" altLang="x-none" sz="1800"/>
          </a:p>
        </p:txBody>
      </p:sp>
      <p:sp>
        <p:nvSpPr>
          <p:cNvPr id="258058" name="AutoShape 10">
            <a:extLst>
              <a:ext uri="{FF2B5EF4-FFF2-40B4-BE49-F238E27FC236}">
                <a16:creationId xmlns:a16="http://schemas.microsoft.com/office/drawing/2014/main" id="{6E41DB60-2755-C02E-2288-2A1CCED81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5" y="908050"/>
            <a:ext cx="1225550" cy="720725"/>
          </a:xfrm>
          <a:prstGeom prst="chevron">
            <a:avLst>
              <a:gd name="adj" fmla="val 42511"/>
            </a:avLst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endParaRPr lang="x-none" altLang="x-none" sz="1800"/>
          </a:p>
        </p:txBody>
      </p:sp>
      <p:sp>
        <p:nvSpPr>
          <p:cNvPr id="258059" name="AutoShape 11">
            <a:extLst>
              <a:ext uri="{FF2B5EF4-FFF2-40B4-BE49-F238E27FC236}">
                <a16:creationId xmlns:a16="http://schemas.microsoft.com/office/drawing/2014/main" id="{F30B6419-773D-7258-4C60-5AA3BBA2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88" y="908050"/>
            <a:ext cx="1366837" cy="720725"/>
          </a:xfrm>
          <a:prstGeom prst="chevron">
            <a:avLst>
              <a:gd name="adj" fmla="val 47412"/>
            </a:avLst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endParaRPr lang="x-none" altLang="x-none" sz="1800"/>
          </a:p>
        </p:txBody>
      </p:sp>
      <p:sp>
        <p:nvSpPr>
          <p:cNvPr id="258060" name="Text Box 12">
            <a:extLst>
              <a:ext uri="{FF2B5EF4-FFF2-40B4-BE49-F238E27FC236}">
                <a16:creationId xmlns:a16="http://schemas.microsoft.com/office/drawing/2014/main" id="{FF8A880B-99FF-9F5F-09E1-DB8EEDB9E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3" y="1009650"/>
            <a:ext cx="955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Planning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61" name="Text Box 13">
            <a:extLst>
              <a:ext uri="{FF2B5EF4-FFF2-40B4-BE49-F238E27FC236}">
                <a16:creationId xmlns:a16="http://schemas.microsoft.com/office/drawing/2014/main" id="{055900D2-4611-DCEA-F0ED-94E360954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3" y="1023938"/>
            <a:ext cx="909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Analysis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62" name="Text Box 14">
            <a:extLst>
              <a:ext uri="{FF2B5EF4-FFF2-40B4-BE49-F238E27FC236}">
                <a16:creationId xmlns:a16="http://schemas.microsoft.com/office/drawing/2014/main" id="{209AADCB-2D1D-B8CE-DA09-9CA42285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1023938"/>
            <a:ext cx="765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Design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63" name="Text Box 15">
            <a:extLst>
              <a:ext uri="{FF2B5EF4-FFF2-40B4-BE49-F238E27FC236}">
                <a16:creationId xmlns:a16="http://schemas.microsoft.com/office/drawing/2014/main" id="{22D9B436-D31F-496F-B0FB-5EB6A5BD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908050"/>
            <a:ext cx="1057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Implemen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tation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58064" name="AutoShape 16">
            <a:extLst>
              <a:ext uri="{FF2B5EF4-FFF2-40B4-BE49-F238E27FC236}">
                <a16:creationId xmlns:a16="http://schemas.microsoft.com/office/drawing/2014/main" id="{EE44DE13-EF98-CFC3-32D2-C48DF056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3429000"/>
            <a:ext cx="4824412" cy="3168650"/>
          </a:xfrm>
          <a:prstGeom prst="chevron">
            <a:avLst>
              <a:gd name="adj" fmla="val 3806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eaLnBrk="1" hangingPunct="1">
              <a:defRPr/>
            </a:pPr>
            <a:endParaRPr lang="x-none" altLang="x-none" sz="1800"/>
          </a:p>
        </p:txBody>
      </p:sp>
      <p:sp>
        <p:nvSpPr>
          <p:cNvPr id="258065" name="Rectangle 17">
            <a:extLst>
              <a:ext uri="{FF2B5EF4-FFF2-40B4-BE49-F238E27FC236}">
                <a16:creationId xmlns:a16="http://schemas.microsoft.com/office/drawing/2014/main" id="{BD4F80B1-7695-C6E4-E1A2-5B8A6B902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500438"/>
            <a:ext cx="1584325" cy="576262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Understand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As – is system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258066" name="Rectangle 18">
            <a:extLst>
              <a:ext uri="{FF2B5EF4-FFF2-40B4-BE49-F238E27FC236}">
                <a16:creationId xmlns:a16="http://schemas.microsoft.com/office/drawing/2014/main" id="{730D5A9A-D43B-2317-FD7D-CC442CCF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4581525"/>
            <a:ext cx="1584325" cy="576263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Identify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improvements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258067" name="Rectangle 19">
            <a:extLst>
              <a:ext uri="{FF2B5EF4-FFF2-40B4-BE49-F238E27FC236}">
                <a16:creationId xmlns:a16="http://schemas.microsoft.com/office/drawing/2014/main" id="{62B3B221-F3AA-6A8E-022A-C5768E8F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5641975"/>
            <a:ext cx="1944688" cy="70485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Develop concept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for the to – be system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258068" name="Line 20">
            <a:extLst>
              <a:ext uri="{FF2B5EF4-FFF2-40B4-BE49-F238E27FC236}">
                <a16:creationId xmlns:a16="http://schemas.microsoft.com/office/drawing/2014/main" id="{40E6D376-F80B-D75F-1CF3-C2A0E133E4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25" y="4076700"/>
            <a:ext cx="0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58069" name="Line 21">
            <a:extLst>
              <a:ext uri="{FF2B5EF4-FFF2-40B4-BE49-F238E27FC236}">
                <a16:creationId xmlns:a16="http://schemas.microsoft.com/office/drawing/2014/main" id="{AE3F27CE-11D6-B5C1-24FD-F05493F59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9125" y="5157788"/>
            <a:ext cx="0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58070" name="Line 22">
            <a:extLst>
              <a:ext uri="{FF2B5EF4-FFF2-40B4-BE49-F238E27FC236}">
                <a16:creationId xmlns:a16="http://schemas.microsoft.com/office/drawing/2014/main" id="{B2113999-E224-648E-1BCA-EDE81D65C9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2638" y="1628775"/>
            <a:ext cx="1223962" cy="1800225"/>
          </a:xfrm>
          <a:prstGeom prst="line">
            <a:avLst/>
          </a:prstGeom>
          <a:noFill/>
          <a:ln w="19050">
            <a:solidFill>
              <a:srgbClr val="FF99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58071" name="Line 23">
            <a:extLst>
              <a:ext uri="{FF2B5EF4-FFF2-40B4-BE49-F238E27FC236}">
                <a16:creationId xmlns:a16="http://schemas.microsoft.com/office/drawing/2014/main" id="{0A954460-2B8E-FAC6-1537-6DE7E54D5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3225" y="1628775"/>
            <a:ext cx="1295400" cy="1800225"/>
          </a:xfrm>
          <a:prstGeom prst="line">
            <a:avLst/>
          </a:prstGeom>
          <a:noFill/>
          <a:ln w="19050">
            <a:solidFill>
              <a:srgbClr val="FF99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3012" name="Text Box 31">
            <a:extLst>
              <a:ext uri="{FF2B5EF4-FFF2-40B4-BE49-F238E27FC236}">
                <a16:creationId xmlns:a16="http://schemas.microsoft.com/office/drawing/2014/main" id="{202647BE-DAE7-0025-D6DD-7E59C2359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16438"/>
            <a:ext cx="2320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Analysis Process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8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8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8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8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8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5" grpId="0" animBg="1"/>
      <p:bldP spid="258056" grpId="0" animBg="1"/>
      <p:bldP spid="258057" grpId="0" animBg="1"/>
      <p:bldP spid="258058" grpId="0" animBg="1"/>
      <p:bldP spid="258059" grpId="0" animBg="1"/>
      <p:bldP spid="258060" grpId="0"/>
      <p:bldP spid="258061" grpId="0"/>
      <p:bldP spid="258062" grpId="0"/>
      <p:bldP spid="258063" grpId="0"/>
      <p:bldP spid="258064" grpId="0" animBg="1"/>
      <p:bldP spid="258065" grpId="0" animBg="1"/>
      <p:bldP spid="258066" grpId="0" animBg="1"/>
      <p:bldP spid="25806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ตัวยึดหมายเลขภาพนิ่ง 4">
            <a:extLst>
              <a:ext uri="{FF2B5EF4-FFF2-40B4-BE49-F238E27FC236}">
                <a16:creationId xmlns:a16="http://schemas.microsoft.com/office/drawing/2014/main" id="{109DA25E-A559-63A5-6ED0-CF382C0163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8F5520-D16F-BE4B-918E-CA1B62CCFF6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15042" name="Line 2">
            <a:extLst>
              <a:ext uri="{FF2B5EF4-FFF2-40B4-BE49-F238E27FC236}">
                <a16:creationId xmlns:a16="http://schemas.microsoft.com/office/drawing/2014/main" id="{AB80C96E-DDDD-64D4-B254-5354B4450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5043" name="Text Box 4">
            <a:extLst>
              <a:ext uri="{FF2B5EF4-FFF2-40B4-BE49-F238E27FC236}">
                <a16:creationId xmlns:a16="http://schemas.microsoft.com/office/drawing/2014/main" id="{56E0BA53-017A-12E5-B55B-DD6D23859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5044" name="Text Box 6">
            <a:extLst>
              <a:ext uri="{FF2B5EF4-FFF2-40B4-BE49-F238E27FC236}">
                <a16:creationId xmlns:a16="http://schemas.microsoft.com/office/drawing/2014/main" id="{B062117C-B054-BD01-AA84-E15D1AED7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92275"/>
            <a:ext cx="81946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(1)  </a:t>
            </a: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Understanding the As – is System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endParaRPr lang="en-US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 b="1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Study current system and understand its strengths  and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weakness</a:t>
            </a:r>
            <a:endParaRPr lang="en-US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Information gathering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5045" name="Text Box 7">
            <a:extLst>
              <a:ext uri="{FF2B5EF4-FFF2-40B4-BE49-F238E27FC236}">
                <a16:creationId xmlns:a16="http://schemas.microsoft.com/office/drawing/2014/main" id="{6543D498-D9FD-177F-FCF5-91016AF69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906838"/>
            <a:ext cx="85566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ถ้าระบบเดิมมีการใช้คอมพิวเตอร์ เราสามารถพิจารณาได้จาก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 i="1">
                <a:latin typeface="Angsana New" panose="02020603050405020304" pitchFamily="18" charset="-34"/>
              </a:rPr>
              <a:t>เอกสารการวิเคราะห์และ ออกแบบของ การพัฒนา </a:t>
            </a:r>
            <a:r>
              <a:rPr lang="en-US" altLang="en-TH" sz="3600" b="1" i="1">
                <a:latin typeface="Angsana New" panose="02020603050405020304" pitchFamily="18" charset="-34"/>
              </a:rPr>
              <a:t>project </a:t>
            </a:r>
            <a:r>
              <a:rPr lang="th-TH" altLang="en-TH" sz="3600" b="1" i="1">
                <a:latin typeface="Angsana New" panose="02020603050405020304" pitchFamily="18" charset="-34"/>
              </a:rPr>
              <a:t>ครั้งที่แล้ว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บางกรณี รายละเอียดของ </a:t>
            </a:r>
            <a:r>
              <a:rPr lang="en-US" altLang="en-TH" sz="3600" b="1" i="1">
                <a:latin typeface="Angsana New" panose="02020603050405020304" pitchFamily="18" charset="-34"/>
              </a:rPr>
              <a:t>process model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และ </a:t>
            </a:r>
            <a:r>
              <a:rPr lang="en-US" altLang="en-TH" sz="3600" b="1" i="1">
                <a:latin typeface="Angsana New" panose="02020603050405020304" pitchFamily="18" charset="-34"/>
              </a:rPr>
              <a:t>data model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ก็สามารถ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ช่วยอธิบายว่าการดำเนินการของระบบปัจจุบันเป็นอย่างไร</a:t>
            </a:r>
          </a:p>
        </p:txBody>
      </p:sp>
      <p:sp>
        <p:nvSpPr>
          <p:cNvPr id="215046" name="Text Box 8">
            <a:extLst>
              <a:ext uri="{FF2B5EF4-FFF2-40B4-BE49-F238E27FC236}">
                <a16:creationId xmlns:a16="http://schemas.microsoft.com/office/drawing/2014/main" id="{978C7C8E-CE05-30D1-887F-CEA41DE27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ตัวยึดหมายเลขภาพนิ่ง 4">
            <a:extLst>
              <a:ext uri="{FF2B5EF4-FFF2-40B4-BE49-F238E27FC236}">
                <a16:creationId xmlns:a16="http://schemas.microsoft.com/office/drawing/2014/main" id="{8A4B2972-ABDF-09B1-2BAD-56672594F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67763A-EC20-C747-A7EA-3EB319DC4F2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17090" name="Line 2">
            <a:extLst>
              <a:ext uri="{FF2B5EF4-FFF2-40B4-BE49-F238E27FC236}">
                <a16:creationId xmlns:a16="http://schemas.microsoft.com/office/drawing/2014/main" id="{A76EB46D-8970-B435-B5C0-9C7467A90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7091" name="Text Box 4">
            <a:extLst>
              <a:ext uri="{FF2B5EF4-FFF2-40B4-BE49-F238E27FC236}">
                <a16:creationId xmlns:a16="http://schemas.microsoft.com/office/drawing/2014/main" id="{C7E9AD04-6548-4AF6-3E07-FE230E95B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7092" name="Text Box 7">
            <a:extLst>
              <a:ext uri="{FF2B5EF4-FFF2-40B4-BE49-F238E27FC236}">
                <a16:creationId xmlns:a16="http://schemas.microsoft.com/office/drawing/2014/main" id="{45B9C1C6-FB5D-3BA4-090F-3598896FF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00188"/>
            <a:ext cx="65881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(2)  Indentifying improvement Opportunities </a:t>
            </a:r>
            <a:endParaRPr lang="en-US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Various information-gathering techniques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 Identify way to improve that system 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  <p:sp>
        <p:nvSpPr>
          <p:cNvPr id="262152" name="Rectangle 8">
            <a:extLst>
              <a:ext uri="{FF2B5EF4-FFF2-40B4-BE49-F238E27FC236}">
                <a16:creationId xmlns:a16="http://schemas.microsoft.com/office/drawing/2014/main" id="{39BEAEC5-74CC-CC6F-61C0-6938AFCB9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3482975"/>
            <a:ext cx="5786438" cy="576263"/>
          </a:xfrm>
          <a:prstGeom prst="rect">
            <a:avLst/>
          </a:prstGeom>
          <a:solidFill>
            <a:srgbClr val="CCFF99"/>
          </a:solidFill>
          <a:ln w="9525">
            <a:solidFill>
              <a:srgbClr val="00CC99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600" b="1">
                <a:latin typeface="Angsana New" charset="0"/>
              </a:rPr>
              <a:t>Indentifying improvement Opportunities</a:t>
            </a:r>
            <a:endParaRPr lang="th-TH" altLang="x-none" sz="3600" b="1">
              <a:latin typeface="Angsana New" charset="0"/>
            </a:endParaRPr>
          </a:p>
        </p:txBody>
      </p:sp>
      <p:sp>
        <p:nvSpPr>
          <p:cNvPr id="262153" name="Oval 9">
            <a:extLst>
              <a:ext uri="{FF2B5EF4-FFF2-40B4-BE49-F238E27FC236}">
                <a16:creationId xmlns:a16="http://schemas.microsoft.com/office/drawing/2014/main" id="{963222AD-0021-0B91-7FBB-72F223A5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67300"/>
            <a:ext cx="2663825" cy="576263"/>
          </a:xfrm>
          <a:prstGeom prst="ellipse">
            <a:avLst/>
          </a:prstGeom>
          <a:solidFill>
            <a:srgbClr val="FFCCFF"/>
          </a:solidFill>
          <a:ln w="9525">
            <a:solidFill>
              <a:srgbClr val="FF99FF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Technology skills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262154" name="Oval 10">
            <a:extLst>
              <a:ext uri="{FF2B5EF4-FFF2-40B4-BE49-F238E27FC236}">
                <a16:creationId xmlns:a16="http://schemas.microsoft.com/office/drawing/2014/main" id="{0A66967A-B96F-BF3D-68BE-215FB6CEC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067300"/>
            <a:ext cx="2663825" cy="576263"/>
          </a:xfrm>
          <a:prstGeom prst="ellipse">
            <a:avLst/>
          </a:prstGeom>
          <a:solidFill>
            <a:srgbClr val="FFCCFF"/>
          </a:solidFill>
          <a:ln w="9525">
            <a:solidFill>
              <a:srgbClr val="FF99FF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Business expertise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217096" name="Line 11">
            <a:extLst>
              <a:ext uri="{FF2B5EF4-FFF2-40B4-BE49-F238E27FC236}">
                <a16:creationId xmlns:a16="http://schemas.microsoft.com/office/drawing/2014/main" id="{D87BF2C9-5B8C-03F7-9301-96FE27789E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8538" y="4059238"/>
            <a:ext cx="1871662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7097" name="Line 12">
            <a:extLst>
              <a:ext uri="{FF2B5EF4-FFF2-40B4-BE49-F238E27FC236}">
                <a16:creationId xmlns:a16="http://schemas.microsoft.com/office/drawing/2014/main" id="{169A69ED-4692-88DC-A6C3-AED954A2B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4059238"/>
            <a:ext cx="244792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7098" name="Text Box 13">
            <a:extLst>
              <a:ext uri="{FF2B5EF4-FFF2-40B4-BE49-F238E27FC236}">
                <a16:creationId xmlns:a16="http://schemas.microsoft.com/office/drawing/2014/main" id="{5777BEED-A018-13C0-CEA7-FFBE597D1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4130675"/>
            <a:ext cx="95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require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217099" name="Text Box 14">
            <a:extLst>
              <a:ext uri="{FF2B5EF4-FFF2-40B4-BE49-F238E27FC236}">
                <a16:creationId xmlns:a16="http://schemas.microsoft.com/office/drawing/2014/main" id="{1AFC65FE-33EB-6626-DD5E-7A14C4FC1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188" y="4143375"/>
            <a:ext cx="95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require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217100" name="Text Box 15">
            <a:extLst>
              <a:ext uri="{FF2B5EF4-FFF2-40B4-BE49-F238E27FC236}">
                <a16:creationId xmlns:a16="http://schemas.microsoft.com/office/drawing/2014/main" id="{241CA114-E7B8-05EB-D6EB-4A072D702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9197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     </a:t>
            </a:r>
          </a:p>
        </p:txBody>
      </p:sp>
      <p:sp>
        <p:nvSpPr>
          <p:cNvPr id="217101" name="Text Box 16">
            <a:extLst>
              <a:ext uri="{FF2B5EF4-FFF2-40B4-BE49-F238E27FC236}">
                <a16:creationId xmlns:a16="http://schemas.microsoft.com/office/drawing/2014/main" id="{06160D4D-9D70-EC4D-566F-B4D16C7A3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ตัวยึดหมายเลขภาพนิ่ง 4">
            <a:extLst>
              <a:ext uri="{FF2B5EF4-FFF2-40B4-BE49-F238E27FC236}">
                <a16:creationId xmlns:a16="http://schemas.microsoft.com/office/drawing/2014/main" id="{ACC867C2-034D-66BC-76D1-395599E0C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CC7801-714F-DA43-BA5E-2B46248D866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19138" name="Line 2">
            <a:extLst>
              <a:ext uri="{FF2B5EF4-FFF2-40B4-BE49-F238E27FC236}">
                <a16:creationId xmlns:a16="http://schemas.microsoft.com/office/drawing/2014/main" id="{C6870E80-F5CE-6981-90EF-FBB22148A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19139" name="Text Box 4">
            <a:extLst>
              <a:ext uri="{FF2B5EF4-FFF2-40B4-BE49-F238E27FC236}">
                <a16:creationId xmlns:a16="http://schemas.microsoft.com/office/drawing/2014/main" id="{DA918DB5-A6B1-D2C6-8C26-9022445FD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9140" name="Text Box 7">
            <a:extLst>
              <a:ext uri="{FF2B5EF4-FFF2-40B4-BE49-F238E27FC236}">
                <a16:creationId xmlns:a16="http://schemas.microsoft.com/office/drawing/2014/main" id="{6FD69AE5-F640-8714-C607-058D47E3B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676400"/>
            <a:ext cx="84661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(3)  Developing the To – be System Concept </a:t>
            </a:r>
            <a:endParaRPr lang="en-US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Once information about the system has been gathered </a:t>
            </a:r>
            <a:endParaRPr lang="en-US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Improvements are identified, the analysis and users then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develop components for to – be –system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en-US" altLang="en-TH" sz="3600">
                <a:latin typeface="Angsana New" panose="02020603050405020304" pitchFamily="18" charset="-34"/>
              </a:rPr>
              <a:t>Analysis ends with a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system proposal</a:t>
            </a:r>
            <a:r>
              <a:rPr lang="th-TH" altLang="en-TH" sz="3600" i="1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for the new system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19141" name="Text Box 8">
            <a:extLst>
              <a:ext uri="{FF2B5EF4-FFF2-40B4-BE49-F238E27FC236}">
                <a16:creationId xmlns:a16="http://schemas.microsoft.com/office/drawing/2014/main" id="{F068F718-0D73-9D8A-098A-E3DDFAAAC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ตัวยึดหมายเลขภาพนิ่ง 4">
            <a:extLst>
              <a:ext uri="{FF2B5EF4-FFF2-40B4-BE49-F238E27FC236}">
                <a16:creationId xmlns:a16="http://schemas.microsoft.com/office/drawing/2014/main" id="{778C7060-5F05-AAE3-C58E-9F094A4019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3F99A5-E47C-014A-8731-A3D52E0EE52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1186" name="Line 2">
            <a:extLst>
              <a:ext uri="{FF2B5EF4-FFF2-40B4-BE49-F238E27FC236}">
                <a16:creationId xmlns:a16="http://schemas.microsoft.com/office/drawing/2014/main" id="{0EF84900-269D-98CD-CBEE-9942AF292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1187" name="Text Box 3">
            <a:extLst>
              <a:ext uri="{FF2B5EF4-FFF2-40B4-BE49-F238E27FC236}">
                <a16:creationId xmlns:a16="http://schemas.microsoft.com/office/drawing/2014/main" id="{A0755474-E220-C1A6-E887-CF3990CC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21188" name="Text Box 5">
            <a:extLst>
              <a:ext uri="{FF2B5EF4-FFF2-40B4-BE49-F238E27FC236}">
                <a16:creationId xmlns:a16="http://schemas.microsoft.com/office/drawing/2014/main" id="{8228BEEC-FE2C-4DB7-814F-D8244999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21189" name="Text Box 6">
            <a:extLst>
              <a:ext uri="{FF2B5EF4-FFF2-40B4-BE49-F238E27FC236}">
                <a16:creationId xmlns:a16="http://schemas.microsoft.com/office/drawing/2014/main" id="{974FBEE5-B1AE-AEC8-04C4-9657841DA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635125"/>
            <a:ext cx="2438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Analysis Strategy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  <p:sp>
        <p:nvSpPr>
          <p:cNvPr id="221190" name="Text Box 7">
            <a:extLst>
              <a:ext uri="{FF2B5EF4-FFF2-40B4-BE49-F238E27FC236}">
                <a16:creationId xmlns:a16="http://schemas.microsoft.com/office/drawing/2014/main" id="{1FF3E1E7-5E79-7482-61F5-C37588838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2276475"/>
            <a:ext cx="5287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1)  Business Process Automation (BPA)</a:t>
            </a:r>
            <a:endParaRPr lang="th-TH" altLang="en-TH" sz="36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221191" name="Text Box 8">
            <a:extLst>
              <a:ext uri="{FF2B5EF4-FFF2-40B4-BE49-F238E27FC236}">
                <a16:creationId xmlns:a16="http://schemas.microsoft.com/office/drawing/2014/main" id="{C20800C1-42CA-B21A-CAAA-CE23D874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2917825"/>
            <a:ext cx="79803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Target of BPA =&gt;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เพิ่มประสิทธิภาพให้ </a:t>
            </a:r>
            <a:r>
              <a:rPr lang="en-US" altLang="en-TH" sz="3600">
                <a:latin typeface="Angsana New" panose="02020603050405020304" pitchFamily="18" charset="-34"/>
              </a:rPr>
              <a:t>User </a:t>
            </a:r>
            <a:r>
              <a:rPr lang="th-TH" altLang="en-TH" sz="3600">
                <a:latin typeface="Angsana New" panose="02020603050405020304" pitchFamily="18" charset="-34"/>
              </a:rPr>
              <a:t>สามารถทำงานได้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                   ง่ายขึ้น</a:t>
            </a:r>
          </a:p>
        </p:txBody>
      </p:sp>
      <p:sp>
        <p:nvSpPr>
          <p:cNvPr id="221192" name="Text Box 8">
            <a:extLst>
              <a:ext uri="{FF2B5EF4-FFF2-40B4-BE49-F238E27FC236}">
                <a16:creationId xmlns:a16="http://schemas.microsoft.com/office/drawing/2014/main" id="{4EC9EDD4-A670-703F-B510-8FFB945FF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4071938"/>
            <a:ext cx="7643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ดังนั้น  </a:t>
            </a:r>
            <a:r>
              <a:rPr lang="th-TH" altLang="en-TH" sz="3600">
                <a:latin typeface="Angsana New" panose="02020603050405020304" pitchFamily="18" charset="-34"/>
              </a:rPr>
              <a:t>กลยุทธ์ที่ใช้ในการวิเคราะห์ระบบแบบ </a:t>
            </a:r>
            <a:r>
              <a:rPr lang="en-US" altLang="en-TH" sz="3600">
                <a:latin typeface="Angsana New" panose="02020603050405020304" pitchFamily="18" charset="-34"/>
              </a:rPr>
              <a:t>BPA </a:t>
            </a:r>
            <a:r>
              <a:rPr lang="th-TH" altLang="en-TH" sz="3600">
                <a:latin typeface="Angsana New" panose="02020603050405020304" pitchFamily="18" charset="-34"/>
              </a:rPr>
              <a:t>นี้จะ</a:t>
            </a:r>
            <a:r>
              <a:rPr lang="th-TH" altLang="en-TH" sz="3600" u="sng">
                <a:latin typeface="Angsana New" panose="02020603050405020304" pitchFamily="18" charset="-34"/>
              </a:rPr>
              <a:t>มีผล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  </a:t>
            </a:r>
            <a:r>
              <a:rPr lang="th-TH" altLang="en-TH" sz="3600" u="sng">
                <a:latin typeface="Angsana New" panose="02020603050405020304" pitchFamily="18" charset="-34"/>
              </a:rPr>
              <a:t>กระทบน้อยมากต่อธุรกิจ</a:t>
            </a:r>
            <a:endParaRPr lang="en-US" altLang="en-TH" sz="3600" u="sng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ตัวยึดหมายเลขภาพนิ่ง 4">
            <a:extLst>
              <a:ext uri="{FF2B5EF4-FFF2-40B4-BE49-F238E27FC236}">
                <a16:creationId xmlns:a16="http://schemas.microsoft.com/office/drawing/2014/main" id="{81E102AC-297B-A342-C39B-C347CFC3E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B41D5A-73F9-244A-9493-EF469320D66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3234" name="Rectangle 6">
            <a:extLst>
              <a:ext uri="{FF2B5EF4-FFF2-40B4-BE49-F238E27FC236}">
                <a16:creationId xmlns:a16="http://schemas.microsoft.com/office/drawing/2014/main" id="{2EA3630A-0654-444C-B83E-BF889BD4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98450"/>
            <a:ext cx="4464050" cy="63373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3235" name="Rectangle 7">
            <a:extLst>
              <a:ext uri="{FF2B5EF4-FFF2-40B4-BE49-F238E27FC236}">
                <a16:creationId xmlns:a16="http://schemas.microsoft.com/office/drawing/2014/main" id="{6B25F3A5-1939-CF52-4354-4AF62608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512763"/>
            <a:ext cx="3529013" cy="6302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Understand the as-is system</a:t>
            </a:r>
            <a:endParaRPr lang="th-TH" altLang="en-TH" sz="1800" b="1"/>
          </a:p>
        </p:txBody>
      </p:sp>
      <p:sp>
        <p:nvSpPr>
          <p:cNvPr id="223236" name="Rectangle 8">
            <a:extLst>
              <a:ext uri="{FF2B5EF4-FFF2-40B4-BE49-F238E27FC236}">
                <a16:creationId xmlns:a16="http://schemas.microsoft.com/office/drawing/2014/main" id="{20B8FFC1-16BD-1C23-0273-BF7FBCB0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1143000"/>
            <a:ext cx="3529013" cy="113347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Extensive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Detailed process modeling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Detailed data modeling</a:t>
            </a:r>
            <a:endParaRPr lang="th-TH" altLang="en-TH" sz="1800"/>
          </a:p>
        </p:txBody>
      </p:sp>
      <p:sp>
        <p:nvSpPr>
          <p:cNvPr id="223237" name="Rectangle 9">
            <a:extLst>
              <a:ext uri="{FF2B5EF4-FFF2-40B4-BE49-F238E27FC236}">
                <a16:creationId xmlns:a16="http://schemas.microsoft.com/office/drawing/2014/main" id="{7EB167C0-18F8-AF9F-88F0-25C334328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2601913"/>
            <a:ext cx="3529013" cy="6302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Identify improvements</a:t>
            </a:r>
            <a:endParaRPr lang="th-TH" altLang="en-TH" sz="1800" b="1"/>
          </a:p>
        </p:txBody>
      </p:sp>
      <p:sp>
        <p:nvSpPr>
          <p:cNvPr id="223238" name="Rectangle 10">
            <a:extLst>
              <a:ext uri="{FF2B5EF4-FFF2-40B4-BE49-F238E27FC236}">
                <a16:creationId xmlns:a16="http://schemas.microsoft.com/office/drawing/2014/main" id="{6F21B41E-736F-5530-2FD0-E52000346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3232150"/>
            <a:ext cx="3529013" cy="70167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Problem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Root cause analysis</a:t>
            </a:r>
          </a:p>
        </p:txBody>
      </p:sp>
      <p:sp>
        <p:nvSpPr>
          <p:cNvPr id="223239" name="Rectangle 11">
            <a:extLst>
              <a:ext uri="{FF2B5EF4-FFF2-40B4-BE49-F238E27FC236}">
                <a16:creationId xmlns:a16="http://schemas.microsoft.com/office/drawing/2014/main" id="{E5B1299C-11A6-EFA7-5590-57EF9A14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4214813"/>
            <a:ext cx="3529013" cy="719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Develop concept for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 the to-be system</a:t>
            </a:r>
            <a:endParaRPr lang="th-TH" altLang="en-TH" sz="1800" b="1"/>
          </a:p>
        </p:txBody>
      </p:sp>
      <p:sp>
        <p:nvSpPr>
          <p:cNvPr id="223240" name="Rectangle 12">
            <a:extLst>
              <a:ext uri="{FF2B5EF4-FFF2-40B4-BE49-F238E27FC236}">
                <a16:creationId xmlns:a16="http://schemas.microsoft.com/office/drawing/2014/main" id="{395A83C3-EF91-FE22-6483-90076F6CA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4929188"/>
            <a:ext cx="3529013" cy="16430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Minimal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Revise as-is process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  into the to-be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Revise as-is data model into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  the to-be model</a:t>
            </a:r>
            <a:r>
              <a:rPr lang="th-TH" altLang="en-TH" sz="1800"/>
              <a:t> </a:t>
            </a:r>
            <a:r>
              <a:rPr lang="en-US" altLang="en-TH" sz="1800"/>
              <a:t>or Create Data Model (as-is system may not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Computerize)</a:t>
            </a:r>
            <a:endParaRPr lang="th-TH" altLang="en-TH" sz="1800"/>
          </a:p>
        </p:txBody>
      </p:sp>
      <p:sp>
        <p:nvSpPr>
          <p:cNvPr id="223241" name="Line 13">
            <a:extLst>
              <a:ext uri="{FF2B5EF4-FFF2-40B4-BE49-F238E27FC236}">
                <a16:creationId xmlns:a16="http://schemas.microsoft.com/office/drawing/2014/main" id="{A5A5B7EF-44EF-5BCD-A086-F0F041254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088" y="227647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3242" name="Line 14">
            <a:extLst>
              <a:ext uri="{FF2B5EF4-FFF2-40B4-BE49-F238E27FC236}">
                <a16:creationId xmlns:a16="http://schemas.microsoft.com/office/drawing/2014/main" id="{B006E335-454C-6C6E-05F9-F17066C4CD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3933825"/>
            <a:ext cx="1588" cy="280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ตัวยึดหมายเลขภาพนิ่ง 4">
            <a:extLst>
              <a:ext uri="{FF2B5EF4-FFF2-40B4-BE49-F238E27FC236}">
                <a16:creationId xmlns:a16="http://schemas.microsoft.com/office/drawing/2014/main" id="{E39590AF-3AEC-9FD1-E385-5D7A7A1B0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8DBEDC-7D2F-7E44-B16A-C9F87418C77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5282" name="Line 2">
            <a:extLst>
              <a:ext uri="{FF2B5EF4-FFF2-40B4-BE49-F238E27FC236}">
                <a16:creationId xmlns:a16="http://schemas.microsoft.com/office/drawing/2014/main" id="{214C7817-0641-D2CE-4850-1AE77DFD1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5283" name="Text Box 3">
            <a:extLst>
              <a:ext uri="{FF2B5EF4-FFF2-40B4-BE49-F238E27FC236}">
                <a16:creationId xmlns:a16="http://schemas.microsoft.com/office/drawing/2014/main" id="{CA6990FF-6808-1C02-8392-4EE598DE0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25284" name="Text Box 4">
            <a:extLst>
              <a:ext uri="{FF2B5EF4-FFF2-40B4-BE49-F238E27FC236}">
                <a16:creationId xmlns:a16="http://schemas.microsoft.com/office/drawing/2014/main" id="{7F964769-15D5-9EA0-3CDA-ABB8DC396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25285" name="Text Box 8">
            <a:extLst>
              <a:ext uri="{FF2B5EF4-FFF2-40B4-BE49-F238E27FC236}">
                <a16:creationId xmlns:a16="http://schemas.microsoft.com/office/drawing/2014/main" id="{14B292DC-F4B9-BA30-2C40-D833F2E4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57350"/>
            <a:ext cx="85804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BPA =&gt; Understand the As – Is System 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ใช้เวลาในการเก็บรวบรวบข้อมูลและศึกษาข้อมูลของระบบ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ปัจจุบันให้นานๆ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 รวมทั้งทำการศึกษาข้อมูลของระบบปัจจุบันให้มากๆ เนื่องจาก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ระบบใหม่จะยังคงทำงานเหมือนระบบเดิมอยู่</a:t>
            </a:r>
          </a:p>
        </p:txBody>
      </p:sp>
      <p:sp>
        <p:nvSpPr>
          <p:cNvPr id="225286" name="Text Box 6">
            <a:extLst>
              <a:ext uri="{FF2B5EF4-FFF2-40B4-BE49-F238E27FC236}">
                <a16:creationId xmlns:a16="http://schemas.microsoft.com/office/drawing/2014/main" id="{5520063E-6EFE-4D72-4403-1F5AC98AE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4192588"/>
            <a:ext cx="86026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BPA =&gt; Developing the To – Be System Concept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	ในการพัฒนาหลักการในการสร้างระบบใหม่ของ </a:t>
            </a:r>
            <a:r>
              <a:rPr lang="en-US" altLang="en-TH" sz="3600">
                <a:latin typeface="Angsana New" panose="02020603050405020304" pitchFamily="18" charset="-34"/>
              </a:rPr>
              <a:t>BPA </a:t>
            </a:r>
            <a:r>
              <a:rPr lang="th-TH" altLang="en-TH" sz="3600">
                <a:latin typeface="Angsana New" panose="02020603050405020304" pitchFamily="18" charset="-34"/>
              </a:rPr>
              <a:t>ก็จะมี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วิธีการเหมือนกับการพัฒนาหลักการในการสร้างระบบใหม่ของระบบ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พื้นฐาน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ตัวยึดหมายเลขภาพนิ่ง 4">
            <a:extLst>
              <a:ext uri="{FF2B5EF4-FFF2-40B4-BE49-F238E27FC236}">
                <a16:creationId xmlns:a16="http://schemas.microsoft.com/office/drawing/2014/main" id="{6CA1F4B8-184F-56BE-A5FA-4AD002FFE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88D13B-195C-6E49-A813-5093180009A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7330" name="Line 2">
            <a:extLst>
              <a:ext uri="{FF2B5EF4-FFF2-40B4-BE49-F238E27FC236}">
                <a16:creationId xmlns:a16="http://schemas.microsoft.com/office/drawing/2014/main" id="{BF97CF5D-3045-1C57-4232-C7D9C53AC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7331" name="Text Box 3">
            <a:extLst>
              <a:ext uri="{FF2B5EF4-FFF2-40B4-BE49-F238E27FC236}">
                <a16:creationId xmlns:a16="http://schemas.microsoft.com/office/drawing/2014/main" id="{688B4244-B5D1-AF52-D3D0-69DAAC52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27332" name="Text Box 4">
            <a:extLst>
              <a:ext uri="{FF2B5EF4-FFF2-40B4-BE49-F238E27FC236}">
                <a16:creationId xmlns:a16="http://schemas.microsoft.com/office/drawing/2014/main" id="{A0FAFDFE-8E36-83AC-F8AB-001EC202B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27333" name="Text Box 8">
            <a:extLst>
              <a:ext uri="{FF2B5EF4-FFF2-40B4-BE49-F238E27FC236}">
                <a16:creationId xmlns:a16="http://schemas.microsoft.com/office/drawing/2014/main" id="{2D4756A5-3716-4AF5-7F8B-59DDDCDE2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22425"/>
            <a:ext cx="5737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    (2) Business Process Improvement (BPI)</a:t>
            </a:r>
            <a:endParaRPr lang="th-TH" altLang="en-TH" sz="36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227334" name="Text Box 9">
            <a:extLst>
              <a:ext uri="{FF2B5EF4-FFF2-40B4-BE49-F238E27FC236}">
                <a16:creationId xmlns:a16="http://schemas.microsoft.com/office/drawing/2014/main" id="{153D6959-9D7D-8557-1793-EA22979F7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2263775"/>
            <a:ext cx="76311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Target of BPI =&gt;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ทำการปรับปรุง </a:t>
            </a:r>
            <a:r>
              <a:rPr lang="en-US" altLang="en-TH" sz="3600">
                <a:latin typeface="Angsana New" panose="02020603050405020304" pitchFamily="18" charset="-34"/>
              </a:rPr>
              <a:t>Business process </a:t>
            </a:r>
            <a:r>
              <a:rPr lang="th-TH" altLang="en-TH" sz="3600">
                <a:latin typeface="Angsana New" panose="02020603050405020304" pitchFamily="18" charset="-34"/>
              </a:rPr>
              <a:t>ให้มีการ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                   เปลี่ยนแปลงปานกลาง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ตัวยึดหมายเลขภาพนิ่ง 4">
            <a:extLst>
              <a:ext uri="{FF2B5EF4-FFF2-40B4-BE49-F238E27FC236}">
                <a16:creationId xmlns:a16="http://schemas.microsoft.com/office/drawing/2014/main" id="{DCA3EB24-0D79-EFF6-FE1D-297577AD2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137068-7ABE-6640-9D77-AC945C838A1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9378" name="Rectangle 11">
            <a:extLst>
              <a:ext uri="{FF2B5EF4-FFF2-40B4-BE49-F238E27FC236}">
                <a16:creationId xmlns:a16="http://schemas.microsoft.com/office/drawing/2014/main" id="{A444DDB7-C5F3-ABBD-BCD8-F2688E17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738" y="298450"/>
            <a:ext cx="4464050" cy="63373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9379" name="Rectangle 12">
            <a:extLst>
              <a:ext uri="{FF2B5EF4-FFF2-40B4-BE49-F238E27FC236}">
                <a16:creationId xmlns:a16="http://schemas.microsoft.com/office/drawing/2014/main" id="{327CA7F5-C665-2BC3-FE9B-CC0D972BF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98463"/>
            <a:ext cx="3529013" cy="6302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Understand the as-is system</a:t>
            </a:r>
            <a:endParaRPr lang="th-TH" altLang="en-TH" sz="1800" b="1"/>
          </a:p>
        </p:txBody>
      </p:sp>
      <p:sp>
        <p:nvSpPr>
          <p:cNvPr id="229380" name="Rectangle 13">
            <a:extLst>
              <a:ext uri="{FF2B5EF4-FFF2-40B4-BE49-F238E27FC236}">
                <a16:creationId xmlns:a16="http://schemas.microsoft.com/office/drawing/2014/main" id="{FDDFF86E-E8EC-A992-B2C7-2F234AF6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028700"/>
            <a:ext cx="3529013" cy="113347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Extensive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Detailed process modeling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Detailed data modeling</a:t>
            </a:r>
            <a:endParaRPr lang="th-TH" altLang="en-TH" sz="1800"/>
          </a:p>
        </p:txBody>
      </p:sp>
      <p:sp>
        <p:nvSpPr>
          <p:cNvPr id="229381" name="Rectangle 14">
            <a:extLst>
              <a:ext uri="{FF2B5EF4-FFF2-40B4-BE49-F238E27FC236}">
                <a16:creationId xmlns:a16="http://schemas.microsoft.com/office/drawing/2014/main" id="{F39118BD-ED2C-19A5-580B-71468EA84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420938"/>
            <a:ext cx="3529013" cy="6302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Identify improvements</a:t>
            </a:r>
            <a:endParaRPr lang="th-TH" altLang="en-TH" sz="1800" b="1"/>
          </a:p>
        </p:txBody>
      </p:sp>
      <p:sp>
        <p:nvSpPr>
          <p:cNvPr id="229382" name="Rectangle 15">
            <a:extLst>
              <a:ext uri="{FF2B5EF4-FFF2-40B4-BE49-F238E27FC236}">
                <a16:creationId xmlns:a16="http://schemas.microsoft.com/office/drawing/2014/main" id="{E9475F96-A903-CC00-D74A-4689C1C9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049588"/>
            <a:ext cx="3529013" cy="108108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Duration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Activity-based costing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Information benchmarking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Formal benchmarking</a:t>
            </a:r>
          </a:p>
        </p:txBody>
      </p:sp>
      <p:sp>
        <p:nvSpPr>
          <p:cNvPr id="229383" name="Rectangle 16">
            <a:extLst>
              <a:ext uri="{FF2B5EF4-FFF2-40B4-BE49-F238E27FC236}">
                <a16:creationId xmlns:a16="http://schemas.microsoft.com/office/drawing/2014/main" id="{6786EB6C-2E71-6FC3-3431-2D405A233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365625"/>
            <a:ext cx="3529013" cy="71913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Develop concept for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 the to-be system</a:t>
            </a:r>
            <a:endParaRPr lang="th-TH" altLang="en-TH" sz="1800" b="1"/>
          </a:p>
        </p:txBody>
      </p:sp>
      <p:sp>
        <p:nvSpPr>
          <p:cNvPr id="229384" name="Rectangle 17">
            <a:extLst>
              <a:ext uri="{FF2B5EF4-FFF2-40B4-BE49-F238E27FC236}">
                <a16:creationId xmlns:a16="http://schemas.microsoft.com/office/drawing/2014/main" id="{9A6EBDF3-A4A9-38E2-37C2-4ACFCE32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084763"/>
            <a:ext cx="3529013" cy="13684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Moderate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Revise as-is process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  into the to-be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Revise as-is data model into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  the to-be model</a:t>
            </a:r>
            <a:endParaRPr lang="th-TH" altLang="en-TH" sz="1800"/>
          </a:p>
        </p:txBody>
      </p:sp>
      <p:sp>
        <p:nvSpPr>
          <p:cNvPr id="229385" name="Line 18">
            <a:extLst>
              <a:ext uri="{FF2B5EF4-FFF2-40B4-BE49-F238E27FC236}">
                <a16:creationId xmlns:a16="http://schemas.microsoft.com/office/drawing/2014/main" id="{6F07F79F-1310-0560-E41B-88FB3FB17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218598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9386" name="Line 19">
            <a:extLst>
              <a:ext uri="{FF2B5EF4-FFF2-40B4-BE49-F238E27FC236}">
                <a16:creationId xmlns:a16="http://schemas.microsoft.com/office/drawing/2014/main" id="{3C20D531-56CD-C58D-7200-E559591D7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2863" y="4130675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ตัวยึดหมายเลขภาพนิ่ง 4">
            <a:extLst>
              <a:ext uri="{FF2B5EF4-FFF2-40B4-BE49-F238E27FC236}">
                <a16:creationId xmlns:a16="http://schemas.microsoft.com/office/drawing/2014/main" id="{9BC3061E-0140-DBC5-134E-4EE11B632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76A6E7-5A1F-BD44-B46F-1EA62F3F6EC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818" name="Line 4">
            <a:extLst>
              <a:ext uri="{FF2B5EF4-FFF2-40B4-BE49-F238E27FC236}">
                <a16:creationId xmlns:a16="http://schemas.microsoft.com/office/drawing/2014/main" id="{99CE01E6-FD6C-9652-EE16-29BEB9170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819" name="Text Box 5">
            <a:extLst>
              <a:ext uri="{FF2B5EF4-FFF2-40B4-BE49-F238E27FC236}">
                <a16:creationId xmlns:a16="http://schemas.microsoft.com/office/drawing/2014/main" id="{3118B7E5-E1BA-83BB-F5E5-26F3D5A85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56403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หน้าที่โดยรวมของนักวิเคราะห์ระบบ</a:t>
            </a:r>
          </a:p>
        </p:txBody>
      </p:sp>
      <p:sp>
        <p:nvSpPr>
          <p:cNvPr id="34820" name="Text Box 6">
            <a:extLst>
              <a:ext uri="{FF2B5EF4-FFF2-40B4-BE49-F238E27FC236}">
                <a16:creationId xmlns:a16="http://schemas.microsoft.com/office/drawing/2014/main" id="{BADEAD94-5C40-31E7-4DAD-D0444D24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546225"/>
            <a:ext cx="7316787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รวบรวมข้อมูล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จัดทำเอกสารในแต่ละขั้นตอนการวิเคราะห์และ ออกแบบระบบ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จัดทำพจนานุกรมข้อมูล</a:t>
            </a:r>
            <a:r>
              <a:rPr lang="en-US" altLang="en-TH">
                <a:latin typeface="Angsana New" panose="02020603050405020304" pitchFamily="18" charset="-34"/>
              </a:rPr>
              <a:t> (Data Dictionary)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สร้างแบบจำลองของโปรแกรมที่พัฒนาขึ้น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กำหนดลักษณะของเครือข่ายที่ใช้ในการเชื่อมต่อคอมพิวเตอร์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กำหนดมาตรการรักษาความปลอดภัยของระบบ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ทดสอบโปรแกรมที่พัฒนา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th-TH" altLang="en-TH"/>
              <a:t>ติดตั้งและทำการปรับเปลี่ยนระบบ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จัดทำแบบสอบถาม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จัดทำคู่มือการใช้งานระบบ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ตัวยึดหมายเลขภาพนิ่ง 4">
            <a:extLst>
              <a:ext uri="{FF2B5EF4-FFF2-40B4-BE49-F238E27FC236}">
                <a16:creationId xmlns:a16="http://schemas.microsoft.com/office/drawing/2014/main" id="{F7DB77C6-072F-2BCD-1A46-08523A86A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B1C420-B820-9142-9EA3-05E58D24161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31426" name="Line 2">
            <a:extLst>
              <a:ext uri="{FF2B5EF4-FFF2-40B4-BE49-F238E27FC236}">
                <a16:creationId xmlns:a16="http://schemas.microsoft.com/office/drawing/2014/main" id="{7525553C-857C-A933-6216-AABCCAD16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31427" name="Text Box 3">
            <a:extLst>
              <a:ext uri="{FF2B5EF4-FFF2-40B4-BE49-F238E27FC236}">
                <a16:creationId xmlns:a16="http://schemas.microsoft.com/office/drawing/2014/main" id="{6F75F25F-8D73-65C2-BD87-46DD6EB58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31428" name="Text Box 4">
            <a:extLst>
              <a:ext uri="{FF2B5EF4-FFF2-40B4-BE49-F238E27FC236}">
                <a16:creationId xmlns:a16="http://schemas.microsoft.com/office/drawing/2014/main" id="{00289630-85F6-01E5-A885-B3F845C0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31429" name="Text Box 7">
            <a:extLst>
              <a:ext uri="{FF2B5EF4-FFF2-40B4-BE49-F238E27FC236}">
                <a16:creationId xmlns:a16="http://schemas.microsoft.com/office/drawing/2014/main" id="{ECD43789-F11D-8A41-6DEE-EC7525B68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484313"/>
            <a:ext cx="853916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BPI =&gt; Understand the As – Is System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	</a:t>
            </a:r>
            <a:r>
              <a:rPr lang="th-TH" altLang="en-TH" sz="3600">
                <a:latin typeface="Angsana New" panose="02020603050405020304" pitchFamily="18" charset="-34"/>
              </a:rPr>
              <a:t>ใช้เวลาและแรงงานในการเก็บรวบรวมค่อนข้างมาก เนื่องจาก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ยังคงมีการทำงานของระบบเดิมอยู่</a:t>
            </a:r>
          </a:p>
        </p:txBody>
      </p:sp>
      <p:sp>
        <p:nvSpPr>
          <p:cNvPr id="231430" name="Text Box 8">
            <a:extLst>
              <a:ext uri="{FF2B5EF4-FFF2-40B4-BE49-F238E27FC236}">
                <a16:creationId xmlns:a16="http://schemas.microsoft.com/office/drawing/2014/main" id="{899FD81B-683E-28B9-2CD2-1C3127095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3286125"/>
            <a:ext cx="867886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BPI =&gt; Developing the To – Be System Concept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	ในการพัฒนาหลักการในการสร้างระบบใหม่ของ </a:t>
            </a:r>
            <a:r>
              <a:rPr lang="en-US" altLang="en-TH" sz="3600">
                <a:latin typeface="Angsana New" panose="02020603050405020304" pitchFamily="18" charset="-34"/>
              </a:rPr>
              <a:t>BPI </a:t>
            </a:r>
            <a:r>
              <a:rPr lang="th-TH" altLang="en-TH" sz="3600">
                <a:latin typeface="Angsana New" panose="02020603050405020304" pitchFamily="18" charset="-34"/>
              </a:rPr>
              <a:t>จะมีการ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เปลี่ยนเป็นระบบใหม่ ซึ่งจะมีวิธีการเหมือนกับการพัฒนาหลักการใน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การสร้างระบบใหม่ของระบบพื้นฐาน</a:t>
            </a:r>
            <a:r>
              <a:rPr lang="th-TH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แต่อาจจะมีบางกระบวนการที่มี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ความแตกต่างกันอย่างมาก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ตัวยึดหมายเลขภาพนิ่ง 4">
            <a:extLst>
              <a:ext uri="{FF2B5EF4-FFF2-40B4-BE49-F238E27FC236}">
                <a16:creationId xmlns:a16="http://schemas.microsoft.com/office/drawing/2014/main" id="{C24BD27D-F878-8547-99D9-CBB14883F8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A3F85B-B2B9-7E41-99A2-CCDB75605C8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33474" name="Line 2">
            <a:extLst>
              <a:ext uri="{FF2B5EF4-FFF2-40B4-BE49-F238E27FC236}">
                <a16:creationId xmlns:a16="http://schemas.microsoft.com/office/drawing/2014/main" id="{6D2B9F4E-29CA-04A3-FFF0-24C3C977D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33475" name="Text Box 3">
            <a:extLst>
              <a:ext uri="{FF2B5EF4-FFF2-40B4-BE49-F238E27FC236}">
                <a16:creationId xmlns:a16="http://schemas.microsoft.com/office/drawing/2014/main" id="{2E24E661-D9F6-4CFD-A6B3-0AE37065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33476" name="Text Box 4">
            <a:extLst>
              <a:ext uri="{FF2B5EF4-FFF2-40B4-BE49-F238E27FC236}">
                <a16:creationId xmlns:a16="http://schemas.microsoft.com/office/drawing/2014/main" id="{A1EE137C-15E7-851B-9FD9-2F6CB6863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33477" name="Text Box 7">
            <a:extLst>
              <a:ext uri="{FF2B5EF4-FFF2-40B4-BE49-F238E27FC236}">
                <a16:creationId xmlns:a16="http://schemas.microsoft.com/office/drawing/2014/main" id="{B32C2A63-F48F-6589-0536-79F8428DF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43063"/>
            <a:ext cx="5710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(3)  Business Process Reengineering (BPR)</a:t>
            </a:r>
            <a:endParaRPr lang="th-TH" altLang="en-TH" sz="36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233478" name="Text Box 8">
            <a:extLst>
              <a:ext uri="{FF2B5EF4-FFF2-40B4-BE49-F238E27FC236}">
                <a16:creationId xmlns:a16="http://schemas.microsoft.com/office/drawing/2014/main" id="{A0388A69-6ED1-8B82-6CB4-63A1461EB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2284413"/>
            <a:ext cx="80152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Target of BPR =&gt;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ทำการคิดและ ออกแบบระบบใหม่เพื่อทำให้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                    สามารถเพิ่มประสิทธิภาพและ ช่วยในการลด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	       ต้นทุนของระบบเดิมให้ได้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ตัวยึดหมายเลขภาพนิ่ง 4">
            <a:extLst>
              <a:ext uri="{FF2B5EF4-FFF2-40B4-BE49-F238E27FC236}">
                <a16:creationId xmlns:a16="http://schemas.microsoft.com/office/drawing/2014/main" id="{31F03F8B-3D0A-F199-5D20-9B6C124671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2AB8-71BC-3E4F-9B79-FC1CA2196D1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35522" name="Rectangle 11">
            <a:extLst>
              <a:ext uri="{FF2B5EF4-FFF2-40B4-BE49-F238E27FC236}">
                <a16:creationId xmlns:a16="http://schemas.microsoft.com/office/drawing/2014/main" id="{58AA03CE-32E8-4D88-DFDD-8B83EDC63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33350"/>
            <a:ext cx="4464050" cy="66357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35523" name="Rectangle 12">
            <a:extLst>
              <a:ext uri="{FF2B5EF4-FFF2-40B4-BE49-F238E27FC236}">
                <a16:creationId xmlns:a16="http://schemas.microsoft.com/office/drawing/2014/main" id="{32F38997-E347-ED16-BC2E-BAD2A19CE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65113"/>
            <a:ext cx="3529012" cy="630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Understand the as-is system</a:t>
            </a:r>
            <a:endParaRPr lang="th-TH" altLang="en-TH" sz="1800" b="1"/>
          </a:p>
        </p:txBody>
      </p:sp>
      <p:sp>
        <p:nvSpPr>
          <p:cNvPr id="235524" name="Rectangle 13">
            <a:extLst>
              <a:ext uri="{FF2B5EF4-FFF2-40B4-BE49-F238E27FC236}">
                <a16:creationId xmlns:a16="http://schemas.microsoft.com/office/drawing/2014/main" id="{C83C3FD7-0033-68D6-5685-C6164D967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895350"/>
            <a:ext cx="3529012" cy="815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Minimal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Superficial process modeling</a:t>
            </a:r>
          </a:p>
        </p:txBody>
      </p:sp>
      <p:sp>
        <p:nvSpPr>
          <p:cNvPr id="235525" name="Rectangle 14">
            <a:extLst>
              <a:ext uri="{FF2B5EF4-FFF2-40B4-BE49-F238E27FC236}">
                <a16:creationId xmlns:a16="http://schemas.microsoft.com/office/drawing/2014/main" id="{BDBA733B-9366-4714-8C8A-1E81F1765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152650"/>
            <a:ext cx="3529012" cy="630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Identify improvements</a:t>
            </a:r>
            <a:endParaRPr lang="th-TH" altLang="en-TH" sz="1800" b="1"/>
          </a:p>
        </p:txBody>
      </p:sp>
      <p:sp>
        <p:nvSpPr>
          <p:cNvPr id="235526" name="Rectangle 15">
            <a:extLst>
              <a:ext uri="{FF2B5EF4-FFF2-40B4-BE49-F238E27FC236}">
                <a16:creationId xmlns:a16="http://schemas.microsoft.com/office/drawing/2014/main" id="{68E0FAA2-48EA-ABE8-4101-560A6A023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781300"/>
            <a:ext cx="3529012" cy="1655763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Outcome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Breaking assumptions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Technology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Activity elimination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Proxy benchmarking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Process simplification</a:t>
            </a:r>
          </a:p>
        </p:txBody>
      </p:sp>
      <p:sp>
        <p:nvSpPr>
          <p:cNvPr id="235527" name="Rectangle 16">
            <a:extLst>
              <a:ext uri="{FF2B5EF4-FFF2-40B4-BE49-F238E27FC236}">
                <a16:creationId xmlns:a16="http://schemas.microsoft.com/office/drawing/2014/main" id="{C488E7E9-DAA9-EC4E-056A-AB905E1CF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4870450"/>
            <a:ext cx="3529012" cy="7191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Develop concept for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/>
              <a:t> the to-be system</a:t>
            </a:r>
            <a:endParaRPr lang="th-TH" altLang="en-TH" sz="1800" b="1"/>
          </a:p>
        </p:txBody>
      </p:sp>
      <p:sp>
        <p:nvSpPr>
          <p:cNvPr id="235528" name="Rectangle 17">
            <a:extLst>
              <a:ext uri="{FF2B5EF4-FFF2-40B4-BE49-F238E27FC236}">
                <a16:creationId xmlns:a16="http://schemas.microsoft.com/office/drawing/2014/main" id="{035B19A0-0892-6BEB-C8C3-6466CCF1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5589588"/>
            <a:ext cx="3529012" cy="11176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Extensive information gathering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TH" sz="1800"/>
              <a:t> Detailed to-be process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/>
              <a:t>- Detailed to-be data model</a:t>
            </a:r>
            <a:endParaRPr lang="th-TH" altLang="en-TH" sz="1800"/>
          </a:p>
        </p:txBody>
      </p:sp>
      <p:sp>
        <p:nvSpPr>
          <p:cNvPr id="235529" name="Line 18">
            <a:extLst>
              <a:ext uri="{FF2B5EF4-FFF2-40B4-BE49-F238E27FC236}">
                <a16:creationId xmlns:a16="http://schemas.microsoft.com/office/drawing/2014/main" id="{6CB5F20F-7F62-9A0F-7C72-51874098A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1700213"/>
            <a:ext cx="0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35530" name="Line 19">
            <a:extLst>
              <a:ext uri="{FF2B5EF4-FFF2-40B4-BE49-F238E27FC236}">
                <a16:creationId xmlns:a16="http://schemas.microsoft.com/office/drawing/2014/main" id="{D6B121C9-3E41-3DCD-61D9-68E19B236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443706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ตัวยึดหมายเลขภาพนิ่ง 4">
            <a:extLst>
              <a:ext uri="{FF2B5EF4-FFF2-40B4-BE49-F238E27FC236}">
                <a16:creationId xmlns:a16="http://schemas.microsoft.com/office/drawing/2014/main" id="{142ED810-527B-E956-E335-F84AD47BF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CFD2B8-AEA8-BC44-BBB7-911926C4003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37570" name="Line 2">
            <a:extLst>
              <a:ext uri="{FF2B5EF4-FFF2-40B4-BE49-F238E27FC236}">
                <a16:creationId xmlns:a16="http://schemas.microsoft.com/office/drawing/2014/main" id="{9E4B3234-411A-35F4-CD08-FF79AFCF6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37571" name="Text Box 3">
            <a:extLst>
              <a:ext uri="{FF2B5EF4-FFF2-40B4-BE49-F238E27FC236}">
                <a16:creationId xmlns:a16="http://schemas.microsoft.com/office/drawing/2014/main" id="{03FDE1FB-04C8-2C54-86C0-757F09A42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37572" name="Text Box 4">
            <a:extLst>
              <a:ext uri="{FF2B5EF4-FFF2-40B4-BE49-F238E27FC236}">
                <a16:creationId xmlns:a16="http://schemas.microsoft.com/office/drawing/2014/main" id="{DD5E7059-A365-2FF9-DB84-85FACD1D8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37573" name="Text Box 7">
            <a:extLst>
              <a:ext uri="{FF2B5EF4-FFF2-40B4-BE49-F238E27FC236}">
                <a16:creationId xmlns:a16="http://schemas.microsoft.com/office/drawing/2014/main" id="{06508639-B962-0992-60B7-671AE8CED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44663"/>
            <a:ext cx="85883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BPR =&gt; Understand the As – Is System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กลยุทธ์นี้จะทำการศึกษาและเก็บรวบรวมข้อมูลของระบบเดิม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ค่อนข้างน้อย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ทำการเขียน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แค่ผิวเผินส่วน </a:t>
            </a:r>
            <a:r>
              <a:rPr lang="en-US" altLang="en-TH" sz="3600">
                <a:latin typeface="Angsana New" panose="02020603050405020304" pitchFamily="18" charset="-34"/>
              </a:rPr>
              <a:t>Data Model </a:t>
            </a:r>
            <a:r>
              <a:rPr lang="th-TH" altLang="en-TH" sz="3600">
                <a:latin typeface="Angsana New" panose="02020603050405020304" pitchFamily="18" charset="-34"/>
              </a:rPr>
              <a:t>แทบไม่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ต้องทำเลย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ตัวยึดหมายเลขภาพนิ่ง 4">
            <a:extLst>
              <a:ext uri="{FF2B5EF4-FFF2-40B4-BE49-F238E27FC236}">
                <a16:creationId xmlns:a16="http://schemas.microsoft.com/office/drawing/2014/main" id="{545ACF65-E9B0-390A-592B-9674D7DD3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CEC00A-AA45-E742-98AE-6D9DD984736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39618" name="Line 2">
            <a:extLst>
              <a:ext uri="{FF2B5EF4-FFF2-40B4-BE49-F238E27FC236}">
                <a16:creationId xmlns:a16="http://schemas.microsoft.com/office/drawing/2014/main" id="{5269FB85-79A3-F1E0-F36D-61578756E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39619" name="Text Box 3">
            <a:extLst>
              <a:ext uri="{FF2B5EF4-FFF2-40B4-BE49-F238E27FC236}">
                <a16:creationId xmlns:a16="http://schemas.microsoft.com/office/drawing/2014/main" id="{495AD70C-4FF2-91B3-0753-A4C80F2FD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39620" name="Text Box 4">
            <a:extLst>
              <a:ext uri="{FF2B5EF4-FFF2-40B4-BE49-F238E27FC236}">
                <a16:creationId xmlns:a16="http://schemas.microsoft.com/office/drawing/2014/main" id="{DA01B0FA-2F4F-8BE4-602F-4033CDD29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5600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Introduction to ANLYSIS PHASE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39621" name="Text Box 7">
            <a:extLst>
              <a:ext uri="{FF2B5EF4-FFF2-40B4-BE49-F238E27FC236}">
                <a16:creationId xmlns:a16="http://schemas.microsoft.com/office/drawing/2014/main" id="{E648A9C8-89A8-B47A-12D7-C7D6A3A38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670050"/>
            <a:ext cx="8936038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BPR =&gt; Developing the To – Be System Concept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	ในการพัฒนาระบบใหม่จะมีความแตกต่างกันอย่างสิ้นเชิงจาก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ระบบเดิม โดย</a:t>
            </a: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th-TH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ในการพัฒนาหลักการของระบบใหม่จำเป็นต้องทำการ</a:t>
            </a: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ขยายข้อมูลที่เก็บรวบรวมมาได้</a:t>
            </a: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th-TH" altLang="en-TH" sz="3600">
                <a:latin typeface="Angsana New" panose="02020603050405020304" pitchFamily="18" charset="-34"/>
              </a:rPr>
              <a:t>  จากนั้นจะทำการวิเคราะห์ข้อมูลที่ได้จากการพูดคุยกับนัก</a:t>
            </a: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วิเคราะห์และ ผู้ใช้อย่างต่อเนื่อง ในส่วนของการขยายราย</a:t>
            </a: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ละเอียดในการสร้างรายละเอียดของ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และ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3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data model </a:t>
            </a:r>
            <a:r>
              <a:rPr lang="th-TH" altLang="en-TH" sz="3600">
                <a:latin typeface="Angsana New" panose="02020603050405020304" pitchFamily="18" charset="-34"/>
              </a:rPr>
              <a:t>ที่ต้องการสำหรับ </a:t>
            </a:r>
            <a:r>
              <a:rPr lang="en-US" altLang="en-TH" sz="3600">
                <a:latin typeface="Angsana New" panose="02020603050405020304" pitchFamily="18" charset="-34"/>
              </a:rPr>
              <a:t>design phase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ตัวยึดหมายเลขภาพนิ่ง 4">
            <a:extLst>
              <a:ext uri="{FF2B5EF4-FFF2-40B4-BE49-F238E27FC236}">
                <a16:creationId xmlns:a16="http://schemas.microsoft.com/office/drawing/2014/main" id="{CD01A9EA-3E4E-010F-2412-F00AFE90A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0A2303-744E-7448-A9D5-D1488787323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1666" name="Line 2">
            <a:extLst>
              <a:ext uri="{FF2B5EF4-FFF2-40B4-BE49-F238E27FC236}">
                <a16:creationId xmlns:a16="http://schemas.microsoft.com/office/drawing/2014/main" id="{4227647A-EFDD-D0E4-FC56-6426A87DD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1667" name="Text Box 3">
            <a:extLst>
              <a:ext uri="{FF2B5EF4-FFF2-40B4-BE49-F238E27FC236}">
                <a16:creationId xmlns:a16="http://schemas.microsoft.com/office/drawing/2014/main" id="{5C6EF3C9-D220-0BA6-B10D-2F304DDC8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41668" name="Text Box 4">
            <a:extLst>
              <a:ext uri="{FF2B5EF4-FFF2-40B4-BE49-F238E27FC236}">
                <a16:creationId xmlns:a16="http://schemas.microsoft.com/office/drawing/2014/main" id="{F7D1CFB2-5731-B899-B70E-97E52A7BA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779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Analysis Plan 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41669" name="Text Box 6">
            <a:extLst>
              <a:ext uri="{FF2B5EF4-FFF2-40B4-BE49-F238E27FC236}">
                <a16:creationId xmlns:a16="http://schemas.microsoft.com/office/drawing/2014/main" id="{6020F426-E292-3A57-70D4-16F7CF7D7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708150"/>
            <a:ext cx="885348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An </a:t>
            </a:r>
            <a:r>
              <a:rPr lang="en-US" altLang="en-TH" sz="3600" i="1">
                <a:latin typeface="Angsana New" panose="02020603050405020304" pitchFamily="18" charset="-34"/>
              </a:rPr>
              <a:t>analysis Plan</a:t>
            </a:r>
            <a:r>
              <a:rPr lang="en-US" altLang="en-TH" sz="3600">
                <a:latin typeface="Angsana New" panose="02020603050405020304" pitchFamily="18" charset="-34"/>
              </a:rPr>
              <a:t> is plan for activities that the project team will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Conduct during the analysis phase.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</a:t>
            </a:r>
            <a:r>
              <a:rPr lang="en-US" altLang="en-TH" sz="3600">
                <a:latin typeface="Angsana New" panose="02020603050405020304" pitchFamily="18" charset="-34"/>
              </a:rPr>
              <a:t>The analysis plan outline what activities will be performed to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Understand the as-is system, to identify improvements, and to develop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the to-be system.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</a:t>
            </a:r>
            <a:r>
              <a:rPr lang="en-US" altLang="en-TH" sz="3600">
                <a:latin typeface="Angsana New" panose="02020603050405020304" pitchFamily="18" charset="-34"/>
              </a:rPr>
              <a:t>The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selection of analysis strategy is determine by Project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Sponsor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and is based on the goal of the project.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ตัวยึดหมายเลขภาพนิ่ง 4">
            <a:extLst>
              <a:ext uri="{FF2B5EF4-FFF2-40B4-BE49-F238E27FC236}">
                <a16:creationId xmlns:a16="http://schemas.microsoft.com/office/drawing/2014/main" id="{82755C9C-3462-AC05-AA8B-3D8430E00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6CEBA1-39E4-C741-91C3-C09B2E1A10C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3714" name="Line 2">
            <a:extLst>
              <a:ext uri="{FF2B5EF4-FFF2-40B4-BE49-F238E27FC236}">
                <a16:creationId xmlns:a16="http://schemas.microsoft.com/office/drawing/2014/main" id="{9C9F3BC5-980C-F47D-B529-04AFF6FFF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3715" name="Text Box 3">
            <a:extLst>
              <a:ext uri="{FF2B5EF4-FFF2-40B4-BE49-F238E27FC236}">
                <a16:creationId xmlns:a16="http://schemas.microsoft.com/office/drawing/2014/main" id="{5DED36E6-F9AD-497D-3C93-EF57AC45E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43716" name="Text Box 4">
            <a:extLst>
              <a:ext uri="{FF2B5EF4-FFF2-40B4-BE49-F238E27FC236}">
                <a16:creationId xmlns:a16="http://schemas.microsoft.com/office/drawing/2014/main" id="{E5E98CF6-6549-A77C-E542-66EF0580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779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Analysis Plan 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43717" name="Text Box 6">
            <a:extLst>
              <a:ext uri="{FF2B5EF4-FFF2-40B4-BE49-F238E27FC236}">
                <a16:creationId xmlns:a16="http://schemas.microsoft.com/office/drawing/2014/main" id="{56E7A3A6-0589-67B2-6B14-35F095D93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77988"/>
            <a:ext cx="6194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หลักเกณฑ์ที่ใช้ในการเลือกกลยุทธ์ในการวิเคราะห์</a:t>
            </a:r>
          </a:p>
        </p:txBody>
      </p:sp>
      <p:graphicFrame>
        <p:nvGraphicFramePr>
          <p:cNvPr id="307240" name="Group 40">
            <a:extLst>
              <a:ext uri="{FF2B5EF4-FFF2-40B4-BE49-F238E27FC236}">
                <a16:creationId xmlns:a16="http://schemas.microsoft.com/office/drawing/2014/main" id="{08388D90-D602-18C4-0741-CC5EFB4C31F8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435225"/>
          <a:ext cx="8229600" cy="418782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7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หลักเกณฑ์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Business Process Automation</a:t>
                      </a:r>
                      <a:r>
                        <a:rPr kumimoji="0" lang="th-TH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(BPA)</a:t>
                      </a:r>
                      <a:endParaRPr kumimoji="0" lang="th-TH" altLang="x-none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Business Process Improvement</a:t>
                      </a:r>
                      <a:r>
                        <a:rPr kumimoji="0" lang="th-TH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(BPI)</a:t>
                      </a:r>
                      <a:endParaRPr kumimoji="0" lang="th-TH" altLang="x-none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Business Process Reengineering</a:t>
                      </a:r>
                      <a:r>
                        <a:rPr kumimoji="0" lang="th-TH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(BPR)</a:t>
                      </a:r>
                      <a:endParaRPr kumimoji="0" lang="th-TH" altLang="x-none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Potential business value</a:t>
                      </a:r>
                      <a:r>
                        <a:rPr kumimoji="0" lang="th-TH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Low-moderate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Moderate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Project Cost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Low-moderate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Risk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Moderate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Moderate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Very High</a:t>
                      </a:r>
                      <a:endParaRPr kumimoji="0" lang="th-TH" altLang="x-none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ตัวยึดหมายเลขภาพนิ่ง 4">
            <a:extLst>
              <a:ext uri="{FF2B5EF4-FFF2-40B4-BE49-F238E27FC236}">
                <a16:creationId xmlns:a16="http://schemas.microsoft.com/office/drawing/2014/main" id="{C9BEDF88-DDEC-9DA8-D3FA-DCA17DA2E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AEF910-E14E-864C-9E20-9C390981ABC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5762" name="Line 2">
            <a:extLst>
              <a:ext uri="{FF2B5EF4-FFF2-40B4-BE49-F238E27FC236}">
                <a16:creationId xmlns:a16="http://schemas.microsoft.com/office/drawing/2014/main" id="{05F249F8-B0F9-A6B8-7770-53E07D48E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763" name="Text Box 3">
            <a:extLst>
              <a:ext uri="{FF2B5EF4-FFF2-40B4-BE49-F238E27FC236}">
                <a16:creationId xmlns:a16="http://schemas.microsoft.com/office/drawing/2014/main" id="{F3606047-2A7F-1200-F50E-69B71DB7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45764" name="Text Box 4">
            <a:extLst>
              <a:ext uri="{FF2B5EF4-FFF2-40B4-BE49-F238E27FC236}">
                <a16:creationId xmlns:a16="http://schemas.microsoft.com/office/drawing/2014/main" id="{C1DCF9A4-30ED-FFB1-C332-349502181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779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Analysis Plan 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45765" name="Rectangle 33">
            <a:extLst>
              <a:ext uri="{FF2B5EF4-FFF2-40B4-BE49-F238E27FC236}">
                <a16:creationId xmlns:a16="http://schemas.microsoft.com/office/drawing/2014/main" id="{9DDB3635-701D-E441-BABC-BCA31AC39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816100"/>
            <a:ext cx="6769100" cy="46799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245766" name="Text Box 34">
            <a:extLst>
              <a:ext uri="{FF2B5EF4-FFF2-40B4-BE49-F238E27FC236}">
                <a16:creationId xmlns:a16="http://schemas.microsoft.com/office/drawing/2014/main" id="{47E18390-E75B-D139-5DE9-FAF02A483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58975"/>
            <a:ext cx="38147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Understand the as-is system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  <p:sp>
        <p:nvSpPr>
          <p:cNvPr id="245767" name="Text Box 35">
            <a:extLst>
              <a:ext uri="{FF2B5EF4-FFF2-40B4-BE49-F238E27FC236}">
                <a16:creationId xmlns:a16="http://schemas.microsoft.com/office/drawing/2014/main" id="{72D2AB19-9F52-78BB-C479-27F69DE77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398838"/>
            <a:ext cx="35607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Identifying improvements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  <p:sp>
        <p:nvSpPr>
          <p:cNvPr id="245768" name="Text Box 36">
            <a:extLst>
              <a:ext uri="{FF2B5EF4-FFF2-40B4-BE49-F238E27FC236}">
                <a16:creationId xmlns:a16="http://schemas.microsoft.com/office/drawing/2014/main" id="{7334348D-BABC-88F1-E028-069DA8F63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908550"/>
            <a:ext cx="4633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Developing a to-be system concept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  <p:sp>
        <p:nvSpPr>
          <p:cNvPr id="309285" name="AutoShape 37">
            <a:extLst>
              <a:ext uri="{FF2B5EF4-FFF2-40B4-BE49-F238E27FC236}">
                <a16:creationId xmlns:a16="http://schemas.microsoft.com/office/drawing/2014/main" id="{B96C16F4-6983-06A8-75D6-15E05C3D4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57338"/>
            <a:ext cx="7489825" cy="51847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09286" name="Text Box 38">
            <a:extLst>
              <a:ext uri="{FF2B5EF4-FFF2-40B4-BE49-F238E27FC236}">
                <a16:creationId xmlns:a16="http://schemas.microsoft.com/office/drawing/2014/main" id="{5CAEC028-3FAE-48FA-C87E-6CE62F38C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2103438"/>
            <a:ext cx="9429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BPA 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BPI or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BPR</a:t>
            </a:r>
            <a:endParaRPr lang="th-TH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309287" name="AutoShape 39">
            <a:extLst>
              <a:ext uri="{FF2B5EF4-FFF2-40B4-BE49-F238E27FC236}">
                <a16:creationId xmlns:a16="http://schemas.microsoft.com/office/drawing/2014/main" id="{448F19BD-5836-8504-4CBB-75DC9E376116}"/>
              </a:ext>
            </a:extLst>
          </p:cNvPr>
          <p:cNvCxnSpPr>
            <a:cxnSpLocks noChangeShapeType="1"/>
            <a:stCxn id="309285" idx="3"/>
            <a:endCxn id="309286" idx="2"/>
          </p:cNvCxnSpPr>
          <p:nvPr/>
        </p:nvCxnSpPr>
        <p:spPr bwMode="auto">
          <a:xfrm flipV="1">
            <a:off x="7870825" y="3487738"/>
            <a:ext cx="701675" cy="661987"/>
          </a:xfrm>
          <a:prstGeom prst="curvedConnector2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85" grpId="0" animBg="1"/>
      <p:bldP spid="30928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ตัวยึดหมายเลขภาพนิ่ง 4">
            <a:extLst>
              <a:ext uri="{FF2B5EF4-FFF2-40B4-BE49-F238E27FC236}">
                <a16:creationId xmlns:a16="http://schemas.microsoft.com/office/drawing/2014/main" id="{F0952A34-F598-3589-8A46-443F857BE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709107-B3E2-4743-9998-729616A2B1A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7810" name="Line 2">
            <a:extLst>
              <a:ext uri="{FF2B5EF4-FFF2-40B4-BE49-F238E27FC236}">
                <a16:creationId xmlns:a16="http://schemas.microsoft.com/office/drawing/2014/main" id="{6D0F087D-816D-C2B1-E0F6-718325195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7811" name="Text Box 3">
            <a:extLst>
              <a:ext uri="{FF2B5EF4-FFF2-40B4-BE49-F238E27FC236}">
                <a16:creationId xmlns:a16="http://schemas.microsoft.com/office/drawing/2014/main" id="{4ED249CA-42B2-9AB9-3E5E-F6F2B3B7B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47812" name="Text Box 4">
            <a:extLst>
              <a:ext uri="{FF2B5EF4-FFF2-40B4-BE49-F238E27FC236}">
                <a16:creationId xmlns:a16="http://schemas.microsoft.com/office/drawing/2014/main" id="{39801CE1-4D20-900A-D7AA-59A6F72CD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81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Information Gathering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47813" name="Text Box 33">
            <a:extLst>
              <a:ext uri="{FF2B5EF4-FFF2-40B4-BE49-F238E27FC236}">
                <a16:creationId xmlns:a16="http://schemas.microsoft.com/office/drawing/2014/main" id="{F8DC5B89-E0C8-15E5-F638-4EE719F6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28750"/>
            <a:ext cx="84470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Introduction to Gathering Information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 b="1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ในการวิเคราะห์ นักวิเคราะห์จะต้องทำการเก็บรวบรวมข้อมูล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ที่ถูกต้อง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โดยต้องทำการค้นหาความต้องการที่แท้จริงของลูกค้าให้ได้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ซึ่งนักวิเคราะห์จะต้องทำการสังเกต โดยการใช้วิธีการที่หลาก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หลายในการเก็บรวบรวมข้อมูล</a:t>
            </a:r>
          </a:p>
        </p:txBody>
      </p:sp>
      <p:sp>
        <p:nvSpPr>
          <p:cNvPr id="247814" name="Text Box 34">
            <a:extLst>
              <a:ext uri="{FF2B5EF4-FFF2-40B4-BE49-F238E27FC236}">
                <a16:creationId xmlns:a16="http://schemas.microsoft.com/office/drawing/2014/main" id="{58DBF984-DD44-954D-1A06-D1380C1D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14875"/>
            <a:ext cx="87344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โดยการเก็บรวบรวมข้อมูล จะมีเป็นการท้าทายการทำงาน </a:t>
            </a:r>
            <a:r>
              <a:rPr lang="en-US" altLang="en-TH" sz="3600" b="1">
                <a:latin typeface="Angsana New" panose="02020603050405020304" pitchFamily="18" charset="-34"/>
              </a:rPr>
              <a:t>2 </a:t>
            </a:r>
            <a:r>
              <a:rPr lang="th-TH" altLang="en-TH" sz="3600" b="1">
                <a:latin typeface="Angsana New" panose="02020603050405020304" pitchFamily="18" charset="-34"/>
              </a:rPr>
              <a:t>อย่าง คือ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การเลือกคนที่จะทำการเก็บรวบรวมข้อมูลให้ถูกต้องได้อย่างไร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เลือกวิธีการเก็บรวบรวมข้อมูลให้ถูก ว่าจะใช้วิธีการอะไร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ตัวยึดหมายเลขภาพนิ่ง 4">
            <a:extLst>
              <a:ext uri="{FF2B5EF4-FFF2-40B4-BE49-F238E27FC236}">
                <a16:creationId xmlns:a16="http://schemas.microsoft.com/office/drawing/2014/main" id="{A87AD4A3-BE90-0572-5492-768B65DCC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E4EAC8-DB18-0B4F-A5E2-6899C8B9114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9858" name="Line 2">
            <a:extLst>
              <a:ext uri="{FF2B5EF4-FFF2-40B4-BE49-F238E27FC236}">
                <a16:creationId xmlns:a16="http://schemas.microsoft.com/office/drawing/2014/main" id="{C2A95EB6-10B8-D4C8-4F2B-6023BC06D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9859" name="Text Box 3">
            <a:extLst>
              <a:ext uri="{FF2B5EF4-FFF2-40B4-BE49-F238E27FC236}">
                <a16:creationId xmlns:a16="http://schemas.microsoft.com/office/drawing/2014/main" id="{70E4B7D2-2887-541C-2594-5504A8F5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49860" name="Text Box 4">
            <a:extLst>
              <a:ext uri="{FF2B5EF4-FFF2-40B4-BE49-F238E27FC236}">
                <a16:creationId xmlns:a16="http://schemas.microsoft.com/office/drawing/2014/main" id="{BE093AB4-0D38-19C9-0D9D-DB8541EE3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81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Gathering Information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49861" name="Text Box 7">
            <a:extLst>
              <a:ext uri="{FF2B5EF4-FFF2-40B4-BE49-F238E27FC236}">
                <a16:creationId xmlns:a16="http://schemas.microsoft.com/office/drawing/2014/main" id="{CF496A44-CD93-61E9-8D06-F2A403E7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708150"/>
            <a:ext cx="79121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วิธีการเก็บรวบรวมข้อมูล </a:t>
            </a:r>
            <a:r>
              <a:rPr lang="en-US" altLang="en-TH" sz="3600" b="1">
                <a:latin typeface="Angsana New" panose="02020603050405020304" pitchFamily="18" charset="-34"/>
              </a:rPr>
              <a:t>(Information Gathering) </a:t>
            </a:r>
            <a:r>
              <a:rPr lang="th-TH" altLang="en-TH" sz="3600" b="1">
                <a:latin typeface="Angsana New" panose="02020603050405020304" pitchFamily="18" charset="-34"/>
              </a:rPr>
              <a:t>มี </a:t>
            </a:r>
            <a:r>
              <a:rPr lang="en-US" altLang="en-TH" sz="3600" b="1">
                <a:latin typeface="Angsana New" panose="02020603050405020304" pitchFamily="18" charset="-34"/>
              </a:rPr>
              <a:t>5 </a:t>
            </a:r>
            <a:r>
              <a:rPr lang="th-TH" altLang="en-TH" sz="3600" b="1">
                <a:latin typeface="Angsana New" panose="02020603050405020304" pitchFamily="18" charset="-34"/>
              </a:rPr>
              <a:t>วิธี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      </a:t>
            </a:r>
            <a:r>
              <a:rPr lang="en-US" altLang="en-TH" sz="3600">
                <a:latin typeface="Angsana New" panose="02020603050405020304" pitchFamily="18" charset="-34"/>
              </a:rPr>
              <a:t>(1)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Interview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(2) Joint Application Design (JAD)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(3) Questionnaires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(4) Document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(5) Observation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ตัวยึดหมายเลขภาพนิ่ง 4">
            <a:extLst>
              <a:ext uri="{FF2B5EF4-FFF2-40B4-BE49-F238E27FC236}">
                <a16:creationId xmlns:a16="http://schemas.microsoft.com/office/drawing/2014/main" id="{B5D8473D-5787-313F-814E-A0758389F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B9BDB7-7F3A-264B-9DBD-361509D8E3C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866" name="Line 4">
            <a:extLst>
              <a:ext uri="{FF2B5EF4-FFF2-40B4-BE49-F238E27FC236}">
                <a16:creationId xmlns:a16="http://schemas.microsoft.com/office/drawing/2014/main" id="{ABF6CB7D-B2EE-C50E-ED09-FF876A920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6867" name="Text Box 5">
            <a:extLst>
              <a:ext uri="{FF2B5EF4-FFF2-40B4-BE49-F238E27FC236}">
                <a16:creationId xmlns:a16="http://schemas.microsoft.com/office/drawing/2014/main" id="{06E28547-5819-4752-4C25-848A94DD9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4243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หน้าที่ของนักวิเคราะห์ระบบ</a:t>
            </a:r>
          </a:p>
        </p:txBody>
      </p:sp>
      <p:sp>
        <p:nvSpPr>
          <p:cNvPr id="36868" name="Text Box 6">
            <a:extLst>
              <a:ext uri="{FF2B5EF4-FFF2-40B4-BE49-F238E27FC236}">
                <a16:creationId xmlns:a16="http://schemas.microsoft.com/office/drawing/2014/main" id="{8D8C90A5-AD6C-584D-C7C2-BE77A7872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546225"/>
            <a:ext cx="83026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บำรุงรักษาและประเมินผลการปฏิบัติงานของระบบ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เป็นผู้ให้คำปรึกษา ผู้ประสานงาน และผู้แก้ปัญหาให้แก่ผู้ใช้ระบบ รวมทั้ง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ทุกคนที่เกี่ยวข้องกับระบบ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ตัวยึดหมายเลขภาพนิ่ง 4">
            <a:extLst>
              <a:ext uri="{FF2B5EF4-FFF2-40B4-BE49-F238E27FC236}">
                <a16:creationId xmlns:a16="http://schemas.microsoft.com/office/drawing/2014/main" id="{3165FC15-E63B-6AF0-04DE-C2DB73DF9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8C373B-9C53-AA4C-BC54-EA3A76281D7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51906" name="Line 2">
            <a:extLst>
              <a:ext uri="{FF2B5EF4-FFF2-40B4-BE49-F238E27FC236}">
                <a16:creationId xmlns:a16="http://schemas.microsoft.com/office/drawing/2014/main" id="{E87FE6E8-735B-FBC7-C8CD-C5211726F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51907" name="Text Box 3">
            <a:extLst>
              <a:ext uri="{FF2B5EF4-FFF2-40B4-BE49-F238E27FC236}">
                <a16:creationId xmlns:a16="http://schemas.microsoft.com/office/drawing/2014/main" id="{DDC051D8-BB35-CCAD-2B71-B1406CA8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829175"/>
            <a:ext cx="23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51908" name="Text Box 4">
            <a:extLst>
              <a:ext uri="{FF2B5EF4-FFF2-40B4-BE49-F238E27FC236}">
                <a16:creationId xmlns:a16="http://schemas.microsoft.com/office/drawing/2014/main" id="{92D12B89-025A-2EE4-E864-4BF861D45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506413"/>
            <a:ext cx="381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Gathering Information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51909" name="Text Box 6">
            <a:extLst>
              <a:ext uri="{FF2B5EF4-FFF2-40B4-BE49-F238E27FC236}">
                <a16:creationId xmlns:a16="http://schemas.microsoft.com/office/drawing/2014/main" id="{EED4398C-9DCB-4659-F4CE-96F727768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708150"/>
            <a:ext cx="888841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แต่ละเทคนิคที่ใช้ในการเก็บรวบรวมข้อมูลจะมีจุดแข็งและ จุดอ่อน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ที่แตกต่างกันซึ่งไม่สามารถที่จะบอกได้ว่าเทคนิคหนึ่งดีกว่าอีกเทคนิค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หนึ่งได้ และในการพัฒนาระบบของหลายๆ </a:t>
            </a:r>
            <a:r>
              <a:rPr lang="en-US" altLang="en-TH" sz="3600">
                <a:latin typeface="Angsana New" panose="02020603050405020304" pitchFamily="18" charset="-34"/>
              </a:rPr>
              <a:t>project </a:t>
            </a:r>
            <a:r>
              <a:rPr lang="th-TH" altLang="en-TH" sz="3600">
                <a:latin typeface="Angsana New" panose="02020603050405020304" pitchFamily="18" charset="-34"/>
              </a:rPr>
              <a:t>มีการใช้เทคนิค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หลายๆ เทคนิครวมกันในการเก็บรวบรวมข้อมูล </a:t>
            </a:r>
            <a:r>
              <a:rPr lang="en-US" altLang="en-TH" sz="3600">
                <a:latin typeface="Angsana New" panose="02020603050405020304" pitchFamily="18" charset="-34"/>
              </a:rPr>
              <a:t>=&gt; “Combination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Techniques” </a:t>
            </a:r>
            <a:r>
              <a:rPr lang="th-TH" altLang="en-TH" sz="3600">
                <a:latin typeface="Angsana New" panose="02020603050405020304" pitchFamily="18" charset="-34"/>
              </a:rPr>
              <a:t>ซึ่งสามารถทำได้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ดังนั้น สิ่งสำคัญคือ </a:t>
            </a:r>
            <a:r>
              <a:rPr lang="th-TH" altLang="en-TH" sz="3600" b="1" i="1">
                <a:latin typeface="Angsana New" panose="02020603050405020304" pitchFamily="18" charset="-34"/>
              </a:rPr>
              <a:t>การทำความเข้าใจจุดแข็งและจุดอ่อนของ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 i="1">
                <a:latin typeface="Angsana New" panose="02020603050405020304" pitchFamily="18" charset="-34"/>
              </a:rPr>
              <a:t>แต่ละเทคนิค เพื่อที่จะนำไปใช้ได้อย่างเหมาะสม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ตัวยึดหมายเลขภาพนิ่ง 3">
            <a:extLst>
              <a:ext uri="{FF2B5EF4-FFF2-40B4-BE49-F238E27FC236}">
                <a16:creationId xmlns:a16="http://schemas.microsoft.com/office/drawing/2014/main" id="{7F883123-DA87-D9AE-0734-93A2A6EE1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126F00-DF9B-A949-93F9-ED1FFD16FF9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53954" name="Rectangle 4">
            <a:extLst>
              <a:ext uri="{FF2B5EF4-FFF2-40B4-BE49-F238E27FC236}">
                <a16:creationId xmlns:a16="http://schemas.microsoft.com/office/drawing/2014/main" id="{0318E6E4-1E43-54F4-7556-7A133B800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graphicFrame>
        <p:nvGraphicFramePr>
          <p:cNvPr id="317506" name="Group 66">
            <a:extLst>
              <a:ext uri="{FF2B5EF4-FFF2-40B4-BE49-F238E27FC236}">
                <a16:creationId xmlns:a16="http://schemas.microsoft.com/office/drawing/2014/main" id="{21DB2737-4B04-5654-8A93-142DEB214195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179388" y="457200"/>
          <a:ext cx="8713787" cy="5572125"/>
        </p:xfrm>
        <a:graphic>
          <a:graphicData uri="http://schemas.openxmlformats.org/drawingml/2006/table">
            <a:tbl>
              <a:tblPr/>
              <a:tblGrid>
                <a:gridCol w="151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7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059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Characteristic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Interview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JAD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Question-naires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Document Analysis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Observation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1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Type of Information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AS-is, improvements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AS-is, improve-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ments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AS-is, improvements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AS-is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AS-is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6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Depth of information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44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Breadth of information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ตัวยึดหมายเลขภาพนิ่ง 3">
            <a:extLst>
              <a:ext uri="{FF2B5EF4-FFF2-40B4-BE49-F238E27FC236}">
                <a16:creationId xmlns:a16="http://schemas.microsoft.com/office/drawing/2014/main" id="{56A238FA-128E-F953-6C12-4445CE338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EC3195-3BC1-244A-88D0-4B34A7F93EE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E2623CDD-22B2-2FBE-43D9-418C20AC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graphicFrame>
        <p:nvGraphicFramePr>
          <p:cNvPr id="320602" name="Group 90">
            <a:extLst>
              <a:ext uri="{FF2B5EF4-FFF2-40B4-BE49-F238E27FC236}">
                <a16:creationId xmlns:a16="http://schemas.microsoft.com/office/drawing/2014/main" id="{0328F53B-E7A8-8105-98B9-F15AC8D3C328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03213" y="784225"/>
          <a:ext cx="8229600" cy="4889500"/>
        </p:xfrm>
        <a:graphic>
          <a:graphicData uri="http://schemas.openxmlformats.org/drawingml/2006/table">
            <a:tbl>
              <a:tblPr/>
              <a:tblGrid>
                <a:gridCol w="1531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059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Characteristic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Interview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JAD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Question-naires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Document Analysis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Observation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6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Integration of Information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4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User involvement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44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Cost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Low-Medium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Low-Medium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ตัวยึดหมายเลขภาพนิ่ง 4">
            <a:extLst>
              <a:ext uri="{FF2B5EF4-FFF2-40B4-BE49-F238E27FC236}">
                <a16:creationId xmlns:a16="http://schemas.microsoft.com/office/drawing/2014/main" id="{534307A8-5F16-E97A-FA79-4E8F843E8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067B83-3E63-E34E-8067-7F6E3BD039F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58050" name="Line 2">
            <a:extLst>
              <a:ext uri="{FF2B5EF4-FFF2-40B4-BE49-F238E27FC236}">
                <a16:creationId xmlns:a16="http://schemas.microsoft.com/office/drawing/2014/main" id="{EC6E49B2-5035-901F-0EBB-6D2E2F60A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58051" name="Text Box 3">
            <a:extLst>
              <a:ext uri="{FF2B5EF4-FFF2-40B4-BE49-F238E27FC236}">
                <a16:creationId xmlns:a16="http://schemas.microsoft.com/office/drawing/2014/main" id="{95341C19-D202-84F3-532B-F7B713142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58052" name="Text Box 7">
            <a:extLst>
              <a:ext uri="{FF2B5EF4-FFF2-40B4-BE49-F238E27FC236}">
                <a16:creationId xmlns:a16="http://schemas.microsoft.com/office/drawing/2014/main" id="{F07EAE4D-353D-488A-9D82-5195B5E7B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25575"/>
            <a:ext cx="87439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         Process Model </a:t>
            </a:r>
            <a:r>
              <a:rPr lang="th-TH" altLang="en-TH" sz="3600">
                <a:latin typeface="Angsana New" panose="02020603050405020304" pitchFamily="18" charset="-34"/>
              </a:rPr>
              <a:t>จะใช้เป็นตัวอธิบายธุรกิจต่างๆ คือ สนใจข้อมูล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ที่ส่งไป</a:t>
            </a:r>
            <a:r>
              <a:rPr lang="en-US" altLang="en-TH" sz="3600">
                <a:latin typeface="Angsana New" panose="02020603050405020304" pitchFamily="18" charset="-34"/>
              </a:rPr>
              <a:t>– </a:t>
            </a:r>
            <a:r>
              <a:rPr lang="th-TH" altLang="en-TH" sz="3600">
                <a:latin typeface="Angsana New" panose="02020603050405020304" pitchFamily="18" charset="-34"/>
              </a:rPr>
              <a:t>ส่งมาระหว่าง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ซึ่งจะใช้อธิบายได้ทั้งในระบบปัจจุบัน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(As-is System)</a:t>
            </a:r>
            <a:r>
              <a:rPr lang="th-TH" altLang="en-TH" sz="3600">
                <a:latin typeface="Angsana New" panose="02020603050405020304" pitchFamily="18" charset="-34"/>
              </a:rPr>
              <a:t> และ ระบบใหม่ </a:t>
            </a:r>
            <a:r>
              <a:rPr lang="en-US" altLang="en-TH" sz="3600">
                <a:latin typeface="Angsana New" panose="02020603050405020304" pitchFamily="18" charset="-34"/>
              </a:rPr>
              <a:t>(To-be System)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  <p:sp>
        <p:nvSpPr>
          <p:cNvPr id="258053" name="Text Box 8">
            <a:extLst>
              <a:ext uri="{FF2B5EF4-FFF2-40B4-BE49-F238E27FC236}">
                <a16:creationId xmlns:a16="http://schemas.microsoft.com/office/drawing/2014/main" id="{F1D780BD-723D-B183-BF0E-1AF651EF5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000375"/>
            <a:ext cx="8602663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</a:t>
            </a:r>
            <a:r>
              <a:rPr lang="en-US" altLang="en-TH" sz="3600" b="1">
                <a:latin typeface="Angsana New" panose="02020603050405020304" pitchFamily="18" charset="-34"/>
              </a:rPr>
              <a:t>Create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r>
              <a:rPr lang="en-US" altLang="en-TH" sz="3600" b="1">
                <a:latin typeface="Angsana New" panose="02020603050405020304" pitchFamily="18" charset="-34"/>
              </a:rPr>
              <a:t>Process Model </a:t>
            </a:r>
            <a:endParaRPr lang="en-US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         Project team </a:t>
            </a:r>
            <a:r>
              <a:rPr lang="th-TH" altLang="en-TH" sz="3600">
                <a:latin typeface="Angsana New" panose="02020603050405020304" pitchFamily="18" charset="-34"/>
              </a:rPr>
              <a:t>จะทำการเก็บรวบรวมข้อมูลจาก </a:t>
            </a:r>
            <a:r>
              <a:rPr lang="en-US" altLang="en-TH" sz="3600">
                <a:latin typeface="Angsana New" panose="02020603050405020304" pitchFamily="18" charset="-34"/>
              </a:rPr>
              <a:t>user </a:t>
            </a:r>
            <a:r>
              <a:rPr lang="th-TH" altLang="en-TH" sz="3600">
                <a:latin typeface="Angsana New" panose="02020603050405020304" pitchFamily="18" charset="-34"/>
              </a:rPr>
              <a:t>เพื่อที่จะใช้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ในการสร้าง </a:t>
            </a:r>
            <a:r>
              <a:rPr lang="en-US" altLang="en-TH" sz="3600">
                <a:latin typeface="Angsana New" panose="02020603050405020304" pitchFamily="18" charset="-34"/>
              </a:rPr>
              <a:t>Process Model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โดยขั้นตอนแรกจะทำการสร้าง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Context  Diagram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ซึ่ง </a:t>
            </a:r>
            <a:r>
              <a:rPr lang="en-US" altLang="en-TH" sz="3600">
                <a:latin typeface="Angsana New" panose="02020603050405020304" pitchFamily="18" charset="-34"/>
              </a:rPr>
              <a:t>context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Diagram </a:t>
            </a:r>
            <a:r>
              <a:rPr lang="th-TH" altLang="en-TH" sz="3600">
                <a:latin typeface="Angsana New" panose="02020603050405020304" pitchFamily="18" charset="-34"/>
              </a:rPr>
              <a:t>เป็นการกำหนด </a:t>
            </a:r>
            <a:r>
              <a:rPr lang="en-US" altLang="en-TH" sz="3600">
                <a:latin typeface="Angsana New" panose="02020603050405020304" pitchFamily="18" charset="-34"/>
              </a:rPr>
              <a:t>business process </a:t>
            </a:r>
            <a:r>
              <a:rPr lang="th-TH" altLang="en-TH" sz="3600">
                <a:latin typeface="Angsana New" panose="02020603050405020304" pitchFamily="18" charset="-34"/>
              </a:rPr>
              <a:t>ทุกๆ ตัวที่มีอยู่ในระบบ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จากนั้นทำการแยกย่อย </a:t>
            </a:r>
            <a:r>
              <a:rPr lang="en-US" altLang="en-TH" sz="3600">
                <a:latin typeface="Angsana New" panose="02020603050405020304" pitchFamily="18" charset="-34"/>
              </a:rPr>
              <a:t>Context Diagram </a:t>
            </a:r>
            <a:r>
              <a:rPr lang="th-TH" altLang="en-TH" sz="3600">
                <a:latin typeface="Angsana New" panose="02020603050405020304" pitchFamily="18" charset="-34"/>
              </a:rPr>
              <a:t>โดยแยกย่อย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ของระบบออกไปเป็น </a:t>
            </a:r>
            <a:r>
              <a:rPr lang="en-US" altLang="en-TH" sz="3600">
                <a:latin typeface="Angsana New" panose="02020603050405020304" pitchFamily="18" charset="-34"/>
              </a:rPr>
              <a:t>DFD Level 0 </a:t>
            </a:r>
            <a:r>
              <a:rPr lang="th-TH" altLang="en-TH" sz="3600">
                <a:latin typeface="Angsana New" panose="02020603050405020304" pitchFamily="18" charset="-34"/>
              </a:rPr>
              <a:t>และ </a:t>
            </a:r>
            <a:r>
              <a:rPr lang="en-US" altLang="en-TH" sz="3600">
                <a:latin typeface="Angsana New" panose="02020603050405020304" pitchFamily="18" charset="-34"/>
              </a:rPr>
              <a:t>Level 1 </a:t>
            </a:r>
            <a:r>
              <a:rPr lang="th-TH" altLang="en-TH" sz="3600">
                <a:latin typeface="Angsana New" panose="02020603050405020304" pitchFamily="18" charset="-34"/>
              </a:rPr>
              <a:t>ต่อไป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ตัวยึดหมายเลขภาพนิ่ง 4">
            <a:extLst>
              <a:ext uri="{FF2B5EF4-FFF2-40B4-BE49-F238E27FC236}">
                <a16:creationId xmlns:a16="http://schemas.microsoft.com/office/drawing/2014/main" id="{D11940B4-1B6D-0245-51B1-D81285964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E26263-62F1-8342-A6B6-4F01797DB60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60098" name="Line 2">
            <a:extLst>
              <a:ext uri="{FF2B5EF4-FFF2-40B4-BE49-F238E27FC236}">
                <a16:creationId xmlns:a16="http://schemas.microsoft.com/office/drawing/2014/main" id="{5B7973E2-BFBD-30C5-83C9-34056B92E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0099" name="Text Box 3">
            <a:extLst>
              <a:ext uri="{FF2B5EF4-FFF2-40B4-BE49-F238E27FC236}">
                <a16:creationId xmlns:a16="http://schemas.microsoft.com/office/drawing/2014/main" id="{036FAEA9-B97F-71B4-2024-E14882036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60100" name="Text Box 6">
            <a:extLst>
              <a:ext uri="{FF2B5EF4-FFF2-40B4-BE49-F238E27FC236}">
                <a16:creationId xmlns:a16="http://schemas.microsoft.com/office/drawing/2014/main" id="{ECC5B716-0BB6-1E70-3D1D-98964FFA2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725613"/>
            <a:ext cx="88598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Element of Data Flow Diagram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             </a:t>
            </a:r>
            <a:r>
              <a:rPr lang="th-TH" altLang="en-TH" sz="3600">
                <a:latin typeface="Angsana New" panose="02020603050405020304" pitchFamily="18" charset="-34"/>
              </a:rPr>
              <a:t>ในการแสดง </a:t>
            </a:r>
            <a:r>
              <a:rPr lang="en-US" altLang="en-TH" sz="3600">
                <a:latin typeface="Angsana New" panose="02020603050405020304" pitchFamily="18" charset="-34"/>
              </a:rPr>
              <a:t>DFD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จะใช้แผนภาพ </a:t>
            </a:r>
            <a:r>
              <a:rPr lang="en-US" altLang="en-TH" sz="3600">
                <a:latin typeface="Angsana New" panose="02020603050405020304" pitchFamily="18" charset="-34"/>
              </a:rPr>
              <a:t>DFDs </a:t>
            </a:r>
            <a:r>
              <a:rPr lang="th-TH" altLang="en-TH" sz="3600">
                <a:latin typeface="Angsana New" panose="02020603050405020304" pitchFamily="18" charset="-34"/>
              </a:rPr>
              <a:t>ในการแสดง ซึ่งจะ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ประกอบไปด้วยสัญลักษณ์และ กฎเกณฑ์ โดยสัญลักษณ์ของ </a:t>
            </a:r>
            <a:r>
              <a:rPr lang="en-US" altLang="en-TH" sz="3600">
                <a:latin typeface="Angsana New" panose="02020603050405020304" pitchFamily="18" charset="-34"/>
              </a:rPr>
              <a:t>DFD </a:t>
            </a:r>
            <a:r>
              <a:rPr lang="th-TH" altLang="en-TH" sz="3600">
                <a:latin typeface="Angsana New" panose="02020603050405020304" pitchFamily="18" charset="-34"/>
              </a:rPr>
              <a:t>จะมี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4 </a:t>
            </a:r>
            <a:r>
              <a:rPr lang="th-TH" altLang="en-TH" sz="3600">
                <a:latin typeface="Angsana New" panose="02020603050405020304" pitchFamily="18" charset="-34"/>
              </a:rPr>
              <a:t>ประเภท คือ </a:t>
            </a:r>
            <a:r>
              <a:rPr lang="en-US" altLang="en-TH" sz="3600">
                <a:latin typeface="Angsana New" panose="02020603050405020304" pitchFamily="18" charset="-34"/>
              </a:rPr>
              <a:t>processes, dada flows, data stores and external entities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ซึ่งสัญลักษณ์แต่ละชนิดจะแสดงด้วยรูปที่แตกต่างกัน โดยมีสัญลักษณ์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2 </a:t>
            </a:r>
            <a:r>
              <a:rPr lang="th-TH" altLang="en-TH" sz="3600">
                <a:latin typeface="Angsana New" panose="02020603050405020304" pitchFamily="18" charset="-34"/>
              </a:rPr>
              <a:t>รูปแบบหลักๆ คือ สัญลักษณ์ของ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Chris Gane and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Trish Sarson</a:t>
            </a:r>
            <a:r>
              <a:rPr lang="th-TH" altLang="en-TH" sz="3600">
                <a:latin typeface="Angsana New" panose="02020603050405020304" pitchFamily="18" charset="-34"/>
              </a:rPr>
              <a:t> และ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สัญลักษณ์ของ </a:t>
            </a:r>
            <a:r>
              <a:rPr lang="en-US" altLang="en-TH" sz="3600">
                <a:latin typeface="Angsana New" panose="02020603050405020304" pitchFamily="18" charset="-34"/>
              </a:rPr>
              <a:t>Tom DeMarco and Ed Yourdan </a:t>
            </a:r>
            <a:r>
              <a:rPr lang="th-TH" altLang="en-TH" sz="3600">
                <a:latin typeface="Angsana New" panose="02020603050405020304" pitchFamily="18" charset="-34"/>
              </a:rPr>
              <a:t> ดังตารางต่อไปนี้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ตัวยึดหมายเลขภาพนิ่ง 4">
            <a:extLst>
              <a:ext uri="{FF2B5EF4-FFF2-40B4-BE49-F238E27FC236}">
                <a16:creationId xmlns:a16="http://schemas.microsoft.com/office/drawing/2014/main" id="{9A866CF5-FFE7-9D0C-09F8-49E092F7D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599932-CA51-7C4A-8DBC-2B8485A4577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324673" name="Group 65">
            <a:extLst>
              <a:ext uri="{FF2B5EF4-FFF2-40B4-BE49-F238E27FC236}">
                <a16:creationId xmlns:a16="http://schemas.microsoft.com/office/drawing/2014/main" id="{5F12E42C-3AF5-3192-9DCF-B8AA84F1D17C}"/>
              </a:ext>
            </a:extLst>
          </p:cNvPr>
          <p:cNvGraphicFramePr>
            <a:graphicFrameLocks noGrp="1"/>
          </p:cNvGraphicFramePr>
          <p:nvPr/>
        </p:nvGraphicFramePr>
        <p:xfrm>
          <a:off x="466725" y="1460500"/>
          <a:ext cx="8281988" cy="4133850"/>
        </p:xfrm>
        <a:graphic>
          <a:graphicData uri="http://schemas.openxmlformats.org/drawingml/2006/table">
            <a:tbl>
              <a:tblPr/>
              <a:tblGrid>
                <a:gridCol w="2760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3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Gane and Sarson Symbol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Demarco and Yourdan Symbol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DFD Element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&amp; </a:t>
                      </a:r>
                      <a:r>
                        <a:rPr kumimoji="0" lang="th-TH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ความหมาย</a:t>
                      </a: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525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Processes</a:t>
                      </a:r>
                      <a:r>
                        <a:rPr kumimoji="0" lang="th-TH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คือ กระบวนการของระบบ ต้องมีการระบุชื่อ 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คำกริยา 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: Verbs) 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และหมายเลขของ 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process 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ด้วย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25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Flow</a:t>
                      </a:r>
                      <a:r>
                        <a:rPr kumimoji="0" lang="th-TH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คือ ทิศทางการไหลของข้อมูลระหว่าง 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process 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ที่ต้องมีการระบุชื่อของข้อมูล 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</a:t>
                      </a:r>
                      <a:r>
                        <a:rPr kumimoji="0" lang="th-TH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คำนาม</a:t>
                      </a: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)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2164" name="Group 32">
            <a:extLst>
              <a:ext uri="{FF2B5EF4-FFF2-40B4-BE49-F238E27FC236}">
                <a16:creationId xmlns:a16="http://schemas.microsoft.com/office/drawing/2014/main" id="{E2891F11-A06D-07B2-982A-E4B098E54C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2638" y="2566988"/>
            <a:ext cx="2247900" cy="1123950"/>
            <a:chOff x="4640" y="1904"/>
            <a:chExt cx="2520" cy="1260"/>
          </a:xfrm>
        </p:grpSpPr>
        <p:sp>
          <p:nvSpPr>
            <p:cNvPr id="262178" name="AutoShape 33">
              <a:extLst>
                <a:ext uri="{FF2B5EF4-FFF2-40B4-BE49-F238E27FC236}">
                  <a16:creationId xmlns:a16="http://schemas.microsoft.com/office/drawing/2014/main" id="{2C98BC75-7556-DE05-7D6F-C9FECA5FCE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0" y="1904"/>
              <a:ext cx="252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62179" name="AutoShape 34">
              <a:extLst>
                <a:ext uri="{FF2B5EF4-FFF2-40B4-BE49-F238E27FC236}">
                  <a16:creationId xmlns:a16="http://schemas.microsoft.com/office/drawing/2014/main" id="{E70AFA54-F8F4-9548-B1D3-FC4242FC3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2084"/>
              <a:ext cx="1080" cy="900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62180" name="Line 35">
              <a:extLst>
                <a:ext uri="{FF2B5EF4-FFF2-40B4-BE49-F238E27FC236}">
                  <a16:creationId xmlns:a16="http://schemas.microsoft.com/office/drawing/2014/main" id="{1F39E013-2562-742F-0C33-02CFBD817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2324"/>
              <a:ext cx="10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TH"/>
            </a:p>
          </p:txBody>
        </p:sp>
      </p:grpSp>
      <p:sp>
        <p:nvSpPr>
          <p:cNvPr id="262165" name="Oval 36">
            <a:extLst>
              <a:ext uri="{FF2B5EF4-FFF2-40B4-BE49-F238E27FC236}">
                <a16:creationId xmlns:a16="http://schemas.microsoft.com/office/drawing/2014/main" id="{B5278F4E-499B-56D8-5214-B42204BFF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754313"/>
            <a:ext cx="1584325" cy="649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62166" name="Line 37">
            <a:extLst>
              <a:ext uri="{FF2B5EF4-FFF2-40B4-BE49-F238E27FC236}">
                <a16:creationId xmlns:a16="http://schemas.microsoft.com/office/drawing/2014/main" id="{6E908178-BB9A-F705-576A-46520F763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4533900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2167" name="Line 38">
            <a:extLst>
              <a:ext uri="{FF2B5EF4-FFF2-40B4-BE49-F238E27FC236}">
                <a16:creationId xmlns:a16="http://schemas.microsoft.com/office/drawing/2014/main" id="{39167038-42B5-5ABB-4F1B-8BFCD8DC8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4908550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2168" name="Line 39">
            <a:extLst>
              <a:ext uri="{FF2B5EF4-FFF2-40B4-BE49-F238E27FC236}">
                <a16:creationId xmlns:a16="http://schemas.microsoft.com/office/drawing/2014/main" id="{0D06EAEF-BD6D-D9A2-EEB0-BF96AF781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8250" y="4476750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2169" name="Line 40">
            <a:extLst>
              <a:ext uri="{FF2B5EF4-FFF2-40B4-BE49-F238E27FC236}">
                <a16:creationId xmlns:a16="http://schemas.microsoft.com/office/drawing/2014/main" id="{164E670F-F280-2B68-97CE-A7099EEEB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8250" y="4837113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2170" name="Text Box 41">
            <a:extLst>
              <a:ext uri="{FF2B5EF4-FFF2-40B4-BE49-F238E27FC236}">
                <a16:creationId xmlns:a16="http://schemas.microsoft.com/office/drawing/2014/main" id="{A68752EF-C611-ED7C-DC37-4EA25C9CA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3057525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1" name="Text Box 42">
            <a:extLst>
              <a:ext uri="{FF2B5EF4-FFF2-40B4-BE49-F238E27FC236}">
                <a16:creationId xmlns:a16="http://schemas.microsoft.com/office/drawing/2014/main" id="{96E42A40-B70B-6186-368F-87EA4295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2897188"/>
            <a:ext cx="536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2" name="Text Box 43">
            <a:extLst>
              <a:ext uri="{FF2B5EF4-FFF2-40B4-BE49-F238E27FC236}">
                <a16:creationId xmlns:a16="http://schemas.microsoft.com/office/drawing/2014/main" id="{03FC7C24-02FD-E6A7-F2CA-0308625C6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4619625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3" name="Text Box 44">
            <a:extLst>
              <a:ext uri="{FF2B5EF4-FFF2-40B4-BE49-F238E27FC236}">
                <a16:creationId xmlns:a16="http://schemas.microsoft.com/office/drawing/2014/main" id="{5D90AC44-A3FC-1F22-2E0E-09B7670EB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4259263"/>
            <a:ext cx="536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4" name="Text Box 45">
            <a:extLst>
              <a:ext uri="{FF2B5EF4-FFF2-40B4-BE49-F238E27FC236}">
                <a16:creationId xmlns:a16="http://schemas.microsoft.com/office/drawing/2014/main" id="{C603FFD2-8C6C-BAF5-22D5-66291ED7C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548188"/>
            <a:ext cx="536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5" name="Text Box 46">
            <a:extLst>
              <a:ext uri="{FF2B5EF4-FFF2-40B4-BE49-F238E27FC236}">
                <a16:creationId xmlns:a16="http://schemas.microsoft.com/office/drawing/2014/main" id="{C028C68D-6C65-8EC5-2980-06120CAE2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187825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2176" name="Text Box 51">
            <a:extLst>
              <a:ext uri="{FF2B5EF4-FFF2-40B4-BE49-F238E27FC236}">
                <a16:creationId xmlns:a16="http://schemas.microsoft.com/office/drawing/2014/main" id="{DDA8399B-25BC-AAEA-C9E5-A602BE877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2668588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400" b="1">
                <a:latin typeface="Angsana New" panose="02020603050405020304" pitchFamily="18" charset="-34"/>
              </a:rPr>
              <a:t>Process number</a:t>
            </a:r>
            <a:endParaRPr lang="th-TH" altLang="en-TH" sz="1400" b="1">
              <a:latin typeface="Angsana New" panose="02020603050405020304" pitchFamily="18" charset="-34"/>
            </a:endParaRPr>
          </a:p>
        </p:txBody>
      </p:sp>
      <p:sp>
        <p:nvSpPr>
          <p:cNvPr id="262177" name="Text Box 62">
            <a:extLst>
              <a:ext uri="{FF2B5EF4-FFF2-40B4-BE49-F238E27FC236}">
                <a16:creationId xmlns:a16="http://schemas.microsoft.com/office/drawing/2014/main" id="{2DA2D9D8-2B81-39EF-7954-0A0826350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668338"/>
            <a:ext cx="4675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Data Flow Diagram (DFD) Symbol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ตัวยึดหมายเลขภาพนิ่ง 4">
            <a:extLst>
              <a:ext uri="{FF2B5EF4-FFF2-40B4-BE49-F238E27FC236}">
                <a16:creationId xmlns:a16="http://schemas.microsoft.com/office/drawing/2014/main" id="{09EB2ECD-E609-D3EE-803A-977F91FCE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E5151E-876A-9C4B-9CFA-740DD33AA89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326715" name="Group 59">
            <a:extLst>
              <a:ext uri="{FF2B5EF4-FFF2-40B4-BE49-F238E27FC236}">
                <a16:creationId xmlns:a16="http://schemas.microsoft.com/office/drawing/2014/main" id="{A8F553D3-F8E6-5BF8-0526-446FDDA47D22}"/>
              </a:ext>
            </a:extLst>
          </p:cNvPr>
          <p:cNvGraphicFramePr>
            <a:graphicFrameLocks noGrp="1"/>
          </p:cNvGraphicFramePr>
          <p:nvPr/>
        </p:nvGraphicFramePr>
        <p:xfrm>
          <a:off x="466725" y="1519238"/>
          <a:ext cx="8281988" cy="3279775"/>
        </p:xfrm>
        <a:graphic>
          <a:graphicData uri="http://schemas.openxmlformats.org/drawingml/2006/table">
            <a:tbl>
              <a:tblPr/>
              <a:tblGrid>
                <a:gridCol w="2760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32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Gane and Sarson Symbol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Demarco and Yourdan Symbol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DFD Element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&amp; </a:t>
                      </a:r>
                      <a:r>
                        <a:rPr kumimoji="0" lang="th-TH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ความหมาย</a:t>
                      </a: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Store 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คือ ที่เก็บข้อมูล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=&gt; File or Database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ต้องมีการระบุชื่อ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คำนาม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)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และ หมายเลข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External entity</a:t>
                      </a:r>
                      <a:r>
                        <a:rPr kumimoji="0" lang="th-TH" altLang="x-none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คือ สิ่งที่มีผลกระทบต่อระบบ เช่น คน ต้องมีการระบุชื่อ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</a:t>
                      </a:r>
                      <a:r>
                        <a:rPr kumimoji="0" lang="th-TH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คำนาม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)</a:t>
                      </a:r>
                      <a:endParaRPr kumimoji="0" lang="th-TH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4212" name="Line 43">
            <a:extLst>
              <a:ext uri="{FF2B5EF4-FFF2-40B4-BE49-F238E27FC236}">
                <a16:creationId xmlns:a16="http://schemas.microsoft.com/office/drawing/2014/main" id="{36CCC5D3-6DD0-3A61-C450-C2D3A9DA1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2884488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3" name="Line 44">
            <a:extLst>
              <a:ext uri="{FF2B5EF4-FFF2-40B4-BE49-F238E27FC236}">
                <a16:creationId xmlns:a16="http://schemas.microsoft.com/office/drawing/2014/main" id="{3D04885F-7179-4328-101B-2236926E7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3317875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4" name="Line 45">
            <a:extLst>
              <a:ext uri="{FF2B5EF4-FFF2-40B4-BE49-F238E27FC236}">
                <a16:creationId xmlns:a16="http://schemas.microsoft.com/office/drawing/2014/main" id="{118EC74E-66E6-57EF-EB74-E518EF37E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2886075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5" name="Line 46">
            <a:extLst>
              <a:ext uri="{FF2B5EF4-FFF2-40B4-BE49-F238E27FC236}">
                <a16:creationId xmlns:a16="http://schemas.microsoft.com/office/drawing/2014/main" id="{096C8598-FD00-0E9F-A0C9-9A049198C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5738" y="3317875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6" name="Line 48">
            <a:extLst>
              <a:ext uri="{FF2B5EF4-FFF2-40B4-BE49-F238E27FC236}">
                <a16:creationId xmlns:a16="http://schemas.microsoft.com/office/drawing/2014/main" id="{FA5EB8FA-359F-6253-B382-51D75A55B1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163" y="2884488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7" name="Line 49">
            <a:extLst>
              <a:ext uri="{FF2B5EF4-FFF2-40B4-BE49-F238E27FC236}">
                <a16:creationId xmlns:a16="http://schemas.microsoft.com/office/drawing/2014/main" id="{C1C0B1CE-1D1B-1233-00A4-76325AE23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2884488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4218" name="Text Box 50">
            <a:extLst>
              <a:ext uri="{FF2B5EF4-FFF2-40B4-BE49-F238E27FC236}">
                <a16:creationId xmlns:a16="http://schemas.microsoft.com/office/drawing/2014/main" id="{1E2D95AD-7295-48D6-C542-08FED9853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914650"/>
            <a:ext cx="369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D1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19" name="Text Box 51">
            <a:extLst>
              <a:ext uri="{FF2B5EF4-FFF2-40B4-BE49-F238E27FC236}">
                <a16:creationId xmlns:a16="http://schemas.microsoft.com/office/drawing/2014/main" id="{E6258764-CDDB-F585-B4CB-4E998987B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2908300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20" name="Text Box 52">
            <a:extLst>
              <a:ext uri="{FF2B5EF4-FFF2-40B4-BE49-F238E27FC236}">
                <a16:creationId xmlns:a16="http://schemas.microsoft.com/office/drawing/2014/main" id="{7EE93FDC-363B-FDCB-06E2-4B267C2B3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2921000"/>
            <a:ext cx="369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D1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21" name="Text Box 53">
            <a:extLst>
              <a:ext uri="{FF2B5EF4-FFF2-40B4-BE49-F238E27FC236}">
                <a16:creationId xmlns:a16="http://schemas.microsoft.com/office/drawing/2014/main" id="{F5492E1B-7CA9-0C75-321D-60E24B78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2914650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22" name="Rectangle 54">
            <a:extLst>
              <a:ext uri="{FF2B5EF4-FFF2-40B4-BE49-F238E27FC236}">
                <a16:creationId xmlns:a16="http://schemas.microsoft.com/office/drawing/2014/main" id="{F86DD645-9334-B97F-3096-F6C55623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935413"/>
            <a:ext cx="1150938" cy="5762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64223" name="Rectangle 55">
            <a:extLst>
              <a:ext uri="{FF2B5EF4-FFF2-40B4-BE49-F238E27FC236}">
                <a16:creationId xmlns:a16="http://schemas.microsoft.com/office/drawing/2014/main" id="{5F671680-7ECC-0E82-0A46-9742DE51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921125"/>
            <a:ext cx="1150937" cy="5762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64224" name="Text Box 56">
            <a:extLst>
              <a:ext uri="{FF2B5EF4-FFF2-40B4-BE49-F238E27FC236}">
                <a16:creationId xmlns:a16="http://schemas.microsoft.com/office/drawing/2014/main" id="{D8463ACC-0C9C-D9C4-05E3-C4DBEB9AF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016375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25" name="Text Box 57">
            <a:extLst>
              <a:ext uri="{FF2B5EF4-FFF2-40B4-BE49-F238E27FC236}">
                <a16:creationId xmlns:a16="http://schemas.microsoft.com/office/drawing/2014/main" id="{CE3646C9-791C-471F-B899-FBBB8D0F5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4006850"/>
            <a:ext cx="53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800" b="1">
                <a:latin typeface="Angsana New" panose="02020603050405020304" pitchFamily="18" charset="-34"/>
              </a:rPr>
              <a:t>name</a:t>
            </a:r>
            <a:endParaRPr lang="th-TH" altLang="en-TH" sz="1800" b="1">
              <a:latin typeface="Angsana New" panose="02020603050405020304" pitchFamily="18" charset="-34"/>
            </a:endParaRPr>
          </a:p>
        </p:txBody>
      </p:sp>
      <p:sp>
        <p:nvSpPr>
          <p:cNvPr id="264226" name="Text Box 58">
            <a:extLst>
              <a:ext uri="{FF2B5EF4-FFF2-40B4-BE49-F238E27FC236}">
                <a16:creationId xmlns:a16="http://schemas.microsoft.com/office/drawing/2014/main" id="{C00F3521-532E-BD17-3683-9BE11DBC3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727075"/>
            <a:ext cx="53165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Data Flow Diagram (DFD) Symbol </a:t>
            </a:r>
            <a:r>
              <a:rPr lang="th-TH" altLang="en-TH" sz="3600" b="1">
                <a:latin typeface="Angsana New" panose="02020603050405020304" pitchFamily="18" charset="-34"/>
              </a:rPr>
              <a:t>(ต่อ)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ตัวยึดหมายเลขภาพนิ่ง 4">
            <a:extLst>
              <a:ext uri="{FF2B5EF4-FFF2-40B4-BE49-F238E27FC236}">
                <a16:creationId xmlns:a16="http://schemas.microsoft.com/office/drawing/2014/main" id="{49AA017D-86B6-E620-35C9-E684EECF5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5547D3-6F66-8F46-BA38-C72767BE307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66242" name="Line 35">
            <a:extLst>
              <a:ext uri="{FF2B5EF4-FFF2-40B4-BE49-F238E27FC236}">
                <a16:creationId xmlns:a16="http://schemas.microsoft.com/office/drawing/2014/main" id="{AD1295B3-43AD-D8E0-9D2C-3BAFBA674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6243" name="Text Box 36">
            <a:extLst>
              <a:ext uri="{FF2B5EF4-FFF2-40B4-BE49-F238E27FC236}">
                <a16:creationId xmlns:a16="http://schemas.microsoft.com/office/drawing/2014/main" id="{3936F18D-4E98-1AD6-D2AE-67D701519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66244" name="Text Box 37">
            <a:extLst>
              <a:ext uri="{FF2B5EF4-FFF2-40B4-BE49-F238E27FC236}">
                <a16:creationId xmlns:a16="http://schemas.microsoft.com/office/drawing/2014/main" id="{B1C58FB6-9D02-96C9-B3AE-3F3905DD6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357313"/>
            <a:ext cx="83534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447800" indent="-5334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(1)  Process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จะต้องเป็นกิจกรรมที่มีคนทำและ ต้องมีชื่อ ซึ่งต้องเป็น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        คำกริยา 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(verbs)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เสมอ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แต่ละ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จะประกอบไปด้วย 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1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กิจกรรมเสมอ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กฎของ </a:t>
            </a:r>
            <a:r>
              <a:rPr lang="en-US" altLang="en-TH" sz="3600" b="1">
                <a:latin typeface="Angsana New" panose="02020603050405020304" pitchFamily="18" charset="-34"/>
              </a:rPr>
              <a:t>Process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 b="1">
                <a:latin typeface="Angsana New" panose="02020603050405020304" pitchFamily="18" charset="-34"/>
              </a:rPr>
              <a:t>มีดังนี้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ต้องไม่มีข้อมูลรับ เข้ามาเพียงอย่างเดียว โดยไม่มีการส่ง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ข้อมูลออก	จากขั้นตอนการทำงาน </a:t>
            </a:r>
            <a:r>
              <a:rPr lang="en-US" altLang="en-TH" sz="3600">
                <a:latin typeface="Angsana New" panose="02020603050405020304" pitchFamily="18" charset="-34"/>
              </a:rPr>
              <a:t>(Process)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ต้องไม่มีข้อมูลออกเพียงอย่างเดียว โดยไม่มีข้อมูลเข้าสู่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Process </a:t>
            </a:r>
            <a:r>
              <a:rPr lang="th-TH" altLang="en-TH" sz="3600">
                <a:latin typeface="Angsana New" panose="02020603050405020304" pitchFamily="18" charset="-34"/>
              </a:rPr>
              <a:t>เลย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ข้อมูลรับเข้าจะต้องเพียงพอในการสร้างข้อมูลส่งออก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ตัวยึดหมายเลขภาพนิ่ง 4">
            <a:extLst>
              <a:ext uri="{FF2B5EF4-FFF2-40B4-BE49-F238E27FC236}">
                <a16:creationId xmlns:a16="http://schemas.microsoft.com/office/drawing/2014/main" id="{80E92413-A978-5BBF-8D8F-CF2CB140B1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3579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60B387-8FB7-D14D-B988-26F968C1624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68290" name="Line 2">
            <a:extLst>
              <a:ext uri="{FF2B5EF4-FFF2-40B4-BE49-F238E27FC236}">
                <a16:creationId xmlns:a16="http://schemas.microsoft.com/office/drawing/2014/main" id="{4CACEEA8-B487-CCAA-1047-10BB4AC14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8291" name="Text Box 3">
            <a:extLst>
              <a:ext uri="{FF2B5EF4-FFF2-40B4-BE49-F238E27FC236}">
                <a16:creationId xmlns:a16="http://schemas.microsoft.com/office/drawing/2014/main" id="{A142C1E5-17E7-7348-D004-54F622430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68292" name="Text Box 5">
            <a:extLst>
              <a:ext uri="{FF2B5EF4-FFF2-40B4-BE49-F238E27FC236}">
                <a16:creationId xmlns:a16="http://schemas.microsoft.com/office/drawing/2014/main" id="{608FA354-5E40-CB95-41BC-048297C80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368425"/>
            <a:ext cx="87376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(2)  Data Flow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เป็นชิ้นส่วนของข้อมูลส่วนย่อย ซึ่งมาจากข้อมูลทั้งหมด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ทุกๆ </a:t>
            </a:r>
            <a:r>
              <a:rPr lang="en-US" altLang="en-TH" sz="3600">
                <a:latin typeface="Angsana New" panose="02020603050405020304" pitchFamily="18" charset="-34"/>
              </a:rPr>
              <a:t>data flow </a:t>
            </a:r>
            <a:r>
              <a:rPr lang="th-TH" altLang="en-TH" sz="3600">
                <a:latin typeface="Angsana New" panose="02020603050405020304" pitchFamily="18" charset="-34"/>
              </a:rPr>
              <a:t>ต้องมีชื่อกำกับเสมอ ซึ่งต้องเป็น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คำนาม 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(noun)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Data flow </a:t>
            </a:r>
            <a:r>
              <a:rPr lang="th-TH" altLang="en-TH" sz="3600">
                <a:latin typeface="Angsana New" panose="02020603050405020304" pitchFamily="18" charset="-34"/>
              </a:rPr>
              <a:t>แต่ละเส้นจะเป็นตัวเชื่อมระหว่าง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โดย </a:t>
            </a:r>
            <a:r>
              <a:rPr lang="en-US" altLang="en-TH" sz="3600">
                <a:latin typeface="Angsana New" panose="02020603050405020304" pitchFamily="18" charset="-34"/>
              </a:rPr>
              <a:t>data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flow </a:t>
            </a:r>
            <a:r>
              <a:rPr lang="th-TH" altLang="en-TH" sz="3600">
                <a:latin typeface="Angsana New" panose="02020603050405020304" pitchFamily="18" charset="-34"/>
              </a:rPr>
              <a:t>จะต้องมีทั้งเส้นออกและ เส้นเข้า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ในทุกๆ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จะต้องมี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อย่างน้อย 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1 input data flow 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และ </a:t>
            </a:r>
            <a:endParaRPr lang="en-US" altLang="en-TH" sz="3600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        1 output data flow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en-US" altLang="en-TH" sz="3600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th-TH" altLang="en-TH" sz="3600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th-TH" altLang="en-TH" sz="36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grpSp>
        <p:nvGrpSpPr>
          <p:cNvPr id="268293" name="Group 6">
            <a:extLst>
              <a:ext uri="{FF2B5EF4-FFF2-40B4-BE49-F238E27FC236}">
                <a16:creationId xmlns:a16="http://schemas.microsoft.com/office/drawing/2014/main" id="{3ACBBD4D-4117-D251-7305-86421BED59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05163" y="5083175"/>
            <a:ext cx="3040062" cy="1520825"/>
            <a:chOff x="4640" y="1904"/>
            <a:chExt cx="2520" cy="1260"/>
          </a:xfrm>
        </p:grpSpPr>
        <p:sp>
          <p:nvSpPr>
            <p:cNvPr id="268300" name="AutoShape 7">
              <a:extLst>
                <a:ext uri="{FF2B5EF4-FFF2-40B4-BE49-F238E27FC236}">
                  <a16:creationId xmlns:a16="http://schemas.microsoft.com/office/drawing/2014/main" id="{F5CBB9E5-11E8-8A55-6EDC-51788BB8A4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0" y="1904"/>
              <a:ext cx="252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68301" name="AutoShape 8">
              <a:extLst>
                <a:ext uri="{FF2B5EF4-FFF2-40B4-BE49-F238E27FC236}">
                  <a16:creationId xmlns:a16="http://schemas.microsoft.com/office/drawing/2014/main" id="{AA6CD302-C1C9-A68A-E9A9-2E7D6F30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2084"/>
              <a:ext cx="1080" cy="900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68302" name="Line 9">
              <a:extLst>
                <a:ext uri="{FF2B5EF4-FFF2-40B4-BE49-F238E27FC236}">
                  <a16:creationId xmlns:a16="http://schemas.microsoft.com/office/drawing/2014/main" id="{A5015E39-17D2-DB50-7D8B-3D409FDB7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2324"/>
              <a:ext cx="10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TH"/>
            </a:p>
          </p:txBody>
        </p:sp>
      </p:grpSp>
      <p:sp>
        <p:nvSpPr>
          <p:cNvPr id="268294" name="Text Box 10">
            <a:extLst>
              <a:ext uri="{FF2B5EF4-FFF2-40B4-BE49-F238E27FC236}">
                <a16:creationId xmlns:a16="http://schemas.microsoft.com/office/drawing/2014/main" id="{452C797C-4152-3768-BB09-39DADF722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5776913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Process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68295" name="Text Box 11">
            <a:extLst>
              <a:ext uri="{FF2B5EF4-FFF2-40B4-BE49-F238E27FC236}">
                <a16:creationId xmlns:a16="http://schemas.microsoft.com/office/drawing/2014/main" id="{CF7F5064-DE1D-95B0-48BB-A991A48E8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216525"/>
            <a:ext cx="28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0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68296" name="Line 12">
            <a:extLst>
              <a:ext uri="{FF2B5EF4-FFF2-40B4-BE49-F238E27FC236}">
                <a16:creationId xmlns:a16="http://schemas.microsoft.com/office/drawing/2014/main" id="{28E898D7-D747-B068-7864-3F72BB3EE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5897563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8297" name="Line 13">
            <a:extLst>
              <a:ext uri="{FF2B5EF4-FFF2-40B4-BE49-F238E27FC236}">
                <a16:creationId xmlns:a16="http://schemas.microsoft.com/office/drawing/2014/main" id="{B38014D9-7DC2-2A22-7CF9-FA4B8F97D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2738" y="58975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8298" name="Text Box 14">
            <a:extLst>
              <a:ext uri="{FF2B5EF4-FFF2-40B4-BE49-F238E27FC236}">
                <a16:creationId xmlns:a16="http://schemas.microsoft.com/office/drawing/2014/main" id="{58B7EEBD-94A5-492A-ED42-E24D6528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5507038"/>
            <a:ext cx="595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input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268299" name="Text Box 15">
            <a:extLst>
              <a:ext uri="{FF2B5EF4-FFF2-40B4-BE49-F238E27FC236}">
                <a16:creationId xmlns:a16="http://schemas.microsoft.com/office/drawing/2014/main" id="{DF04E555-771B-11E2-7807-CC80DCAE6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507038"/>
            <a:ext cx="69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output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ตัวยึดหมายเลขภาพนิ่ง 4">
            <a:extLst>
              <a:ext uri="{FF2B5EF4-FFF2-40B4-BE49-F238E27FC236}">
                <a16:creationId xmlns:a16="http://schemas.microsoft.com/office/drawing/2014/main" id="{342137EF-F498-A28B-5745-FEFD6F28F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98AAB3-D63E-714C-A9F6-5C684806F83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70338" name="Line 15">
            <a:extLst>
              <a:ext uri="{FF2B5EF4-FFF2-40B4-BE49-F238E27FC236}">
                <a16:creationId xmlns:a16="http://schemas.microsoft.com/office/drawing/2014/main" id="{0F3F990F-FE5A-0726-797C-4539DCEB7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0339" name="Text Box 16">
            <a:extLst>
              <a:ext uri="{FF2B5EF4-FFF2-40B4-BE49-F238E27FC236}">
                <a16:creationId xmlns:a16="http://schemas.microsoft.com/office/drawing/2014/main" id="{4F2AB568-F794-61BB-E0AB-4E904A56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70340" name="Text Box 17">
            <a:extLst>
              <a:ext uri="{FF2B5EF4-FFF2-40B4-BE49-F238E27FC236}">
                <a16:creationId xmlns:a16="http://schemas.microsoft.com/office/drawing/2014/main" id="{97A49E57-B9A8-B522-42BB-7185594B5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2875" y="1511300"/>
            <a:ext cx="93599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447800" indent="-5334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       </a:t>
            </a:r>
            <a:r>
              <a:rPr lang="th-TH" altLang="en-TH" sz="3600" b="1">
                <a:latin typeface="Angsana New" panose="02020603050405020304" pitchFamily="18" charset="-34"/>
              </a:rPr>
              <a:t>กฎของ </a:t>
            </a:r>
            <a:r>
              <a:rPr lang="en-US" altLang="en-TH" sz="3600" b="1">
                <a:latin typeface="Angsana New" panose="02020603050405020304" pitchFamily="18" charset="-34"/>
              </a:rPr>
              <a:t>Data Flow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 b="1">
                <a:latin typeface="Angsana New" panose="02020603050405020304" pitchFamily="18" charset="-34"/>
              </a:rPr>
              <a:t>มีดังนี้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ชื่อของ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Data Flow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ควรเป็นชื่อของข้อมูลที่ส่ง</a:t>
            </a:r>
            <a:r>
              <a:rPr lang="th-TH" altLang="en-TH" sz="3600">
                <a:latin typeface="Angsana New" panose="02020603050405020304" pitchFamily="18" charset="-34"/>
              </a:rPr>
              <a:t> โดยไม่ต้อง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อธิบายว่าส่งอย่างไร ทำงานอย่างไร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Data Flow</a:t>
            </a:r>
            <a:r>
              <a:rPr lang="th-TH" altLang="en-TH" sz="3600">
                <a:latin typeface="Angsana New" panose="02020603050405020304" pitchFamily="18" charset="-34"/>
              </a:rPr>
              <a:t> ต้องมีจุดเริ่มต้นหรือสิ้นสุดที่ </a:t>
            </a:r>
            <a:r>
              <a:rPr lang="en-US" altLang="en-TH" sz="3600">
                <a:latin typeface="Angsana New" panose="02020603050405020304" pitchFamily="18" charset="-34"/>
              </a:rPr>
              <a:t>Process</a:t>
            </a:r>
            <a:r>
              <a:rPr lang="th-TH" altLang="en-TH" sz="3600">
                <a:latin typeface="Angsana New" panose="02020603050405020304" pitchFamily="18" charset="-34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Data Flow </a:t>
            </a:r>
            <a:r>
              <a:rPr lang="th-TH" altLang="en-TH" sz="3600">
                <a:latin typeface="Angsana New" panose="02020603050405020304" pitchFamily="18" charset="-34"/>
              </a:rPr>
              <a:t>จะเดินทางระหว่าง</a:t>
            </a:r>
            <a:r>
              <a:rPr lang="en-US" altLang="en-TH" sz="3600">
                <a:latin typeface="Angsana New" panose="02020603050405020304" pitchFamily="18" charset="-34"/>
              </a:rPr>
              <a:t> External Entity </a:t>
            </a:r>
            <a:r>
              <a:rPr lang="th-TH" altLang="en-TH" sz="3600">
                <a:latin typeface="Angsana New" panose="02020603050405020304" pitchFamily="18" charset="-34"/>
              </a:rPr>
              <a:t>กับ </a:t>
            </a:r>
            <a:r>
              <a:rPr lang="en-US" altLang="en-TH" sz="3600">
                <a:latin typeface="Angsana New" panose="02020603050405020304" pitchFamily="18" charset="-34"/>
              </a:rPr>
              <a:t>External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Entity </a:t>
            </a:r>
            <a:r>
              <a:rPr lang="th-TH" altLang="en-TH" sz="3600">
                <a:latin typeface="Angsana New" panose="02020603050405020304" pitchFamily="18" charset="-34"/>
              </a:rPr>
              <a:t>ไม่ได้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Data Flow </a:t>
            </a:r>
            <a:r>
              <a:rPr lang="th-TH" altLang="en-TH" sz="3600">
                <a:latin typeface="Angsana New" panose="02020603050405020304" pitchFamily="18" charset="-34"/>
              </a:rPr>
              <a:t>จะเดินทางจาก </a:t>
            </a:r>
            <a:r>
              <a:rPr lang="en-US" altLang="en-TH" sz="3600">
                <a:latin typeface="Angsana New" panose="02020603050405020304" pitchFamily="18" charset="-34"/>
              </a:rPr>
              <a:t>External Entity </a:t>
            </a:r>
            <a:r>
              <a:rPr lang="th-TH" altLang="en-TH" sz="3600">
                <a:latin typeface="Angsana New" panose="02020603050405020304" pitchFamily="18" charset="-34"/>
              </a:rPr>
              <a:t>ไป </a:t>
            </a:r>
            <a:r>
              <a:rPr lang="en-US" altLang="en-TH" sz="3600">
                <a:latin typeface="Angsana New" panose="02020603050405020304" pitchFamily="18" charset="-34"/>
              </a:rPr>
              <a:t>Data Store</a:t>
            </a:r>
            <a:r>
              <a:rPr lang="th-TH" altLang="en-TH" sz="3600">
                <a:latin typeface="Angsana New" panose="02020603050405020304" pitchFamily="18" charset="-34"/>
              </a:rPr>
              <a:t> ไม่ได้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Data Flow</a:t>
            </a:r>
            <a:r>
              <a:rPr lang="th-TH" altLang="en-TH" sz="3600">
                <a:latin typeface="Angsana New" panose="02020603050405020304" pitchFamily="18" charset="-34"/>
              </a:rPr>
              <a:t> จะเดินทางจาก </a:t>
            </a:r>
            <a:r>
              <a:rPr lang="en-US" altLang="en-TH" sz="3600">
                <a:latin typeface="Angsana New" panose="02020603050405020304" pitchFamily="18" charset="-34"/>
              </a:rPr>
              <a:t>Data Store</a:t>
            </a:r>
            <a:r>
              <a:rPr lang="th-TH" altLang="en-TH" sz="3600">
                <a:latin typeface="Angsana New" panose="02020603050405020304" pitchFamily="18" charset="-34"/>
              </a:rPr>
              <a:t> ไป </a:t>
            </a:r>
            <a:r>
              <a:rPr lang="en-US" altLang="en-TH" sz="3600">
                <a:latin typeface="Angsana New" panose="02020603050405020304" pitchFamily="18" charset="-34"/>
              </a:rPr>
              <a:t>External Entity</a:t>
            </a:r>
            <a:r>
              <a:rPr lang="th-TH" altLang="en-TH" sz="3600">
                <a:latin typeface="Angsana New" panose="02020603050405020304" pitchFamily="18" charset="-34"/>
              </a:rPr>
              <a:t> ไม่ได้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600">
                <a:latin typeface="Angsana New" panose="02020603050405020304" pitchFamily="18" charset="-34"/>
              </a:rPr>
              <a:t>Data Flow</a:t>
            </a:r>
            <a:r>
              <a:rPr lang="th-TH" altLang="en-TH" sz="3600">
                <a:latin typeface="Angsana New" panose="02020603050405020304" pitchFamily="18" charset="-34"/>
              </a:rPr>
              <a:t> จะเดินทางระหว่าง </a:t>
            </a:r>
            <a:r>
              <a:rPr lang="en-US" altLang="en-TH" sz="3600">
                <a:latin typeface="Angsana New" panose="02020603050405020304" pitchFamily="18" charset="-34"/>
              </a:rPr>
              <a:t>Data Store</a:t>
            </a:r>
            <a:r>
              <a:rPr lang="th-TH" altLang="en-TH" sz="3600">
                <a:latin typeface="Angsana New" panose="02020603050405020304" pitchFamily="18" charset="-34"/>
              </a:rPr>
              <a:t> กับ </a:t>
            </a:r>
            <a:r>
              <a:rPr lang="en-US" altLang="en-TH" sz="3600">
                <a:latin typeface="Angsana New" panose="02020603050405020304" pitchFamily="18" charset="-34"/>
              </a:rPr>
              <a:t>Data Store</a:t>
            </a:r>
            <a:r>
              <a:rPr lang="th-TH" altLang="en-TH" sz="3600">
                <a:latin typeface="Angsana New" panose="02020603050405020304" pitchFamily="18" charset="-34"/>
              </a:rPr>
              <a:t> ไม่ได้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ตัวยึดหมายเลขภาพนิ่ง 4">
            <a:extLst>
              <a:ext uri="{FF2B5EF4-FFF2-40B4-BE49-F238E27FC236}">
                <a16:creationId xmlns:a16="http://schemas.microsoft.com/office/drawing/2014/main" id="{2CB85B10-2DD4-BBCE-DA97-4F3E2ED8C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5D5DE6-11CF-1C4A-8DD8-CDD09C6C161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914" name="Line 4">
            <a:extLst>
              <a:ext uri="{FF2B5EF4-FFF2-40B4-BE49-F238E27FC236}">
                <a16:creationId xmlns:a16="http://schemas.microsoft.com/office/drawing/2014/main" id="{B657104E-4312-3B41-DA67-12982D356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915" name="Text Box 5">
            <a:extLst>
              <a:ext uri="{FF2B5EF4-FFF2-40B4-BE49-F238E27FC236}">
                <a16:creationId xmlns:a16="http://schemas.microsoft.com/office/drawing/2014/main" id="{B64A31DE-90B9-3048-5494-3B748C5BE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987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คุณสมบัติของนักวิเคราะห์ระบบ</a:t>
            </a:r>
          </a:p>
        </p:txBody>
      </p:sp>
      <p:sp>
        <p:nvSpPr>
          <p:cNvPr id="38916" name="Text Box 6">
            <a:extLst>
              <a:ext uri="{FF2B5EF4-FFF2-40B4-BE49-F238E27FC236}">
                <a16:creationId xmlns:a16="http://schemas.microsoft.com/office/drawing/2014/main" id="{FF0A7841-4D7E-FFFB-F323-2935E9207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1609725"/>
            <a:ext cx="6923088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มีความชำนาญหลากหลายในศาสตร์คอมพิวเตอร์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มีความเข้าใจในหลักการและ ระบบการดำเนินงานของธุรกิจ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มีจรรยาบรรณในการพัฒนาระบบ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ต้องทำงานเป็นทีมได้เป็นอย่างดี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รับฟังความคิดเห็นของผู้อื่น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มีทักษะในการสื่อสารที่ดี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มีมนุษยสัมพันธ์ที่ดี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มีความสามารถแก้ไขปัญหาเฉพาะหน้าได้ดี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มีความสามารถในการเป็นผู้นำ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ตัวยึดหมายเลขภาพนิ่ง 4">
            <a:extLst>
              <a:ext uri="{FF2B5EF4-FFF2-40B4-BE49-F238E27FC236}">
                <a16:creationId xmlns:a16="http://schemas.microsoft.com/office/drawing/2014/main" id="{D9504BBC-1385-5A38-71B5-591CC5FCE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865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2285C5-C8B3-F041-A036-ED801DD516F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72386" name="Line 2">
            <a:extLst>
              <a:ext uri="{FF2B5EF4-FFF2-40B4-BE49-F238E27FC236}">
                <a16:creationId xmlns:a16="http://schemas.microsoft.com/office/drawing/2014/main" id="{F85FAC74-F3D3-3FB6-1607-BF1340B8EEA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87" name="Text Box 3">
            <a:extLst>
              <a:ext uri="{FF2B5EF4-FFF2-40B4-BE49-F238E27FC236}">
                <a16:creationId xmlns:a16="http://schemas.microsoft.com/office/drawing/2014/main" id="{B4B8B5E5-E450-23AA-94A7-42DFF5BE3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72388" name="Text Box 5">
            <a:extLst>
              <a:ext uri="{FF2B5EF4-FFF2-40B4-BE49-F238E27FC236}">
                <a16:creationId xmlns:a16="http://schemas.microsoft.com/office/drawing/2014/main" id="{960B2ED3-9392-41C6-7A90-C6228E1B3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87513"/>
            <a:ext cx="879316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(3)  Data Store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เป็นแหล่งที่ใช้ในการจัดเก็บข้อมูล จะเป็น </a:t>
            </a:r>
            <a:r>
              <a:rPr lang="en-US" altLang="en-TH" sz="3600">
                <a:latin typeface="Angsana New" panose="02020603050405020304" pitchFamily="18" charset="-34"/>
              </a:rPr>
              <a:t>file </a:t>
            </a:r>
            <a:r>
              <a:rPr lang="th-TH" altLang="en-TH" sz="3600">
                <a:latin typeface="Angsana New" panose="02020603050405020304" pitchFamily="18" charset="-34"/>
              </a:rPr>
              <a:t>หรือ </a:t>
            </a:r>
            <a:r>
              <a:rPr lang="en-US" altLang="en-TH" sz="3600">
                <a:latin typeface="Angsana New" panose="02020603050405020304" pitchFamily="18" charset="-34"/>
              </a:rPr>
              <a:t>database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ก็ได้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การตั้งชื่อ</a:t>
            </a:r>
            <a:r>
              <a:rPr lang="en-US" altLang="en-TH" sz="3600">
                <a:latin typeface="Angsana New" panose="02020603050405020304" pitchFamily="18" charset="-34"/>
              </a:rPr>
              <a:t> Data Store</a:t>
            </a:r>
            <a:r>
              <a:rPr lang="th-TH" altLang="en-TH" sz="3600">
                <a:latin typeface="Angsana New" panose="02020603050405020304" pitchFamily="18" charset="-34"/>
              </a:rPr>
              <a:t> จะต้องใช้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คำนาม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(Noun</a:t>
            </a:r>
            <a:r>
              <a:rPr lang="en-US" altLang="en-TH" sz="3600">
                <a:latin typeface="Angsana New" panose="02020603050405020304" pitchFamily="18" charset="-34"/>
              </a:rPr>
              <a:t>)</a:t>
            </a:r>
            <a:r>
              <a:rPr lang="th-TH" altLang="en-TH" sz="3600">
                <a:latin typeface="Angsana New" panose="02020603050405020304" pitchFamily="18" charset="-34"/>
              </a:rPr>
              <a:t> เช่น </a:t>
            </a:r>
            <a:r>
              <a:rPr lang="en-US" altLang="en-TH" sz="3600">
                <a:latin typeface="Angsana New" panose="02020603050405020304" pitchFamily="18" charset="-34"/>
              </a:rPr>
              <a:t>Customer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File, Inventory </a:t>
            </a:r>
            <a:r>
              <a:rPr lang="th-TH" altLang="en-TH" sz="3600">
                <a:latin typeface="Angsana New" panose="02020603050405020304" pitchFamily="18" charset="-34"/>
              </a:rPr>
              <a:t>หรือ </a:t>
            </a:r>
            <a:r>
              <a:rPr lang="en-US" altLang="en-TH" sz="3600">
                <a:latin typeface="Angsana New" panose="02020603050405020304" pitchFamily="18" charset="-34"/>
              </a:rPr>
              <a:t>Employee File </a:t>
            </a:r>
            <a:r>
              <a:rPr lang="th-TH" altLang="en-TH" sz="3600">
                <a:latin typeface="Angsana New" panose="02020603050405020304" pitchFamily="18" charset="-34"/>
              </a:rPr>
              <a:t>เป็นต้น</a:t>
            </a:r>
            <a:endParaRPr lang="th-TH" altLang="en-TH" sz="36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grpSp>
        <p:nvGrpSpPr>
          <p:cNvPr id="272389" name="Group 6">
            <a:extLst>
              <a:ext uri="{FF2B5EF4-FFF2-40B4-BE49-F238E27FC236}">
                <a16:creationId xmlns:a16="http://schemas.microsoft.com/office/drawing/2014/main" id="{3FCD00EB-6D16-8234-8D93-9D53FF7C0B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175" y="4567238"/>
            <a:ext cx="3040063" cy="1520825"/>
            <a:chOff x="4640" y="1904"/>
            <a:chExt cx="2520" cy="1260"/>
          </a:xfrm>
        </p:grpSpPr>
        <p:sp>
          <p:nvSpPr>
            <p:cNvPr id="272404" name="AutoShape 7">
              <a:extLst>
                <a:ext uri="{FF2B5EF4-FFF2-40B4-BE49-F238E27FC236}">
                  <a16:creationId xmlns:a16="http://schemas.microsoft.com/office/drawing/2014/main" id="{A3E56A67-18AC-45D9-6063-36ABC90D57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0" y="1904"/>
              <a:ext cx="2520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72405" name="AutoShape 8">
              <a:extLst>
                <a:ext uri="{FF2B5EF4-FFF2-40B4-BE49-F238E27FC236}">
                  <a16:creationId xmlns:a16="http://schemas.microsoft.com/office/drawing/2014/main" id="{9043306A-85E7-84B6-A90E-4F4D0939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2084"/>
              <a:ext cx="1080" cy="900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TH" altLang="en-TH" sz="1800"/>
            </a:p>
          </p:txBody>
        </p:sp>
        <p:sp>
          <p:nvSpPr>
            <p:cNvPr id="272406" name="Line 9">
              <a:extLst>
                <a:ext uri="{FF2B5EF4-FFF2-40B4-BE49-F238E27FC236}">
                  <a16:creationId xmlns:a16="http://schemas.microsoft.com/office/drawing/2014/main" id="{134E08D6-A566-6F38-663C-836936FDF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0" y="2324"/>
              <a:ext cx="108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TH"/>
            </a:p>
          </p:txBody>
        </p:sp>
      </p:grpSp>
      <p:sp>
        <p:nvSpPr>
          <p:cNvPr id="272390" name="Text Box 10">
            <a:extLst>
              <a:ext uri="{FF2B5EF4-FFF2-40B4-BE49-F238E27FC236}">
                <a16:creationId xmlns:a16="http://schemas.microsoft.com/office/drawing/2014/main" id="{A9C6EF8B-3011-0F39-4C5A-32EA9EAA5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5" y="5260975"/>
            <a:ext cx="82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Process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72391" name="Text Box 11">
            <a:extLst>
              <a:ext uri="{FF2B5EF4-FFF2-40B4-BE49-F238E27FC236}">
                <a16:creationId xmlns:a16="http://schemas.microsoft.com/office/drawing/2014/main" id="{7463E9B6-105D-2CB5-EDAA-4A17B2D27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4700588"/>
            <a:ext cx="284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0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72392" name="Line 12">
            <a:extLst>
              <a:ext uri="{FF2B5EF4-FFF2-40B4-BE49-F238E27FC236}">
                <a16:creationId xmlns:a16="http://schemas.microsoft.com/office/drawing/2014/main" id="{F47FB1E2-5A30-1CE4-02BF-9BAF01F73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4163" y="5072063"/>
            <a:ext cx="237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3" name="Line 13">
            <a:extLst>
              <a:ext uri="{FF2B5EF4-FFF2-40B4-BE49-F238E27FC236}">
                <a16:creationId xmlns:a16="http://schemas.microsoft.com/office/drawing/2014/main" id="{2B429E9C-8643-79E6-FDC1-6EA071EAD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75" y="5662613"/>
            <a:ext cx="2376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4" name="Line 14">
            <a:extLst>
              <a:ext uri="{FF2B5EF4-FFF2-40B4-BE49-F238E27FC236}">
                <a16:creationId xmlns:a16="http://schemas.microsoft.com/office/drawing/2014/main" id="{327229BB-FD38-8F75-906C-2890B0BA6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75" y="50720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5" name="Line 15">
            <a:extLst>
              <a:ext uri="{FF2B5EF4-FFF2-40B4-BE49-F238E27FC236}">
                <a16:creationId xmlns:a16="http://schemas.microsoft.com/office/drawing/2014/main" id="{20DD6D80-ECA4-56CD-C01A-E89070D4B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50720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6" name="Line 16">
            <a:extLst>
              <a:ext uri="{FF2B5EF4-FFF2-40B4-BE49-F238E27FC236}">
                <a16:creationId xmlns:a16="http://schemas.microsoft.com/office/drawing/2014/main" id="{BD6D682B-6882-9F57-480D-45D54FB17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750" y="5214938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7" name="Line 17">
            <a:extLst>
              <a:ext uri="{FF2B5EF4-FFF2-40B4-BE49-F238E27FC236}">
                <a16:creationId xmlns:a16="http://schemas.microsoft.com/office/drawing/2014/main" id="{CC9B6DD8-C11F-5598-1D1D-8A3B7AD63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3750" y="555942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398" name="Text Box 18">
            <a:extLst>
              <a:ext uri="{FF2B5EF4-FFF2-40B4-BE49-F238E27FC236}">
                <a16:creationId xmlns:a16="http://schemas.microsoft.com/office/drawing/2014/main" id="{D9951FC8-2BB7-DF7D-5FED-A9F93BEA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5" y="5111750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D1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72399" name="Text Box 19">
            <a:extLst>
              <a:ext uri="{FF2B5EF4-FFF2-40B4-BE49-F238E27FC236}">
                <a16:creationId xmlns:a16="http://schemas.microsoft.com/office/drawing/2014/main" id="{0D9427CC-7AFE-E9BF-AB44-A9EC3B091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111750"/>
            <a:ext cx="687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Name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272400" name="Text Box 20">
            <a:extLst>
              <a:ext uri="{FF2B5EF4-FFF2-40B4-BE49-F238E27FC236}">
                <a16:creationId xmlns:a16="http://schemas.microsoft.com/office/drawing/2014/main" id="{325E2C2D-8BBC-B707-9033-16652C8CF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613" y="4581525"/>
            <a:ext cx="177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เก็บข้อมูลใน </a:t>
            </a:r>
            <a:r>
              <a:rPr lang="en-US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data store</a:t>
            </a:r>
            <a:endParaRPr lang="th-TH" altLang="en-TH" sz="20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272401" name="Text Box 21">
            <a:extLst>
              <a:ext uri="{FF2B5EF4-FFF2-40B4-BE49-F238E27FC236}">
                <a16:creationId xmlns:a16="http://schemas.microsoft.com/office/drawing/2014/main" id="{9735376A-105B-AE68-E3C6-28A3EBF8A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5970588"/>
            <a:ext cx="2479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ดึงข้อมูลจาก </a:t>
            </a:r>
            <a:r>
              <a:rPr lang="en-US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data store </a:t>
            </a:r>
            <a:r>
              <a:rPr lang="th-TH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ออกไปใช้</a:t>
            </a:r>
          </a:p>
        </p:txBody>
      </p:sp>
      <p:sp>
        <p:nvSpPr>
          <p:cNvPr id="272402" name="Line 22">
            <a:extLst>
              <a:ext uri="{FF2B5EF4-FFF2-40B4-BE49-F238E27FC236}">
                <a16:creationId xmlns:a16="http://schemas.microsoft.com/office/drawing/2014/main" id="{4057D2F4-5D6F-576A-18BD-A338815CCC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75" y="5603875"/>
            <a:ext cx="144463" cy="431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2403" name="Line 23">
            <a:extLst>
              <a:ext uri="{FF2B5EF4-FFF2-40B4-BE49-F238E27FC236}">
                <a16:creationId xmlns:a16="http://schemas.microsoft.com/office/drawing/2014/main" id="{F29DA650-289F-7E6A-1669-F0B8EA770B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97338" y="4927600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ตัวยึดหมายเลขภาพนิ่ง 4">
            <a:extLst>
              <a:ext uri="{FF2B5EF4-FFF2-40B4-BE49-F238E27FC236}">
                <a16:creationId xmlns:a16="http://schemas.microsoft.com/office/drawing/2014/main" id="{02A39844-E784-1B28-1970-CE89CACB9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FF654E-3924-5C41-A27D-9430E52E993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74434" name="Line 2">
            <a:extLst>
              <a:ext uri="{FF2B5EF4-FFF2-40B4-BE49-F238E27FC236}">
                <a16:creationId xmlns:a16="http://schemas.microsoft.com/office/drawing/2014/main" id="{E0F0D95F-AEA5-8A47-1172-F4BEB6DDD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4435" name="Text Box 3">
            <a:extLst>
              <a:ext uri="{FF2B5EF4-FFF2-40B4-BE49-F238E27FC236}">
                <a16:creationId xmlns:a16="http://schemas.microsoft.com/office/drawing/2014/main" id="{8D4D4A13-E5A5-535F-50B9-FA921021D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74436" name="Text Box 23">
            <a:extLst>
              <a:ext uri="{FF2B5EF4-FFF2-40B4-BE49-F238E27FC236}">
                <a16:creationId xmlns:a16="http://schemas.microsoft.com/office/drawing/2014/main" id="{21976AB5-A45B-D57E-733D-DECF71A48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47825"/>
            <a:ext cx="8589963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447800" indent="-5334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(4)  External Entity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เป็นคน, องค์กร หรือระบบ หรือเป็นอะไรก็ได้ที่ไม่ได้อยู่ใน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ระบบที่ทำ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โดยจะเป็นผู้ให้ข้อมูลเข้าหรือ รับข้อมูลออกไปไม่ว่าสิ่งนั้นจะ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เป็นสิ่งที่อยู่ในหรือ นอกองค์กร ก็ตาม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การตั้งชื่อ </a:t>
            </a:r>
            <a:r>
              <a:rPr lang="en-US" altLang="en-TH" sz="3600">
                <a:latin typeface="Angsana New" panose="02020603050405020304" pitchFamily="18" charset="-34"/>
              </a:rPr>
              <a:t>External Agent</a:t>
            </a:r>
            <a:r>
              <a:rPr lang="th-TH" altLang="en-TH" sz="3600">
                <a:latin typeface="Angsana New" panose="02020603050405020304" pitchFamily="18" charset="-34"/>
              </a:rPr>
              <a:t> ต้องใช้คำนาม </a:t>
            </a:r>
            <a:r>
              <a:rPr lang="en-US" altLang="en-TH" sz="3600">
                <a:latin typeface="Angsana New" panose="02020603050405020304" pitchFamily="18" charset="-34"/>
              </a:rPr>
              <a:t>(Noun) </a:t>
            </a:r>
            <a:r>
              <a:rPr lang="th-TH" altLang="en-TH" sz="3600">
                <a:latin typeface="Angsana New" panose="02020603050405020304" pitchFamily="18" charset="-34"/>
              </a:rPr>
              <a:t>เช่น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Customer, Bank, Employee</a:t>
            </a:r>
            <a:r>
              <a:rPr lang="th-TH" altLang="en-TH" sz="3600">
                <a:latin typeface="Angsana New" panose="02020603050405020304" pitchFamily="18" charset="-34"/>
              </a:rPr>
              <a:t> เป็นต้น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ตัวยึดหมายเลขภาพนิ่ง 4">
            <a:extLst>
              <a:ext uri="{FF2B5EF4-FFF2-40B4-BE49-F238E27FC236}">
                <a16:creationId xmlns:a16="http://schemas.microsoft.com/office/drawing/2014/main" id="{3AE4581F-4237-6C0A-CFC3-DEE6E8053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2785CF-34DE-594A-9F68-85749552757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76482" name="Line 2">
            <a:extLst>
              <a:ext uri="{FF2B5EF4-FFF2-40B4-BE49-F238E27FC236}">
                <a16:creationId xmlns:a16="http://schemas.microsoft.com/office/drawing/2014/main" id="{D44D92F9-3E9E-467F-3DF9-6BB35C2C7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6483" name="Text Box 3">
            <a:extLst>
              <a:ext uri="{FF2B5EF4-FFF2-40B4-BE49-F238E27FC236}">
                <a16:creationId xmlns:a16="http://schemas.microsoft.com/office/drawing/2014/main" id="{0C45D612-022E-00DA-3012-73D98EE26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76484" name="Text Box 23">
            <a:extLst>
              <a:ext uri="{FF2B5EF4-FFF2-40B4-BE49-F238E27FC236}">
                <a16:creationId xmlns:a16="http://schemas.microsoft.com/office/drawing/2014/main" id="{AF003A19-48CB-F202-3351-53371412B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47825"/>
            <a:ext cx="86296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447800" indent="-5334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กฎของ </a:t>
            </a:r>
            <a:r>
              <a:rPr lang="en-US" altLang="en-TH" sz="3600" b="1">
                <a:latin typeface="Angsana New" panose="02020603050405020304" pitchFamily="18" charset="-34"/>
              </a:rPr>
              <a:t>External Entity </a:t>
            </a:r>
            <a:r>
              <a:rPr lang="th-TH" altLang="en-TH" sz="3600" b="1">
                <a:latin typeface="Angsana New" panose="02020603050405020304" pitchFamily="18" charset="-34"/>
              </a:rPr>
              <a:t>มีดังนี้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ข้อมูลจาก </a:t>
            </a:r>
            <a:r>
              <a:rPr lang="en-US" altLang="en-TH" sz="3600">
                <a:latin typeface="Angsana New" panose="02020603050405020304" pitchFamily="18" charset="-34"/>
              </a:rPr>
              <a:t>External Entity </a:t>
            </a:r>
            <a:r>
              <a:rPr lang="th-TH" altLang="en-TH" sz="3600">
                <a:latin typeface="Angsana New" panose="02020603050405020304" pitchFamily="18" charset="-34"/>
              </a:rPr>
              <a:t>จะวิ่งไปสู่อีก</a:t>
            </a:r>
            <a:r>
              <a:rPr lang="en-US" altLang="en-TH" sz="3600">
                <a:latin typeface="Angsana New" panose="02020603050405020304" pitchFamily="18" charset="-34"/>
              </a:rPr>
              <a:t> External Entity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        </a:t>
            </a:r>
            <a:r>
              <a:rPr lang="th-TH" altLang="en-TH" sz="3600">
                <a:latin typeface="Angsana New" panose="02020603050405020304" pitchFamily="18" charset="-34"/>
              </a:rPr>
              <a:t>หนึ่งโดยตรงไม่ได้ จะต้องผ่าน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ก่อนเพื่อประมวล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ข้อมูลนั้น จึงจะได้ข้อมูลออกไปสู่อีก </a:t>
            </a:r>
            <a:r>
              <a:rPr lang="en-US" altLang="en-TH" sz="3600">
                <a:latin typeface="Angsana New" panose="02020603050405020304" pitchFamily="18" charset="-34"/>
              </a:rPr>
              <a:t>External Entity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ตัวยึดหมายเลขภาพนิ่ง 4">
            <a:extLst>
              <a:ext uri="{FF2B5EF4-FFF2-40B4-BE49-F238E27FC236}">
                <a16:creationId xmlns:a16="http://schemas.microsoft.com/office/drawing/2014/main" id="{EBE8AFC9-532E-FFD9-002F-06E78018E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F01A59-2C2F-C34C-B50B-E2C87E2CE88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78530" name="Line 2">
            <a:extLst>
              <a:ext uri="{FF2B5EF4-FFF2-40B4-BE49-F238E27FC236}">
                <a16:creationId xmlns:a16="http://schemas.microsoft.com/office/drawing/2014/main" id="{3EBAB9D0-0AFF-E888-3C74-892351D29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78531" name="Text Box 3">
            <a:extLst>
              <a:ext uri="{FF2B5EF4-FFF2-40B4-BE49-F238E27FC236}">
                <a16:creationId xmlns:a16="http://schemas.microsoft.com/office/drawing/2014/main" id="{09A384D1-432A-279E-997D-BB432CCAB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78532" name="Text Box 5">
            <a:extLst>
              <a:ext uri="{FF2B5EF4-FFF2-40B4-BE49-F238E27FC236}">
                <a16:creationId xmlns:a16="http://schemas.microsoft.com/office/drawing/2014/main" id="{9012816E-A50A-541C-6B2F-AAAB16455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571625"/>
            <a:ext cx="844232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Using Data Flow Diagrams to define Business Processes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ในการเขียน </a:t>
            </a:r>
            <a:r>
              <a:rPr lang="en-US" altLang="en-TH" sz="3600">
                <a:latin typeface="Angsana New" panose="02020603050405020304" pitchFamily="18" charset="-34"/>
              </a:rPr>
              <a:t>DFD </a:t>
            </a:r>
            <a:r>
              <a:rPr lang="th-TH" altLang="en-TH" sz="3600">
                <a:latin typeface="Angsana New" panose="02020603050405020304" pitchFamily="18" charset="-34"/>
              </a:rPr>
              <a:t>นั้นจะต้องค่อยๆ คิดและค่อยๆ วาด ออกมา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ให้ได้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th-TH" altLang="en-TH" sz="3600">
                <a:latin typeface="Angsana New" panose="02020603050405020304" pitchFamily="18" charset="-34"/>
              </a:rPr>
              <a:t>  โดยหลักการที่สำคัญในการสร้าง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คือ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	“Decomposition”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q"/>
            </a:pPr>
            <a:r>
              <a:rPr lang="th-TH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ซึ่งในการแยกย่อย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แต่ละ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นั้น ไม่ควรจะเกิน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7 process </a:t>
            </a:r>
            <a:r>
              <a:rPr lang="th-TH" altLang="en-TH" sz="3600">
                <a:latin typeface="Angsana New" panose="02020603050405020304" pitchFamily="18" charset="-34"/>
              </a:rPr>
              <a:t>ในแต่ละ</a:t>
            </a:r>
            <a:r>
              <a:rPr lang="th-TH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latin typeface="Angsana New" panose="02020603050405020304" pitchFamily="18" charset="-34"/>
              </a:rPr>
              <a:t>Level </a:t>
            </a:r>
            <a:r>
              <a:rPr lang="th-TH" altLang="en-TH" sz="3600">
                <a:latin typeface="Angsana New" panose="02020603050405020304" pitchFamily="18" charset="-34"/>
              </a:rPr>
              <a:t>ที่มีการแยกย่อย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>
                <a:latin typeface="Angsana New" panose="02020603050405020304" pitchFamily="18" charset="-34"/>
                <a:hlinkClick r:id="rId3" action="ppaction://hlinkfile"/>
              </a:rPr>
              <a:t>ตัวอย่าง</a:t>
            </a:r>
            <a:r>
              <a:rPr lang="th-TH" altLang="en-TH" sz="3600">
                <a:latin typeface="Angsana New" panose="02020603050405020304" pitchFamily="18" charset="-34"/>
                <a:hlinkClick r:id="rId3" action="ppaction://hlinkfile"/>
              </a:rPr>
              <a:t> </a:t>
            </a:r>
            <a:r>
              <a:rPr lang="en-US" altLang="en-TH" sz="3600">
                <a:latin typeface="Angsana New" panose="02020603050405020304" pitchFamily="18" charset="-34"/>
                <a:hlinkClick r:id="rId3" action="ppaction://hlinkfile"/>
              </a:rPr>
              <a:t>Data Flow Diagram (DFD) </a:t>
            </a:r>
            <a:r>
              <a:rPr lang="th-TH" altLang="en-TH" sz="3600">
                <a:latin typeface="Angsana New" panose="02020603050405020304" pitchFamily="18" charset="-34"/>
              </a:rPr>
              <a:t>ที่มีการแยกย่อย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(Decomposition) </a:t>
            </a:r>
            <a:r>
              <a:rPr lang="th-TH" altLang="en-TH" sz="3600">
                <a:latin typeface="Angsana New" panose="02020603050405020304" pitchFamily="18" charset="-34"/>
              </a:rPr>
              <a:t>ของ </a:t>
            </a:r>
            <a:r>
              <a:rPr lang="en-US" altLang="en-TH" sz="3600">
                <a:latin typeface="Angsana New" panose="02020603050405020304" pitchFamily="18" charset="-34"/>
              </a:rPr>
              <a:t>process</a:t>
            </a:r>
            <a:r>
              <a:rPr lang="th-TH" altLang="en-TH" sz="3600">
                <a:latin typeface="Angsana New" panose="02020603050405020304" pitchFamily="18" charset="-34"/>
              </a:rPr>
              <a:t> ต่างๆ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ตัวยึดหมายเลขภาพนิ่ง 4">
            <a:extLst>
              <a:ext uri="{FF2B5EF4-FFF2-40B4-BE49-F238E27FC236}">
                <a16:creationId xmlns:a16="http://schemas.microsoft.com/office/drawing/2014/main" id="{DBAD5285-7C53-567C-F9C4-E3A7B425C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A5F11C-E63A-6D46-AB92-7A906FBCA31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0578" name="Line 2">
            <a:extLst>
              <a:ext uri="{FF2B5EF4-FFF2-40B4-BE49-F238E27FC236}">
                <a16:creationId xmlns:a16="http://schemas.microsoft.com/office/drawing/2014/main" id="{281D5D53-A0D2-B167-AF56-4BF51A979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0579" name="Text Box 3">
            <a:extLst>
              <a:ext uri="{FF2B5EF4-FFF2-40B4-BE49-F238E27FC236}">
                <a16:creationId xmlns:a16="http://schemas.microsoft.com/office/drawing/2014/main" id="{FA04610A-6CA5-8DF6-05EE-7833F0B30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0580" name="Text Box 5">
            <a:extLst>
              <a:ext uri="{FF2B5EF4-FFF2-40B4-BE49-F238E27FC236}">
                <a16:creationId xmlns:a16="http://schemas.microsoft.com/office/drawing/2014/main" id="{F8227EC6-B114-14D9-1E7B-DFF5E955D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368425"/>
            <a:ext cx="894397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Context Diagram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เป็น </a:t>
            </a:r>
            <a:r>
              <a:rPr lang="en-US" altLang="en-TH" sz="3600">
                <a:latin typeface="Angsana New" panose="02020603050405020304" pitchFamily="18" charset="-34"/>
              </a:rPr>
              <a:t>DFD </a:t>
            </a:r>
            <a:r>
              <a:rPr lang="th-TH" altLang="en-TH" sz="3600">
                <a:latin typeface="Angsana New" panose="02020603050405020304" pitchFamily="18" charset="-34"/>
              </a:rPr>
              <a:t>ที่แสดง </a:t>
            </a:r>
            <a:r>
              <a:rPr lang="en-US" altLang="en-TH" sz="3600">
                <a:latin typeface="Angsana New" panose="02020603050405020304" pitchFamily="18" charset="-34"/>
              </a:rPr>
              <a:t>Business Process </a:t>
            </a:r>
            <a:r>
              <a:rPr lang="th-TH" altLang="en-TH" sz="3600">
                <a:latin typeface="Angsana New" panose="02020603050405020304" pitchFamily="18" charset="-34"/>
              </a:rPr>
              <a:t>ที่ทำทั้งหมดของระบบ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ที่มีหรือไม่มีการใช้คอมพิวเตอร์ก็ได้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ทุก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ของทุกระบบจะต้องมี </a:t>
            </a:r>
            <a:r>
              <a:rPr lang="en-US" altLang="en-TH" sz="3600">
                <a:latin typeface="Angsana New" panose="02020603050405020304" pitchFamily="18" charset="-34"/>
              </a:rPr>
              <a:t>Context Diagram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ซึ่ง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จะมีคุณสมบัติที่สำคัญ คือ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มีเพียง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1 process </a:t>
            </a:r>
            <a:endParaRPr lang="th-TH" altLang="en-TH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	เท่านั้น </a:t>
            </a:r>
            <a:r>
              <a:rPr lang="th-TH" altLang="en-TH" sz="3600">
                <a:latin typeface="Angsana New" panose="02020603050405020304" pitchFamily="18" charset="-34"/>
              </a:rPr>
              <a:t>(คือ ระบบของมันเอง) โดยจะมีเลข </a:t>
            </a:r>
            <a:r>
              <a:rPr lang="en-US" altLang="en-TH" sz="3600">
                <a:latin typeface="Angsana New" panose="02020603050405020304" pitchFamily="18" charset="-34"/>
              </a:rPr>
              <a:t>0 </a:t>
            </a:r>
            <a:r>
              <a:rPr lang="th-TH" altLang="en-TH" sz="3600">
                <a:latin typeface="Angsana New" panose="02020603050405020304" pitchFamily="18" charset="-34"/>
              </a:rPr>
              <a:t>กำกับ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ของ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context diagram</a:t>
            </a:r>
            <a:endParaRPr lang="th-TH" altLang="en-TH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โดย </a:t>
            </a:r>
            <a:r>
              <a:rPr lang="en-US" altLang="en-TH" sz="3600">
                <a:latin typeface="Angsana New" panose="02020603050405020304" pitchFamily="18" charset="-34"/>
              </a:rPr>
              <a:t>context Diagram</a:t>
            </a:r>
            <a:r>
              <a:rPr lang="en-US" altLang="en-TH" sz="3600" b="1">
                <a:latin typeface="Angsana New" panose="02020603050405020304" pitchFamily="18" charset="-34"/>
              </a:rPr>
              <a:t>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แสดง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process, data flow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และ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external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     entity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เท่านั้น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ซึ่ง </a:t>
            </a:r>
            <a:r>
              <a:rPr lang="en-US" altLang="en-TH" sz="3600">
                <a:latin typeface="Angsana New" panose="02020603050405020304" pitchFamily="18" charset="-34"/>
              </a:rPr>
              <a:t>context Diagram </a:t>
            </a:r>
            <a:r>
              <a:rPr lang="th-TH" altLang="en-TH" sz="3600">
                <a:latin typeface="Angsana New" panose="02020603050405020304" pitchFamily="18" charset="-34"/>
              </a:rPr>
              <a:t>จะไม่มีในส่วนของ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อยู่เลย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ตัวยึดหมายเลขภาพนิ่ง 4">
            <a:extLst>
              <a:ext uri="{FF2B5EF4-FFF2-40B4-BE49-F238E27FC236}">
                <a16:creationId xmlns:a16="http://schemas.microsoft.com/office/drawing/2014/main" id="{E6437DFA-08AA-388A-C912-EF0D4E9AD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890B8C-34F2-DA4E-AE6E-BDD7C772560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2626" name="Line 2">
            <a:extLst>
              <a:ext uri="{FF2B5EF4-FFF2-40B4-BE49-F238E27FC236}">
                <a16:creationId xmlns:a16="http://schemas.microsoft.com/office/drawing/2014/main" id="{38722588-7A02-3C92-66DF-7A8723F58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2627" name="Text Box 3">
            <a:extLst>
              <a:ext uri="{FF2B5EF4-FFF2-40B4-BE49-F238E27FC236}">
                <a16:creationId xmlns:a16="http://schemas.microsoft.com/office/drawing/2014/main" id="{082E242D-9A42-0C42-B3AE-1EDF7D15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2628" name="Text Box 5">
            <a:extLst>
              <a:ext uri="{FF2B5EF4-FFF2-40B4-BE49-F238E27FC236}">
                <a16:creationId xmlns:a16="http://schemas.microsoft.com/office/drawing/2014/main" id="{754403BB-8971-7C6B-DCFE-3C97B5175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428750"/>
            <a:ext cx="850423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Data Flow Diagram Level 0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ใน </a:t>
            </a:r>
            <a:r>
              <a:rPr lang="en-US" altLang="en-TH" sz="3600">
                <a:latin typeface="Angsana New" panose="02020603050405020304" pitchFamily="18" charset="-34"/>
              </a:rPr>
              <a:t>level 0</a:t>
            </a:r>
            <a:r>
              <a:rPr lang="th-TH" altLang="en-TH" sz="3600">
                <a:latin typeface="Angsana New" panose="02020603050405020304" pitchFamily="18" charset="-34"/>
              </a:rPr>
              <a:t> นี้จะเป็นการอธิบายรายละเอียด โดยมีการแยกย่อย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process </a:t>
            </a:r>
            <a:r>
              <a:rPr lang="th-TH" altLang="en-TH" sz="3600">
                <a:latin typeface="Angsana New" panose="02020603050405020304" pitchFamily="18" charset="-34"/>
              </a:rPr>
              <a:t>ลงไปอีก ซึ่งไม่ควรเกิน </a:t>
            </a:r>
            <a:r>
              <a:rPr lang="en-US" altLang="en-TH" sz="3600">
                <a:latin typeface="Angsana New" panose="02020603050405020304" pitchFamily="18" charset="-34"/>
              </a:rPr>
              <a:t>7 process </a:t>
            </a:r>
            <a:r>
              <a:rPr lang="th-TH" altLang="en-TH" sz="3600">
                <a:latin typeface="Angsana New" panose="02020603050405020304" pitchFamily="18" charset="-34"/>
              </a:rPr>
              <a:t>และแต่ละ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จะต้องมีหมายเลขกำกับ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ใน </a:t>
            </a:r>
            <a:r>
              <a:rPr lang="en-US" altLang="en-TH" sz="3600">
                <a:latin typeface="Angsana New" panose="02020603050405020304" pitchFamily="18" charset="-34"/>
              </a:rPr>
              <a:t>level 0 </a:t>
            </a:r>
            <a:r>
              <a:rPr lang="th-TH" altLang="en-TH" sz="3600">
                <a:latin typeface="Angsana New" panose="02020603050405020304" pitchFamily="18" charset="-34"/>
              </a:rPr>
              <a:t>สามารถมี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ได้แล้ว ซึ่งถ้าในระบบมี </a:t>
            </a:r>
            <a:r>
              <a:rPr lang="en-US" altLang="en-TH" sz="3600">
                <a:latin typeface="Angsana New" panose="02020603050405020304" pitchFamily="18" charset="-34"/>
              </a:rPr>
              <a:t>data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</a:t>
            </a:r>
            <a:r>
              <a:rPr lang="en-US" altLang="en-TH" sz="3600">
                <a:latin typeface="Angsana New" panose="02020603050405020304" pitchFamily="18" charset="-34"/>
              </a:rPr>
              <a:t>store </a:t>
            </a:r>
            <a:r>
              <a:rPr lang="th-TH" altLang="en-TH" sz="3600">
                <a:latin typeface="Angsana New" panose="02020603050405020304" pitchFamily="18" charset="-34"/>
              </a:rPr>
              <a:t>กี่ตัวจะต้องนำมาใส่ใน </a:t>
            </a:r>
            <a:r>
              <a:rPr lang="en-US" altLang="en-TH" sz="3600">
                <a:latin typeface="Angsana New" panose="02020603050405020304" pitchFamily="18" charset="-34"/>
              </a:rPr>
              <a:t>level </a:t>
            </a:r>
            <a:r>
              <a:rPr lang="th-TH" altLang="en-TH" sz="3600">
                <a:latin typeface="Angsana New" panose="02020603050405020304" pitchFamily="18" charset="-34"/>
              </a:rPr>
              <a:t>นี้ให้หมด จะไม่อนุญาตให้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</a:t>
            </a:r>
            <a:r>
              <a:rPr lang="th-TH" altLang="en-TH" sz="3600">
                <a:latin typeface="Angsana New" panose="02020603050405020304" pitchFamily="18" charset="-34"/>
              </a:rPr>
              <a:t>นำไปใส่เพิ่มใน </a:t>
            </a:r>
            <a:r>
              <a:rPr lang="en-US" altLang="en-TH" sz="3600">
                <a:latin typeface="Angsana New" panose="02020603050405020304" pitchFamily="18" charset="-34"/>
              </a:rPr>
              <a:t>level </a:t>
            </a:r>
            <a:r>
              <a:rPr lang="th-TH" altLang="en-TH" sz="3600">
                <a:latin typeface="Angsana New" panose="02020603050405020304" pitchFamily="18" charset="-34"/>
              </a:rPr>
              <a:t>ถัดไปได้อีก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 u="sng">
                <a:latin typeface="Angsana New" panose="02020603050405020304" pitchFamily="18" charset="-34"/>
              </a:rPr>
              <a:t>ใน </a:t>
            </a:r>
            <a:r>
              <a:rPr lang="en-US" altLang="en-TH" sz="3600" u="sng">
                <a:latin typeface="Angsana New" panose="02020603050405020304" pitchFamily="18" charset="-34"/>
              </a:rPr>
              <a:t>Process Model </a:t>
            </a:r>
            <a:r>
              <a:rPr lang="th-TH" altLang="en-TH" sz="3600" u="sng">
                <a:latin typeface="Angsana New" panose="02020603050405020304" pitchFamily="18" charset="-34"/>
              </a:rPr>
              <a:t>ของทุกระบบจะต้องมี </a:t>
            </a:r>
            <a:r>
              <a:rPr lang="en-US" altLang="en-TH" sz="3600" u="sng">
                <a:latin typeface="Angsana New" panose="02020603050405020304" pitchFamily="18" charset="-34"/>
              </a:rPr>
              <a:t>DFD Level 0 </a:t>
            </a:r>
            <a:r>
              <a:rPr lang="th-TH" altLang="en-TH" sz="3600" u="sng">
                <a:latin typeface="Angsana New" panose="02020603050405020304" pitchFamily="18" charset="-34"/>
              </a:rPr>
              <a:t>เสมอ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ตัวยึดหมายเลขภาพนิ่ง 4">
            <a:extLst>
              <a:ext uri="{FF2B5EF4-FFF2-40B4-BE49-F238E27FC236}">
                <a16:creationId xmlns:a16="http://schemas.microsoft.com/office/drawing/2014/main" id="{897130A0-A293-2499-4CF5-B76BD1FC9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434F79-895B-DF49-A3B7-8C4A6A09FF1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4674" name="Line 2">
            <a:extLst>
              <a:ext uri="{FF2B5EF4-FFF2-40B4-BE49-F238E27FC236}">
                <a16:creationId xmlns:a16="http://schemas.microsoft.com/office/drawing/2014/main" id="{8BA16D70-2496-98BB-4D86-3EBF85985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4675" name="Text Box 3">
            <a:extLst>
              <a:ext uri="{FF2B5EF4-FFF2-40B4-BE49-F238E27FC236}">
                <a16:creationId xmlns:a16="http://schemas.microsoft.com/office/drawing/2014/main" id="{B7C0DD49-9059-D075-DEAB-FB1050CF6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4676" name="Text Box 5">
            <a:extLst>
              <a:ext uri="{FF2B5EF4-FFF2-40B4-BE49-F238E27FC236}">
                <a16:creationId xmlns:a16="http://schemas.microsoft.com/office/drawing/2014/main" id="{B9B6EBC9-50F0-F0E0-6A71-B10999DA1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690688"/>
            <a:ext cx="85534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Data Flow Diagram Level 1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 level 1 </a:t>
            </a:r>
            <a:r>
              <a:rPr lang="th-TH" altLang="en-TH" sz="3600">
                <a:latin typeface="Angsana New" panose="02020603050405020304" pitchFamily="18" charset="-34"/>
              </a:rPr>
              <a:t>นี้จะเป็นการแสดงทุกๆ รายละเอียดที่อยู่ใน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แต่ละตัวใน </a:t>
            </a:r>
            <a:r>
              <a:rPr lang="en-US" altLang="en-TH" sz="3600">
                <a:latin typeface="Angsana New" panose="02020603050405020304" pitchFamily="18" charset="-34"/>
              </a:rPr>
              <a:t>level 0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และใน </a:t>
            </a:r>
            <a:r>
              <a:rPr lang="en-US" altLang="en-TH" sz="3600">
                <a:latin typeface="Angsana New" panose="02020603050405020304" pitchFamily="18" charset="-34"/>
              </a:rPr>
              <a:t>level 1 </a:t>
            </a:r>
            <a:r>
              <a:rPr lang="th-TH" altLang="en-TH" sz="3600">
                <a:latin typeface="Angsana New" panose="02020603050405020304" pitchFamily="18" charset="-34"/>
              </a:rPr>
              <a:t>นี้อาจจะไม่มีในทุกๆ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ของ </a:t>
            </a:r>
            <a:r>
              <a:rPr lang="en-US" altLang="en-TH" sz="3600">
                <a:latin typeface="Angsana New" panose="02020603050405020304" pitchFamily="18" charset="-34"/>
              </a:rPr>
              <a:t>level 0 </a:t>
            </a:r>
            <a:r>
              <a:rPr lang="th-TH" altLang="en-TH" sz="3600">
                <a:latin typeface="Angsana New" panose="02020603050405020304" pitchFamily="18" charset="-34"/>
              </a:rPr>
              <a:t>ก็ได้ 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ต้องมีการระบุเลขกำกับ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ที่มีการแยกย่อยนั้นๆ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โดยเป็น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    เลขที่มีทศนิยม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1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ตำแหน่ง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ใน </a:t>
            </a:r>
            <a:r>
              <a:rPr lang="en-US" altLang="en-TH" sz="3600">
                <a:latin typeface="Angsana New" panose="02020603050405020304" pitchFamily="18" charset="-34"/>
              </a:rPr>
              <a:t>level 1 </a:t>
            </a:r>
            <a:r>
              <a:rPr lang="th-TH" altLang="en-TH" sz="3600">
                <a:latin typeface="Angsana New" panose="02020603050405020304" pitchFamily="18" charset="-34"/>
              </a:rPr>
              <a:t>นี้ต้องมี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เท่ากับ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ใน </a:t>
            </a:r>
            <a:r>
              <a:rPr lang="en-US" altLang="en-TH" sz="3600">
                <a:latin typeface="Angsana New" panose="02020603050405020304" pitchFamily="18" charset="-34"/>
              </a:rPr>
              <a:t>level 0 </a:t>
            </a:r>
            <a:r>
              <a:rPr lang="th-TH" altLang="en-TH" sz="3600">
                <a:latin typeface="Angsana New" panose="02020603050405020304" pitchFamily="18" charset="-34"/>
              </a:rPr>
              <a:t>ที่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ใช้เสมอ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ตัวยึดหมายเลขภาพนิ่ง 4">
            <a:extLst>
              <a:ext uri="{FF2B5EF4-FFF2-40B4-BE49-F238E27FC236}">
                <a16:creationId xmlns:a16="http://schemas.microsoft.com/office/drawing/2014/main" id="{E98641EE-ACC5-C46B-DB63-5D0EC56C5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044BCA-75EE-7C40-8A2B-19305671C62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6722" name="Line 2">
            <a:extLst>
              <a:ext uri="{FF2B5EF4-FFF2-40B4-BE49-F238E27FC236}">
                <a16:creationId xmlns:a16="http://schemas.microsoft.com/office/drawing/2014/main" id="{1E376D34-0E14-2443-0F53-C8ED171F2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6723" name="Text Box 3">
            <a:extLst>
              <a:ext uri="{FF2B5EF4-FFF2-40B4-BE49-F238E27FC236}">
                <a16:creationId xmlns:a16="http://schemas.microsoft.com/office/drawing/2014/main" id="{BBF6DDF4-E3A2-8BBC-D20E-C9FEE575D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6724" name="Text Box 5">
            <a:extLst>
              <a:ext uri="{FF2B5EF4-FFF2-40B4-BE49-F238E27FC236}">
                <a16:creationId xmlns:a16="http://schemas.microsoft.com/office/drawing/2014/main" id="{88518DBF-CD3F-43D1-3217-2B1F2CE43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031875"/>
            <a:ext cx="85867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ใน </a:t>
            </a:r>
            <a:r>
              <a:rPr lang="en-US" altLang="en-TH" sz="3600">
                <a:latin typeface="Angsana New" panose="02020603050405020304" pitchFamily="18" charset="-34"/>
              </a:rPr>
              <a:t>level 1 </a:t>
            </a:r>
            <a:r>
              <a:rPr lang="th-TH" altLang="en-TH" sz="3600">
                <a:latin typeface="Angsana New" panose="02020603050405020304" pitchFamily="18" charset="-34"/>
              </a:rPr>
              <a:t>นี้จะไม่มีการเขียน </a:t>
            </a:r>
            <a:r>
              <a:rPr lang="en-US" altLang="en-TH" sz="3600">
                <a:latin typeface="Angsana New" panose="02020603050405020304" pitchFamily="18" charset="-34"/>
              </a:rPr>
              <a:t>external entity </a:t>
            </a:r>
            <a:r>
              <a:rPr lang="th-TH" altLang="en-TH" sz="3600">
                <a:latin typeface="Angsana New" panose="02020603050405020304" pitchFamily="18" charset="-34"/>
              </a:rPr>
              <a:t>จะมีแค่เส้นข้อมูล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เข้าและออกเท่านั้น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ตัวยึดหมายเลขภาพนิ่ง 4">
            <a:extLst>
              <a:ext uri="{FF2B5EF4-FFF2-40B4-BE49-F238E27FC236}">
                <a16:creationId xmlns:a16="http://schemas.microsoft.com/office/drawing/2014/main" id="{7C2E25C3-CAA1-7899-1650-ED565C9B9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218355-E86D-A24B-81AF-356AD0660E9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8770" name="Line 2">
            <a:extLst>
              <a:ext uri="{FF2B5EF4-FFF2-40B4-BE49-F238E27FC236}">
                <a16:creationId xmlns:a16="http://schemas.microsoft.com/office/drawing/2014/main" id="{A63DB677-0FB8-FCC7-53A5-7B7D588E3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8771" name="Text Box 3">
            <a:extLst>
              <a:ext uri="{FF2B5EF4-FFF2-40B4-BE49-F238E27FC236}">
                <a16:creationId xmlns:a16="http://schemas.microsoft.com/office/drawing/2014/main" id="{45ACEC3D-1610-FF09-86B2-8A0D0487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8772" name="Text Box 5">
            <a:extLst>
              <a:ext uri="{FF2B5EF4-FFF2-40B4-BE49-F238E27FC236}">
                <a16:creationId xmlns:a16="http://schemas.microsoft.com/office/drawing/2014/main" id="{EF50BC9E-6E25-25B4-94A5-94F59829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708150"/>
            <a:ext cx="8586787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Data Flow Diagram Level 2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ต้องมีการระบุเลขกำกับ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ที่มีการแยกย่อยนั้นๆ 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โดยเป็น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	เลขที่มี </a:t>
            </a:r>
            <a:r>
              <a:rPr lang="en-US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3</a:t>
            </a:r>
            <a:r>
              <a:rPr lang="th-TH" altLang="en-TH" sz="3600" b="1" i="1">
                <a:solidFill>
                  <a:srgbClr val="FF3300"/>
                </a:solidFill>
                <a:latin typeface="Angsana New" panose="02020603050405020304" pitchFamily="18" charset="-34"/>
              </a:rPr>
              <a:t> ชุด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โดยใน </a:t>
            </a:r>
            <a:r>
              <a:rPr lang="en-US" altLang="en-TH" sz="3600">
                <a:latin typeface="Angsana New" panose="02020603050405020304" pitchFamily="18" charset="-34"/>
              </a:rPr>
              <a:t>level 2 </a:t>
            </a:r>
            <a:r>
              <a:rPr lang="th-TH" altLang="en-TH" sz="3600">
                <a:latin typeface="Angsana New" panose="02020603050405020304" pitchFamily="18" charset="-34"/>
              </a:rPr>
              <a:t>อาจจะไม่มีในทุกๆ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ของ </a:t>
            </a:r>
            <a:r>
              <a:rPr lang="en-US" altLang="en-TH" sz="3600">
                <a:latin typeface="Angsana New" panose="02020603050405020304" pitchFamily="18" charset="-34"/>
              </a:rPr>
              <a:t>level 1 </a:t>
            </a:r>
            <a:r>
              <a:rPr lang="th-TH" altLang="en-TH" sz="3600">
                <a:latin typeface="Angsana New" panose="02020603050405020304" pitchFamily="18" charset="-34"/>
              </a:rPr>
              <a:t>ก็ได้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 ใน </a:t>
            </a:r>
            <a:r>
              <a:rPr lang="en-US" altLang="en-TH" sz="3600">
                <a:latin typeface="Angsana New" panose="02020603050405020304" pitchFamily="18" charset="-34"/>
              </a:rPr>
              <a:t>level 2 </a:t>
            </a:r>
            <a:r>
              <a:rPr lang="th-TH" altLang="en-TH" sz="3600">
                <a:latin typeface="Angsana New" panose="02020603050405020304" pitchFamily="18" charset="-34"/>
              </a:rPr>
              <a:t>นี้จะไม่มีการเขียน </a:t>
            </a:r>
            <a:r>
              <a:rPr lang="en-US" altLang="en-TH" sz="3600">
                <a:latin typeface="Angsana New" panose="02020603050405020304" pitchFamily="18" charset="-34"/>
              </a:rPr>
              <a:t>external entity </a:t>
            </a:r>
            <a:r>
              <a:rPr lang="th-TH" altLang="en-TH" sz="3600">
                <a:latin typeface="Angsana New" panose="02020603050405020304" pitchFamily="18" charset="-34"/>
              </a:rPr>
              <a:t>จะมีแค่เส้นข้อมูล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เข้าและออกเท่านั้น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ตัวยึดหมายเลขภาพนิ่ง 4">
            <a:extLst>
              <a:ext uri="{FF2B5EF4-FFF2-40B4-BE49-F238E27FC236}">
                <a16:creationId xmlns:a16="http://schemas.microsoft.com/office/drawing/2014/main" id="{959909ED-4688-ADF1-A368-572C60250A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CFDB06-5407-294F-B2FD-CDD6018263F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0818" name="Line 2">
            <a:extLst>
              <a:ext uri="{FF2B5EF4-FFF2-40B4-BE49-F238E27FC236}">
                <a16:creationId xmlns:a16="http://schemas.microsoft.com/office/drawing/2014/main" id="{718FCE19-6082-6AB6-7A9D-E4CCADF6C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0819" name="Text Box 3">
            <a:extLst>
              <a:ext uri="{FF2B5EF4-FFF2-40B4-BE49-F238E27FC236}">
                <a16:creationId xmlns:a16="http://schemas.microsoft.com/office/drawing/2014/main" id="{A4320338-A256-B58E-C1A5-8B02A07DE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0820" name="Text Box 5">
            <a:extLst>
              <a:ext uri="{FF2B5EF4-FFF2-40B4-BE49-F238E27FC236}">
                <a16:creationId xmlns:a16="http://schemas.microsoft.com/office/drawing/2014/main" id="{548A6290-B0CE-65C1-D792-F92506732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651000"/>
            <a:ext cx="8348662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Data Flow Splits and Joins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 เป็นการเขียน </a:t>
            </a:r>
            <a:r>
              <a:rPr lang="en-US" altLang="en-TH" sz="3200">
                <a:latin typeface="Angsana New" panose="02020603050405020304" pitchFamily="18" charset="-34"/>
              </a:rPr>
              <a:t>DFD </a:t>
            </a:r>
            <a:r>
              <a:rPr lang="th-TH" altLang="en-TH" sz="3200">
                <a:latin typeface="Angsana New" panose="02020603050405020304" pitchFamily="18" charset="-34"/>
              </a:rPr>
              <a:t>ที่อยู่ในระดับย่อยที่สุดเพราะระดับก่อนหน้านี้จะ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	ไม่สนใจรายละเอียด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Data Flow Splits</a:t>
            </a:r>
            <a:r>
              <a:rPr lang="th-TH" altLang="en-TH" sz="3200">
                <a:latin typeface="Angsana New" panose="02020603050405020304" pitchFamily="18" charset="-34"/>
              </a:rPr>
              <a:t> จะเป็นการแยกเป็นส่วนประกอบแต่ละ </a:t>
            </a:r>
            <a:r>
              <a:rPr lang="en-US" altLang="en-TH" sz="3200">
                <a:latin typeface="Angsana New" panose="02020603050405020304" pitchFamily="18" charset="-34"/>
              </a:rPr>
              <a:t>process </a:t>
            </a:r>
            <a:r>
              <a:rPr lang="th-TH" altLang="en-TH" sz="3200">
                <a:latin typeface="Angsana New" panose="02020603050405020304" pitchFamily="18" charset="-34"/>
              </a:rPr>
              <a:t>ที่ใช้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	งานต่างกัน ส่วน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Data Flow Joins</a:t>
            </a:r>
            <a:r>
              <a:rPr lang="th-TH" altLang="en-TH" sz="3200">
                <a:latin typeface="Angsana New" panose="02020603050405020304" pitchFamily="18" charset="-34"/>
              </a:rPr>
              <a:t> เป็นการแสดงการรวมข้อมูลเมื่อ </a:t>
            </a:r>
            <a:r>
              <a:rPr lang="en-US" altLang="en-TH" sz="3200">
                <a:latin typeface="Angsana New" panose="02020603050405020304" pitchFamily="18" charset="-34"/>
              </a:rPr>
              <a:t>process </a:t>
            </a:r>
            <a:r>
              <a:rPr lang="th-TH" altLang="en-TH" sz="3200">
                <a:latin typeface="Angsana New" panose="02020603050405020304" pitchFamily="18" charset="-34"/>
              </a:rPr>
              <a:t>ใช้งานเสร็จ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	แล้วและจะทำการส่งข้อมูลต่อ</a:t>
            </a:r>
          </a:p>
        </p:txBody>
      </p:sp>
      <p:sp>
        <p:nvSpPr>
          <p:cNvPr id="290821" name="Text Box 6">
            <a:extLst>
              <a:ext uri="{FF2B5EF4-FFF2-40B4-BE49-F238E27FC236}">
                <a16:creationId xmlns:a16="http://schemas.microsoft.com/office/drawing/2014/main" id="{752130A0-E4C3-FE01-6C6F-182210C84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114925"/>
            <a:ext cx="48037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Alternative Data Flows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 เป็น </a:t>
            </a:r>
            <a:r>
              <a:rPr lang="en-US" altLang="en-TH" sz="3200">
                <a:latin typeface="Angsana New" panose="02020603050405020304" pitchFamily="18" charset="-34"/>
              </a:rPr>
              <a:t>DFD </a:t>
            </a:r>
            <a:r>
              <a:rPr lang="th-TH" altLang="en-TH" sz="3200">
                <a:latin typeface="Angsana New" panose="02020603050405020304" pitchFamily="18" charset="-34"/>
              </a:rPr>
              <a:t>แบบมีทางเลือก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 ใช้ในกรณีที่มี </a:t>
            </a:r>
            <a:r>
              <a:rPr lang="en-US" altLang="en-TH" sz="3200">
                <a:latin typeface="Angsana New" panose="02020603050405020304" pitchFamily="18" charset="-34"/>
              </a:rPr>
              <a:t>DFD </a:t>
            </a:r>
            <a:r>
              <a:rPr lang="th-TH" altLang="en-TH" sz="3200">
                <a:latin typeface="Angsana New" panose="02020603050405020304" pitchFamily="18" charset="-34"/>
              </a:rPr>
              <a:t>มากกว่า </a:t>
            </a:r>
            <a:r>
              <a:rPr lang="en-US" altLang="en-TH" sz="3200">
                <a:latin typeface="Angsana New" panose="02020603050405020304" pitchFamily="18" charset="-34"/>
              </a:rPr>
              <a:t>1 DFD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ตัวยึดหมายเลขภาพนิ่ง 4">
            <a:extLst>
              <a:ext uri="{FF2B5EF4-FFF2-40B4-BE49-F238E27FC236}">
                <a16:creationId xmlns:a16="http://schemas.microsoft.com/office/drawing/2014/main" id="{44EBE3D0-10FB-3434-3C89-7BE1EC9F1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8BF651-79F5-AE49-9F91-061CCE47215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962" name="Line 4">
            <a:extLst>
              <a:ext uri="{FF2B5EF4-FFF2-40B4-BE49-F238E27FC236}">
                <a16:creationId xmlns:a16="http://schemas.microsoft.com/office/drawing/2014/main" id="{1CF06ED1-E8DA-0CC8-861F-A94DD736C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963" name="Text Box 5">
            <a:extLst>
              <a:ext uri="{FF2B5EF4-FFF2-40B4-BE49-F238E27FC236}">
                <a16:creationId xmlns:a16="http://schemas.microsoft.com/office/drawing/2014/main" id="{6BCB39A2-EE78-AD28-6BD4-0D324AAD6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987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คุณสมบัติของนักวิเคราะห์ระบบ</a:t>
            </a:r>
          </a:p>
        </p:txBody>
      </p:sp>
      <p:sp>
        <p:nvSpPr>
          <p:cNvPr id="40964" name="Text Box 6">
            <a:extLst>
              <a:ext uri="{FF2B5EF4-FFF2-40B4-BE49-F238E27FC236}">
                <a16:creationId xmlns:a16="http://schemas.microsoft.com/office/drawing/2014/main" id="{AD8554B9-0432-27CF-5CE2-CA40D466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1609725"/>
            <a:ext cx="70548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มีทักษะในการวิเคราะห์ปัญหา และแก้ปัญหา ได้ทันท่วงที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มีความสามารถสูงในการนำเสนอข้อมูล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สามารถทำงานภายใต้ภาวะกดดันได้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เป็นนักจิตวิทยาในการพูดคุยหรือ ติดต่อกับกลุ่มคนหลายกลุ่ม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ตัวยึดหมายเลขภาพนิ่ง 4">
            <a:extLst>
              <a:ext uri="{FF2B5EF4-FFF2-40B4-BE49-F238E27FC236}">
                <a16:creationId xmlns:a16="http://schemas.microsoft.com/office/drawing/2014/main" id="{E8FF33E6-FD0A-5991-E56D-CA7CEE724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8F2EEF-4B99-4D44-AA08-FB62A9A5977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2866" name="Line 2">
            <a:extLst>
              <a:ext uri="{FF2B5EF4-FFF2-40B4-BE49-F238E27FC236}">
                <a16:creationId xmlns:a16="http://schemas.microsoft.com/office/drawing/2014/main" id="{90A36A43-7A18-131E-E22F-03C365A19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2867" name="Text Box 3">
            <a:extLst>
              <a:ext uri="{FF2B5EF4-FFF2-40B4-BE49-F238E27FC236}">
                <a16:creationId xmlns:a16="http://schemas.microsoft.com/office/drawing/2014/main" id="{16978BE7-42A6-D89B-C6CC-E434EF18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2868" name="Text Box 6">
            <a:extLst>
              <a:ext uri="{FF2B5EF4-FFF2-40B4-BE49-F238E27FC236}">
                <a16:creationId xmlns:a16="http://schemas.microsoft.com/office/drawing/2014/main" id="{D9086FED-618E-794E-6755-FDCC1DF73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670050"/>
            <a:ext cx="63690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ขั้นตอนการสร้าง </a:t>
            </a:r>
            <a:r>
              <a:rPr lang="en-US" altLang="en-TH" sz="3600" b="1">
                <a:latin typeface="Angsana New" panose="02020603050405020304" pitchFamily="18" charset="-34"/>
              </a:rPr>
              <a:t>Process Model</a:t>
            </a:r>
            <a:endParaRPr lang="th-TH" altLang="en-TH" sz="36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</a:t>
            </a:r>
            <a:r>
              <a:rPr lang="en-US" altLang="en-TH" sz="3600">
                <a:latin typeface="Angsana New" panose="02020603050405020304" pitchFamily="18" charset="-34"/>
              </a:rPr>
              <a:t>(1) Creating the Context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(2) Creating Data Flow Diagram Fragments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(3) Creating the level 0 Data Flow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(4) Creating the level 1 Data Flow Diagram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(5) Validating the Data Flow Diagram</a:t>
            </a:r>
            <a:endParaRPr lang="en-US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92869" name="AutoShape 7">
            <a:extLst>
              <a:ext uri="{FF2B5EF4-FFF2-40B4-BE49-F238E27FC236}">
                <a16:creationId xmlns:a16="http://schemas.microsoft.com/office/drawing/2014/main" id="{1A7CF92B-92F7-3552-4E92-48924395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2241550"/>
            <a:ext cx="6337300" cy="1687513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3600"/>
          </a:p>
        </p:txBody>
      </p:sp>
      <p:sp>
        <p:nvSpPr>
          <p:cNvPr id="292870" name="Text Box 8">
            <a:extLst>
              <a:ext uri="{FF2B5EF4-FFF2-40B4-BE49-F238E27FC236}">
                <a16:creationId xmlns:a16="http://schemas.microsoft.com/office/drawing/2014/main" id="{7F856B21-2D14-7613-C389-2183B16DE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854575"/>
            <a:ext cx="3255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จำเป็นต้องสร้างทุกระบบ</a:t>
            </a:r>
          </a:p>
        </p:txBody>
      </p:sp>
      <p:cxnSp>
        <p:nvCxnSpPr>
          <p:cNvPr id="292871" name="AutoShape 9">
            <a:extLst>
              <a:ext uri="{FF2B5EF4-FFF2-40B4-BE49-F238E27FC236}">
                <a16:creationId xmlns:a16="http://schemas.microsoft.com/office/drawing/2014/main" id="{59089BC3-AAAD-467A-6352-6B9267F52F49}"/>
              </a:ext>
            </a:extLst>
          </p:cNvPr>
          <p:cNvCxnSpPr>
            <a:cxnSpLocks noChangeShapeType="1"/>
            <a:stCxn id="292869" idx="3"/>
          </p:cNvCxnSpPr>
          <p:nvPr/>
        </p:nvCxnSpPr>
        <p:spPr bwMode="auto">
          <a:xfrm flipH="1">
            <a:off x="7235825" y="3086100"/>
            <a:ext cx="212725" cy="1709738"/>
          </a:xfrm>
          <a:prstGeom prst="curvedConnector4">
            <a:avLst>
              <a:gd name="adj1" fmla="val -107463"/>
              <a:gd name="adj2" fmla="val 74662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ตัวยึดหมายเลขภาพนิ่ง 2">
            <a:extLst>
              <a:ext uri="{FF2B5EF4-FFF2-40B4-BE49-F238E27FC236}">
                <a16:creationId xmlns:a16="http://schemas.microsoft.com/office/drawing/2014/main" id="{FCDF3A60-3DE3-55DF-99B0-1F0A88F9E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22E4C4-8E65-A44E-A774-31AED3A5E89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4914" name="Line 2">
            <a:extLst>
              <a:ext uri="{FF2B5EF4-FFF2-40B4-BE49-F238E27FC236}">
                <a16:creationId xmlns:a16="http://schemas.microsoft.com/office/drawing/2014/main" id="{9AB44CE1-B4DC-EA67-38BE-733F4FAE8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4915" name="Text Box 3">
            <a:extLst>
              <a:ext uri="{FF2B5EF4-FFF2-40B4-BE49-F238E27FC236}">
                <a16:creationId xmlns:a16="http://schemas.microsoft.com/office/drawing/2014/main" id="{F4AAC325-2AA3-6BA2-6A0A-ABD8F3E8B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8274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Process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4916" name="Text Box 8">
            <a:extLst>
              <a:ext uri="{FF2B5EF4-FFF2-40B4-BE49-F238E27FC236}">
                <a16:creationId xmlns:a16="http://schemas.microsoft.com/office/drawing/2014/main" id="{DF6A59D4-1F53-9D99-24DD-9F0C982BD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43063"/>
            <a:ext cx="85883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การเขียน </a:t>
            </a:r>
            <a:r>
              <a:rPr lang="en-US" altLang="en-TH" sz="3600" b="1">
                <a:latin typeface="Angsana New" panose="02020603050405020304" pitchFamily="18" charset="-34"/>
              </a:rPr>
              <a:t>Data Flow </a:t>
            </a:r>
            <a:r>
              <a:rPr lang="th-TH" altLang="en-TH" sz="3600" b="1">
                <a:latin typeface="Angsana New" panose="02020603050405020304" pitchFamily="18" charset="-34"/>
              </a:rPr>
              <a:t>ที่ดี </a:t>
            </a:r>
            <a:r>
              <a:rPr lang="en-US" altLang="en-TH" sz="3600" b="1">
                <a:latin typeface="Angsana New" panose="02020603050405020304" pitchFamily="18" charset="-34"/>
              </a:rPr>
              <a:t>: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การวาง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  <a:r>
              <a:rPr lang="th-TH" altLang="en-TH" sz="3600">
                <a:latin typeface="Angsana New" panose="02020603050405020304" pitchFamily="18" charset="-34"/>
              </a:rPr>
              <a:t>ควรจะวางอยู่ตรงกลาง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600">
                <a:latin typeface="Angsana New" panose="02020603050405020304" pitchFamily="18" charset="-34"/>
              </a:rPr>
              <a:t>  การวาง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ควรวางอยู่ทางด้านขวาของ </a:t>
            </a:r>
            <a:r>
              <a:rPr lang="en-US" altLang="en-TH" sz="3600">
                <a:latin typeface="Angsana New" panose="02020603050405020304" pitchFamily="18" charset="-34"/>
              </a:rPr>
              <a:t>process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และให้เขียน </a:t>
            </a:r>
            <a:r>
              <a:rPr lang="en-US" altLang="en-TH" sz="3600">
                <a:latin typeface="Angsana New" panose="02020603050405020304" pitchFamily="18" charset="-34"/>
              </a:rPr>
              <a:t>input </a:t>
            </a:r>
            <a:r>
              <a:rPr lang="th-TH" altLang="en-TH" sz="3600">
                <a:latin typeface="Angsana New" panose="02020603050405020304" pitchFamily="18" charset="-34"/>
              </a:rPr>
              <a:t>อยู่ทางด้านซ้ายและ </a:t>
            </a:r>
            <a:r>
              <a:rPr lang="en-US" altLang="en-TH" sz="3600">
                <a:latin typeface="Angsana New" panose="02020603050405020304" pitchFamily="18" charset="-34"/>
              </a:rPr>
              <a:t>output </a:t>
            </a:r>
            <a:r>
              <a:rPr lang="th-TH" altLang="en-TH" sz="3600">
                <a:latin typeface="Angsana New" panose="02020603050405020304" pitchFamily="18" charset="-34"/>
              </a:rPr>
              <a:t>อยู่ทางด้านขวา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และเวลาอ่าน </a:t>
            </a:r>
            <a:r>
              <a:rPr lang="en-US" altLang="en-TH" sz="3600">
                <a:latin typeface="Angsana New" panose="02020603050405020304" pitchFamily="18" charset="-34"/>
              </a:rPr>
              <a:t>=&gt; </a:t>
            </a:r>
            <a:r>
              <a:rPr lang="th-TH" altLang="en-TH" sz="3600">
                <a:latin typeface="Angsana New" panose="02020603050405020304" pitchFamily="18" charset="-34"/>
              </a:rPr>
              <a:t>อ่านจาก ซ้าย ไป ขวา และ  บน  ลง  ล่าง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ตัวยึดหมายเลขภาพนิ่ง 2">
            <a:extLst>
              <a:ext uri="{FF2B5EF4-FFF2-40B4-BE49-F238E27FC236}">
                <a16:creationId xmlns:a16="http://schemas.microsoft.com/office/drawing/2014/main" id="{7AD64CCF-B626-9447-D41F-3DD2B8D5A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0F6269-5D10-8D45-B78A-3AEE4F00730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6962" name="Line 2">
            <a:extLst>
              <a:ext uri="{FF2B5EF4-FFF2-40B4-BE49-F238E27FC236}">
                <a16:creationId xmlns:a16="http://schemas.microsoft.com/office/drawing/2014/main" id="{CDC2FE82-1D3D-C33E-3EF6-793452FA4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6963" name="Text Box 3">
            <a:extLst>
              <a:ext uri="{FF2B5EF4-FFF2-40B4-BE49-F238E27FC236}">
                <a16:creationId xmlns:a16="http://schemas.microsoft.com/office/drawing/2014/main" id="{79680642-CF50-4B37-8B43-34EFBFBB4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6964" name="Text Box 6">
            <a:extLst>
              <a:ext uri="{FF2B5EF4-FFF2-40B4-BE49-F238E27FC236}">
                <a16:creationId xmlns:a16="http://schemas.microsoft.com/office/drawing/2014/main" id="{B56D94B8-0B4C-B4B6-6E17-047A8AD86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25613"/>
            <a:ext cx="86931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</a:t>
            </a:r>
            <a:r>
              <a:rPr lang="en-US" altLang="en-TH" sz="3600" b="1">
                <a:latin typeface="Angsana New" panose="02020603050405020304" pitchFamily="18" charset="-34"/>
              </a:rPr>
              <a:t>Data Model </a:t>
            </a:r>
            <a:r>
              <a:rPr lang="th-TH" altLang="en-TH" sz="3600">
                <a:latin typeface="Angsana New" panose="02020603050405020304" pitchFamily="18" charset="-34"/>
              </a:rPr>
              <a:t>เป็นการแสดงข้อมูลซึ่งใช้ในการสร้างระบบธุรกิจ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โดยจะใช้ในการอธิบายคน, สถานที่หรือ สิ่งต่างๆ ที่มีความสัมพันธ์กับ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สิ่งอื่นๆ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ใน </a:t>
            </a:r>
            <a:r>
              <a:rPr lang="en-US" altLang="en-TH" sz="3600" b="1">
                <a:latin typeface="Angsana New" panose="02020603050405020304" pitchFamily="18" charset="-34"/>
              </a:rPr>
              <a:t>Analysis Phase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การวิเคราะห์จะใช้การวาด </a:t>
            </a:r>
            <a:r>
              <a:rPr lang="en-US" altLang="en-TH" sz="3600" b="1" i="1">
                <a:solidFill>
                  <a:srgbClr val="3333FF"/>
                </a:solidFill>
                <a:latin typeface="Angsana New" panose="02020603050405020304" pitchFamily="18" charset="-34"/>
              </a:rPr>
              <a:t>Logical Data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i="1">
                <a:solidFill>
                  <a:srgbClr val="3333FF"/>
                </a:solidFill>
                <a:latin typeface="Angsana New" panose="02020603050405020304" pitchFamily="18" charset="-34"/>
              </a:rPr>
              <a:t>Model</a:t>
            </a:r>
            <a:r>
              <a:rPr lang="th-TH" altLang="en-TH" sz="3600" i="1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ซึ่งจะนำเสนอในรูปของ 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logical </a:t>
            </a:r>
            <a:r>
              <a:rPr lang="th-TH" altLang="ja-JP" sz="3600">
                <a:latin typeface="Angsana New" panose="02020603050405020304" pitchFamily="18" charset="-34"/>
              </a:rPr>
              <a:t>คือ เป็นการนำเสนอแต่เพียงว่า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มีข้อมูลอะไรบ้างในกระบวนการทางธุรกิจ</a:t>
            </a:r>
            <a:r>
              <a:rPr lang="th-TH" altLang="en-TH" sz="3600" i="1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i="1">
                <a:latin typeface="Angsana New" panose="02020603050405020304" pitchFamily="18" charset="-34"/>
              </a:rPr>
              <a:t>         </a:t>
            </a:r>
            <a:r>
              <a:rPr lang="th-TH" altLang="en-TH" sz="3600">
                <a:latin typeface="Angsana New" panose="02020603050405020304" pitchFamily="18" charset="-34"/>
              </a:rPr>
              <a:t>โดยการนำเสนอแบบ </a:t>
            </a:r>
            <a:r>
              <a:rPr lang="en-US" altLang="en-TH" sz="3600">
                <a:latin typeface="Angsana New" panose="02020603050405020304" pitchFamily="18" charset="-34"/>
              </a:rPr>
              <a:t>logical </a:t>
            </a:r>
            <a:r>
              <a:rPr lang="th-TH" altLang="en-TH" sz="3600">
                <a:latin typeface="Angsana New" panose="02020603050405020304" pitchFamily="18" charset="-34"/>
              </a:rPr>
              <a:t>นี้</a:t>
            </a:r>
            <a:r>
              <a:rPr lang="th-TH" altLang="ja-JP" sz="3600">
                <a:latin typeface="Angsana New" panose="02020603050405020304" pitchFamily="18" charset="-34"/>
              </a:rPr>
              <a:t>ไม่จำเป็นต้องทราบว่ามีการจัด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เก็บข้อมูลอย่างไรหรือมีการสร้างและ ปรับปรุงข้อมูลอย่างไร</a:t>
            </a:r>
            <a:endParaRPr lang="th-TH" altLang="en-TH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ตัวยึดหมายเลขภาพนิ่ง 2">
            <a:extLst>
              <a:ext uri="{FF2B5EF4-FFF2-40B4-BE49-F238E27FC236}">
                <a16:creationId xmlns:a16="http://schemas.microsoft.com/office/drawing/2014/main" id="{7FF0C511-DD4D-A8A4-9B19-3F077C9D33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7F41E7-0C3C-304F-96E9-4B7511DCA6C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9010" name="Line 2">
            <a:extLst>
              <a:ext uri="{FF2B5EF4-FFF2-40B4-BE49-F238E27FC236}">
                <a16:creationId xmlns:a16="http://schemas.microsoft.com/office/drawing/2014/main" id="{C48AD1DC-A8BA-32B7-B8BC-2D3FC8B0F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9011" name="Text Box 3">
            <a:extLst>
              <a:ext uri="{FF2B5EF4-FFF2-40B4-BE49-F238E27FC236}">
                <a16:creationId xmlns:a16="http://schemas.microsoft.com/office/drawing/2014/main" id="{C4DFFEBA-D2F3-5B9A-0C22-1739A6C5D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9012" name="Text Box 6">
            <a:extLst>
              <a:ext uri="{FF2B5EF4-FFF2-40B4-BE49-F238E27FC236}">
                <a16:creationId xmlns:a16="http://schemas.microsoft.com/office/drawing/2014/main" id="{AA0A71EC-7A18-766F-1AC2-7DE4D7149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47825"/>
            <a:ext cx="86217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          ส่วนใน </a:t>
            </a:r>
            <a:r>
              <a:rPr lang="en-US" altLang="ja-JP" sz="3600" b="1">
                <a:latin typeface="Angsana New" panose="02020603050405020304" pitchFamily="18" charset="-34"/>
                <a:ea typeface="MS PGothic" panose="020B0600070205080204" pitchFamily="34" charset="-128"/>
              </a:rPr>
              <a:t>Design Phase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 </a:t>
            </a:r>
            <a:r>
              <a:rPr lang="th-TH" altLang="ja-JP" sz="3600">
                <a:latin typeface="Angsana New" panose="02020603050405020304" pitchFamily="18" charset="-34"/>
              </a:rPr>
              <a:t>การออกแบบจะใช้การวาด </a:t>
            </a:r>
            <a:r>
              <a:rPr lang="en-US" altLang="ja-JP" sz="3600" b="1" i="1">
                <a:solidFill>
                  <a:srgbClr val="FF3300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Physical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600" b="1" i="1">
                <a:solidFill>
                  <a:srgbClr val="FF3300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Data Model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 </a:t>
            </a:r>
            <a:r>
              <a:rPr lang="th-TH" altLang="ja-JP" sz="3600">
                <a:latin typeface="Angsana New" panose="02020603050405020304" pitchFamily="18" charset="-34"/>
              </a:rPr>
              <a:t>(โดยทำการแปลงจาก 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logical model -&gt; Physical</a:t>
            </a:r>
            <a:r>
              <a:rPr lang="th-TH" altLang="ja-JP" sz="3600">
                <a:latin typeface="Angsana New" panose="02020603050405020304" pitchFamily="18" charset="-34"/>
              </a:rPr>
              <a:t> 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model</a:t>
            </a:r>
            <a:r>
              <a:rPr lang="th-TH" altLang="ja-JP" sz="3600">
                <a:latin typeface="Angsana New" panose="02020603050405020304" pitchFamily="18" charset="-34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ซึ่งจะทำให้เห็นว่าข้อมูลทางกายภาพว่ามีการจัดเก็บในฐานข้อมูลหรือ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แฟ้มข้อมูลอย่างไร 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=&gt; </a:t>
            </a:r>
            <a:r>
              <a:rPr lang="en-US" altLang="ja-JP" sz="3600" b="1" i="1">
                <a:solidFill>
                  <a:srgbClr val="FF0000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Mapping</a:t>
            </a:r>
            <a:r>
              <a:rPr lang="th-TH" altLang="ja-JP" sz="3600">
                <a:latin typeface="Angsana New" panose="02020603050405020304" pitchFamily="18" charset="-34"/>
              </a:rPr>
              <a:t> โดยในขั้นตอนนี้จะมีการ </a:t>
            </a:r>
            <a:r>
              <a:rPr lang="th-TH" altLang="ja-JP" sz="3600" i="1">
                <a:latin typeface="Angsana New" panose="02020603050405020304" pitchFamily="18" charset="-34"/>
              </a:rPr>
              <a:t>ตรวจสอบ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 i="1">
                <a:latin typeface="Angsana New" panose="02020603050405020304" pitchFamily="18" charset="-34"/>
              </a:rPr>
              <a:t>ความซ้ำซ้อน </a:t>
            </a:r>
            <a:r>
              <a:rPr lang="en-US" altLang="ja-JP" sz="3600" i="1">
                <a:latin typeface="Angsana New" panose="02020603050405020304" pitchFamily="18" charset="-34"/>
                <a:ea typeface="MS PGothic" panose="020B0600070205080204" pitchFamily="34" charset="-128"/>
              </a:rPr>
              <a:t>(Redundancy)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 </a:t>
            </a:r>
            <a:r>
              <a:rPr lang="th-TH" altLang="ja-JP" sz="3600" i="1">
                <a:latin typeface="Angsana New" panose="02020603050405020304" pitchFamily="18" charset="-34"/>
              </a:rPr>
              <a:t>ของ </a:t>
            </a:r>
            <a:r>
              <a:rPr lang="en-US" altLang="ja-JP" sz="3600" i="1">
                <a:latin typeface="Angsana New" panose="02020603050405020304" pitchFamily="18" charset="-34"/>
                <a:ea typeface="MS PGothic" panose="020B0600070205080204" pitchFamily="34" charset="-128"/>
              </a:rPr>
              <a:t>model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 </a:t>
            </a:r>
            <a:r>
              <a:rPr lang="th-TH" altLang="ja-JP" sz="3600">
                <a:latin typeface="Angsana New" panose="02020603050405020304" pitchFamily="18" charset="-34"/>
              </a:rPr>
              <a:t>ด้วย ซึ่งเรียกว่า </a:t>
            </a:r>
            <a:endParaRPr lang="en-US" altLang="ja-JP" sz="3600">
              <a:latin typeface="Angsana New" panose="02020603050405020304" pitchFamily="18" charset="-34"/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600" b="1" i="1">
                <a:solidFill>
                  <a:srgbClr val="FF3300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“Normalization”</a:t>
            </a:r>
            <a:endParaRPr lang="th-TH" altLang="en-TH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ตัวยึดหมายเลขภาพนิ่ง 2">
            <a:extLst>
              <a:ext uri="{FF2B5EF4-FFF2-40B4-BE49-F238E27FC236}">
                <a16:creationId xmlns:a16="http://schemas.microsoft.com/office/drawing/2014/main" id="{7A68A4D1-52B1-91A7-7E98-DA324B35A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3B7865-0A15-3347-8235-87F1C87F0FF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01058" name="Line 2">
            <a:extLst>
              <a:ext uri="{FF2B5EF4-FFF2-40B4-BE49-F238E27FC236}">
                <a16:creationId xmlns:a16="http://schemas.microsoft.com/office/drawing/2014/main" id="{02D366A0-0345-CFF1-52F1-7F2837957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01059" name="Text Box 3">
            <a:extLst>
              <a:ext uri="{FF2B5EF4-FFF2-40B4-BE49-F238E27FC236}">
                <a16:creationId xmlns:a16="http://schemas.microsoft.com/office/drawing/2014/main" id="{189AC216-FBE3-0AA6-6E89-42BD3AF3D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01060" name="Text Box 4">
            <a:extLst>
              <a:ext uri="{FF2B5EF4-FFF2-40B4-BE49-F238E27FC236}">
                <a16:creationId xmlns:a16="http://schemas.microsoft.com/office/drawing/2014/main" id="{080D3E4A-D02B-4489-CA64-A76EF161E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4500"/>
            <a:ext cx="84169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</a:t>
            </a:r>
            <a:r>
              <a:rPr lang="th-TH" altLang="en-TH" sz="3600" b="1">
                <a:latin typeface="Angsana New" panose="02020603050405020304" pitchFamily="18" charset="-34"/>
              </a:rPr>
              <a:t>ดังนั้น </a:t>
            </a:r>
            <a:r>
              <a:rPr lang="th-TH" altLang="en-TH" sz="3600">
                <a:latin typeface="Angsana New" panose="02020603050405020304" pitchFamily="18" charset="-34"/>
              </a:rPr>
              <a:t>ในที่นี่เราจะ </a:t>
            </a:r>
            <a:r>
              <a:rPr lang="en-US" altLang="en-TH" sz="3600">
                <a:latin typeface="Angsana New" panose="02020603050405020304" pitchFamily="18" charset="-34"/>
              </a:rPr>
              <a:t>focus </a:t>
            </a:r>
            <a:r>
              <a:rPr lang="th-TH" altLang="en-TH" sz="3600">
                <a:latin typeface="Angsana New" panose="02020603050405020304" pitchFamily="18" charset="-34"/>
              </a:rPr>
              <a:t>ไปที่ส่วนของ การสร้าง </a:t>
            </a:r>
            <a:r>
              <a:rPr lang="en-US" altLang="en-TH" sz="3600">
                <a:latin typeface="Angsana New" panose="02020603050405020304" pitchFamily="18" charset="-34"/>
              </a:rPr>
              <a:t>logical data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Model </a:t>
            </a:r>
            <a:r>
              <a:rPr lang="th-TH" altLang="en-TH" sz="3600">
                <a:latin typeface="Angsana New" panose="02020603050405020304" pitchFamily="18" charset="-34"/>
              </a:rPr>
              <a:t>ก่อน</a:t>
            </a:r>
            <a:r>
              <a:rPr lang="th-TH" altLang="ja-JP" sz="3600">
                <a:latin typeface="Angsana New" panose="02020603050405020304" pitchFamily="18" charset="-34"/>
              </a:rPr>
              <a:t>โดยในการสร้าง จะใช้เทคนิค ที่เรียกว่า </a:t>
            </a:r>
            <a:r>
              <a:rPr lang="en-US" altLang="ja-JP" sz="3600" b="1" i="1">
                <a:solidFill>
                  <a:srgbClr val="3333FF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“Entity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600" b="1" i="1">
                <a:solidFill>
                  <a:srgbClr val="3333FF"/>
                </a:solidFill>
                <a:latin typeface="Angsana New" panose="02020603050405020304" pitchFamily="18" charset="-34"/>
                <a:ea typeface="MS PGothic" panose="020B0600070205080204" pitchFamily="34" charset="-128"/>
              </a:rPr>
              <a:t>Relationship Diagramming : ER Diagram”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 </a:t>
            </a:r>
            <a:r>
              <a:rPr lang="th-TH" altLang="ja-JP" sz="3600">
                <a:latin typeface="Angsana New" panose="02020603050405020304" pitchFamily="18" charset="-34"/>
              </a:rPr>
              <a:t>ซึ่งเป็นเทคนิคการวาด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ภาพกราฟิก ที่พัฒนาโดย </a:t>
            </a:r>
            <a:r>
              <a:rPr lang="en-US" altLang="ja-JP" sz="3600">
                <a:latin typeface="Angsana New" panose="02020603050405020304" pitchFamily="18" charset="-34"/>
                <a:ea typeface="MS PGothic" panose="020B0600070205080204" pitchFamily="34" charset="-128"/>
              </a:rPr>
              <a:t>Peter Chen </a:t>
            </a:r>
            <a:r>
              <a:rPr lang="th-TH" altLang="ja-JP" sz="3600">
                <a:latin typeface="Angsana New" panose="02020603050405020304" pitchFamily="18" charset="-34"/>
              </a:rPr>
              <a:t>โดยจะแสดงทุกส่วนประกอบ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600">
                <a:latin typeface="Angsana New" panose="02020603050405020304" pitchFamily="18" charset="-34"/>
              </a:rPr>
              <a:t>ของข้อมูลในระบบธุรกิจ</a:t>
            </a:r>
            <a:endParaRPr lang="th-TH" altLang="ja-JP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3600" b="1" i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ตัวยึดหมายเลขภาพนิ่ง 2">
            <a:extLst>
              <a:ext uri="{FF2B5EF4-FFF2-40B4-BE49-F238E27FC236}">
                <a16:creationId xmlns:a16="http://schemas.microsoft.com/office/drawing/2014/main" id="{4A873CA4-8999-D22B-347D-C0529D4FB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557ED5-7CC7-9042-9C9A-20833F4E1C6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03106" name="Line 2">
            <a:extLst>
              <a:ext uri="{FF2B5EF4-FFF2-40B4-BE49-F238E27FC236}">
                <a16:creationId xmlns:a16="http://schemas.microsoft.com/office/drawing/2014/main" id="{8DF21B88-8B35-E104-B843-EA82D6E7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03107" name="Text Box 3">
            <a:extLst>
              <a:ext uri="{FF2B5EF4-FFF2-40B4-BE49-F238E27FC236}">
                <a16:creationId xmlns:a16="http://schemas.microsoft.com/office/drawing/2014/main" id="{CF3DE5C5-D584-35F9-E423-5A1EC78DE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03108" name="Text Box 4">
            <a:extLst>
              <a:ext uri="{FF2B5EF4-FFF2-40B4-BE49-F238E27FC236}">
                <a16:creationId xmlns:a16="http://schemas.microsoft.com/office/drawing/2014/main" id="{7BB83907-D289-7D76-C57F-E6F0BEDD4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03375"/>
            <a:ext cx="848518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ER Diagram </a:t>
            </a:r>
            <a:r>
              <a:rPr lang="th-TH" altLang="en-TH" sz="3600" b="1">
                <a:latin typeface="Angsana New" panose="02020603050405020304" pitchFamily="18" charset="-34"/>
              </a:rPr>
              <a:t>เป็น </a:t>
            </a:r>
            <a:r>
              <a:rPr lang="en-US" altLang="en-TH" sz="3600" b="1">
                <a:latin typeface="Angsana New" panose="02020603050405020304" pitchFamily="18" charset="-34"/>
              </a:rPr>
              <a:t>Conceptual design </a:t>
            </a:r>
            <a:r>
              <a:rPr lang="th-TH" altLang="en-TH" sz="3600" b="1">
                <a:latin typeface="Angsana New" panose="02020603050405020304" pitchFamily="18" charset="-34"/>
              </a:rPr>
              <a:t>แบบหนึ่ง </a:t>
            </a:r>
            <a:r>
              <a:rPr lang="th-TH" altLang="en-TH" sz="3600">
                <a:latin typeface="Angsana New" panose="02020603050405020304" pitchFamily="18" charset="-34"/>
              </a:rPr>
              <a:t>ซึ่งมีส่วนประกอบ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</a:t>
            </a:r>
            <a:r>
              <a:rPr lang="en-US" altLang="en-TH" sz="3600">
                <a:latin typeface="Angsana New" panose="02020603050405020304" pitchFamily="18" charset="-34"/>
              </a:rPr>
              <a:t>(1)  Entity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(2)  Attribute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(3)  Relationship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ตัวยึดหมายเลขภาพนิ่ง 2">
            <a:extLst>
              <a:ext uri="{FF2B5EF4-FFF2-40B4-BE49-F238E27FC236}">
                <a16:creationId xmlns:a16="http://schemas.microsoft.com/office/drawing/2014/main" id="{6841E921-F5A0-A33F-1F9A-0814BEA4A3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C2D574-3457-C944-8DAC-7A84E3810E0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05154" name="Line 2">
            <a:extLst>
              <a:ext uri="{FF2B5EF4-FFF2-40B4-BE49-F238E27FC236}">
                <a16:creationId xmlns:a16="http://schemas.microsoft.com/office/drawing/2014/main" id="{C0925253-15CF-C2C6-35E9-D1AC783EF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05155" name="Text Box 3">
            <a:extLst>
              <a:ext uri="{FF2B5EF4-FFF2-40B4-BE49-F238E27FC236}">
                <a16:creationId xmlns:a16="http://schemas.microsoft.com/office/drawing/2014/main" id="{FF424774-D523-4F86-0484-F3ECEE3FA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05156" name="Text Box 4">
            <a:extLst>
              <a:ext uri="{FF2B5EF4-FFF2-40B4-BE49-F238E27FC236}">
                <a16:creationId xmlns:a16="http://schemas.microsoft.com/office/drawing/2014/main" id="{EF7146A9-FEF6-F545-2ACD-446F5D31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665288"/>
            <a:ext cx="821055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(1)  Entity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</a:t>
            </a:r>
            <a:r>
              <a:rPr lang="th-TH" altLang="en-TH" sz="3600">
                <a:latin typeface="Angsana New" panose="02020603050405020304" pitchFamily="18" charset="-34"/>
              </a:rPr>
              <a:t>คือ คนหรือ 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สิ่งที่เราสนใจ</a:t>
            </a:r>
            <a:r>
              <a:rPr lang="th-TH" altLang="en-TH" sz="3600">
                <a:latin typeface="Angsana New" panose="02020603050405020304" pitchFamily="18" charset="-34"/>
              </a:rPr>
              <a:t>และ มีข้อมูลที่เราสนใจ อาจจะอยู่ใน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รูปของนามธรรมหรือรูปธรรม ก็ได้</a:t>
            </a:r>
            <a:r>
              <a:rPr lang="th-TH" altLang="en-TH" sz="3600">
                <a:solidFill>
                  <a:schemeClr val="hlink"/>
                </a:solidFill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ซึ่งมี </a:t>
            </a:r>
            <a:r>
              <a:rPr lang="en-US" altLang="en-TH" sz="3600">
                <a:latin typeface="Angsana New" panose="02020603050405020304" pitchFamily="18" charset="-34"/>
              </a:rPr>
              <a:t>2 </a:t>
            </a:r>
            <a:r>
              <a:rPr lang="th-TH" altLang="en-TH" sz="3600">
                <a:latin typeface="Angsana New" panose="02020603050405020304" pitchFamily="18" charset="-34"/>
              </a:rPr>
              <a:t>ชนิด</a:t>
            </a:r>
          </a:p>
          <a:p>
            <a:pPr eaLnBrk="1" hangingPunct="1">
              <a:spcBef>
                <a:spcPct val="0"/>
              </a:spcBef>
              <a:buClr>
                <a:schemeClr val="accent1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solidFill>
                  <a:schemeClr val="hlink"/>
                </a:solidFill>
                <a:latin typeface="Angsana New" panose="02020603050405020304" pitchFamily="18" charset="-34"/>
              </a:rPr>
              <a:t>              </a:t>
            </a:r>
            <a:r>
              <a:rPr lang="en-US" altLang="en-TH" sz="3600">
                <a:latin typeface="Angsana New" panose="02020603050405020304" pitchFamily="18" charset="-34"/>
              </a:rPr>
              <a:t>-  Regular Entity Type</a:t>
            </a:r>
            <a:r>
              <a:rPr lang="en-US" altLang="en-TH" sz="3600">
                <a:solidFill>
                  <a:schemeClr val="hlink"/>
                </a:solidFill>
                <a:latin typeface="Angsana New" panose="02020603050405020304" pitchFamily="18" charset="-34"/>
              </a:rPr>
              <a:t>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accent1"/>
              </a:buClr>
              <a:buSzPct val="60000"/>
              <a:buFont typeface="Wingdings" pitchFamily="2" charset="2"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    -  Weak Entity Type</a:t>
            </a:r>
            <a:r>
              <a:rPr lang="en-US" altLang="en-TH" sz="3600">
                <a:solidFill>
                  <a:schemeClr val="hlink"/>
                </a:solidFill>
                <a:latin typeface="Angsana New" panose="02020603050405020304" pitchFamily="18" charset="-34"/>
              </a:rPr>
              <a:t>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(2)  Attribute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</a:t>
            </a:r>
            <a:r>
              <a:rPr lang="th-TH" altLang="en-TH" sz="3600">
                <a:latin typeface="Angsana New" panose="02020603050405020304" pitchFamily="18" charset="-34"/>
              </a:rPr>
              <a:t>คือ 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คุณสมบัติของ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 entity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 ที่ต้องมี</a:t>
            </a:r>
            <a:r>
              <a:rPr lang="th-TH" altLang="en-TH" sz="3600">
                <a:latin typeface="Angsana New" panose="02020603050405020304" pitchFamily="18" charset="-34"/>
              </a:rPr>
              <a:t> ซึ่งมี </a:t>
            </a:r>
            <a:r>
              <a:rPr lang="en-US" altLang="en-TH" sz="3600">
                <a:latin typeface="Angsana New" panose="02020603050405020304" pitchFamily="18" charset="-34"/>
              </a:rPr>
              <a:t>4 </a:t>
            </a:r>
            <a:r>
              <a:rPr lang="th-TH" altLang="en-TH" sz="3600">
                <a:latin typeface="Angsana New" panose="02020603050405020304" pitchFamily="18" charset="-34"/>
              </a:rPr>
              <a:t>ชนิด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   </a:t>
            </a:r>
            <a:r>
              <a:rPr lang="en-US" altLang="en-TH" sz="3600">
                <a:latin typeface="Angsana New" panose="02020603050405020304" pitchFamily="18" charset="-34"/>
              </a:rPr>
              <a:t>-  Non-Key Attribute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   </a:t>
            </a:r>
            <a:r>
              <a:rPr lang="en-US" altLang="en-TH" sz="3600">
                <a:latin typeface="Angsana New" panose="02020603050405020304" pitchFamily="18" charset="-34"/>
              </a:rPr>
              <a:t>-  Key Attribute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ตัวยึดหมายเลขภาพนิ่ง 2">
            <a:extLst>
              <a:ext uri="{FF2B5EF4-FFF2-40B4-BE49-F238E27FC236}">
                <a16:creationId xmlns:a16="http://schemas.microsoft.com/office/drawing/2014/main" id="{D1812ECB-EED2-7DA3-F5F4-D131612C3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C36237-07B5-EE41-B1F8-9636F58C525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07202" name="Line 2">
            <a:extLst>
              <a:ext uri="{FF2B5EF4-FFF2-40B4-BE49-F238E27FC236}">
                <a16:creationId xmlns:a16="http://schemas.microsoft.com/office/drawing/2014/main" id="{94AB0378-3890-CCD0-E9D8-173A444AB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07203" name="Text Box 3">
            <a:extLst>
              <a:ext uri="{FF2B5EF4-FFF2-40B4-BE49-F238E27FC236}">
                <a16:creationId xmlns:a16="http://schemas.microsoft.com/office/drawing/2014/main" id="{83555FC0-4FFF-DB7D-4465-F3FA50604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07204" name="Text Box 4">
            <a:extLst>
              <a:ext uri="{FF2B5EF4-FFF2-40B4-BE49-F238E27FC236}">
                <a16:creationId xmlns:a16="http://schemas.microsoft.com/office/drawing/2014/main" id="{F83CAA9E-B6F1-90BE-E9DE-6D7E5BAD3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665288"/>
            <a:ext cx="3789363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   -  Multivalued Atribute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   -  Composite Attribute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</a:t>
            </a:r>
            <a:r>
              <a:rPr lang="en-US" altLang="en-TH" sz="3600">
                <a:latin typeface="Angsana New" panose="02020603050405020304" pitchFamily="18" charset="-34"/>
              </a:rPr>
              <a:t>-  Derived Attribute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  <p:sp>
        <p:nvSpPr>
          <p:cNvPr id="307205" name="Text Box 4">
            <a:extLst>
              <a:ext uri="{FF2B5EF4-FFF2-40B4-BE49-F238E27FC236}">
                <a16:creationId xmlns:a16="http://schemas.microsoft.com/office/drawing/2014/main" id="{5F4CB730-5F25-5D88-D1FE-9CE117507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3475038"/>
            <a:ext cx="86407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(3)  Relationship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	</a:t>
            </a:r>
            <a:r>
              <a:rPr lang="en-US" altLang="en-TH" sz="3600" b="1">
                <a:latin typeface="Angsana New" panose="02020603050405020304" pitchFamily="18" charset="-34"/>
              </a:rPr>
              <a:t>3.1) Relationship</a:t>
            </a:r>
            <a:r>
              <a:rPr lang="th-TH" altLang="en-TH" sz="3600" b="1">
                <a:latin typeface="Angsana New" panose="02020603050405020304" pitchFamily="18" charset="-34"/>
              </a:rPr>
              <a:t> </a:t>
            </a:r>
            <a:r>
              <a:rPr lang="en-US" altLang="en-TH" sz="3600" b="1">
                <a:latin typeface="Angsana New" panose="02020603050405020304" pitchFamily="18" charset="-34"/>
              </a:rPr>
              <a:t>Type </a:t>
            </a:r>
            <a:r>
              <a:rPr lang="th-TH" altLang="en-TH" sz="3600">
                <a:latin typeface="Angsana New" panose="02020603050405020304" pitchFamily="18" charset="-34"/>
              </a:rPr>
              <a:t>คือ การบ่งบอกถึงความสัมพันธ์ระหว่าง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Entity </a:t>
            </a:r>
            <a:r>
              <a:rPr lang="th-TH" altLang="en-TH" sz="3600">
                <a:latin typeface="Angsana New" panose="02020603050405020304" pitchFamily="18" charset="-34"/>
              </a:rPr>
              <a:t>(ต้องชื่อด้วยคำกริยา </a:t>
            </a:r>
            <a:r>
              <a:rPr lang="en-US" altLang="en-TH" sz="3600">
                <a:latin typeface="Angsana New" panose="02020603050405020304" pitchFamily="18" charset="-34"/>
              </a:rPr>
              <a:t>(Verb)</a:t>
            </a:r>
            <a:r>
              <a:rPr lang="th-TH" altLang="en-TH" sz="3600">
                <a:latin typeface="Angsana New" panose="02020603050405020304" pitchFamily="18" charset="-34"/>
              </a:rPr>
              <a:t> เท่านั้น)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ตัวยึดหมายเลขภาพนิ่ง 2">
            <a:extLst>
              <a:ext uri="{FF2B5EF4-FFF2-40B4-BE49-F238E27FC236}">
                <a16:creationId xmlns:a16="http://schemas.microsoft.com/office/drawing/2014/main" id="{1A875D57-64AB-D65C-0DFA-095F5361CE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7BE9E5-38F2-5547-8664-28A1C356DFD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09250" name="Line 2">
            <a:extLst>
              <a:ext uri="{FF2B5EF4-FFF2-40B4-BE49-F238E27FC236}">
                <a16:creationId xmlns:a16="http://schemas.microsoft.com/office/drawing/2014/main" id="{307BB3EF-D3AA-D8AB-8F35-8A2A3CAB0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09251" name="Text Box 3">
            <a:extLst>
              <a:ext uri="{FF2B5EF4-FFF2-40B4-BE49-F238E27FC236}">
                <a16:creationId xmlns:a16="http://schemas.microsoft.com/office/drawing/2014/main" id="{C6587075-8F80-9E1F-CCC9-DC9FC3171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09252" name="Text Box 4">
            <a:extLst>
              <a:ext uri="{FF2B5EF4-FFF2-40B4-BE49-F238E27FC236}">
                <a16:creationId xmlns:a16="http://schemas.microsoft.com/office/drawing/2014/main" id="{B1501015-DA49-80C6-98D8-E6182299B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628775"/>
            <a:ext cx="8356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</a:t>
            </a:r>
            <a:r>
              <a:rPr lang="en-US" altLang="en-TH" sz="3600" b="1">
                <a:latin typeface="Angsana New" panose="02020603050405020304" pitchFamily="18" charset="-34"/>
              </a:rPr>
              <a:t>3.2) Cardinality Ratio </a:t>
            </a:r>
            <a:r>
              <a:rPr lang="th-TH" altLang="en-TH" sz="3600">
                <a:latin typeface="Angsana New" panose="02020603050405020304" pitchFamily="18" charset="-34"/>
              </a:rPr>
              <a:t>คือ การแสดงความสัมพันธ์ ระหว่าง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Entity</a:t>
            </a:r>
            <a:r>
              <a:rPr lang="th-TH" altLang="en-TH" sz="3600">
                <a:latin typeface="Angsana New" panose="02020603050405020304" pitchFamily="18" charset="-34"/>
              </a:rPr>
              <a:t> โดยมี </a:t>
            </a:r>
            <a:r>
              <a:rPr lang="en-US" altLang="en-TH" sz="3600">
                <a:latin typeface="Angsana New" panose="02020603050405020304" pitchFamily="18" charset="-34"/>
              </a:rPr>
              <a:t> relation type </a:t>
            </a:r>
            <a:r>
              <a:rPr lang="th-TH" altLang="en-TH" sz="3600">
                <a:latin typeface="Angsana New" panose="02020603050405020304" pitchFamily="18" charset="-34"/>
              </a:rPr>
              <a:t>เป็นตัวบ่งบอกถึงความสัมพันธ์นั้น ซึ่งมี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3 </a:t>
            </a:r>
            <a:r>
              <a:rPr lang="th-TH" altLang="en-TH" sz="3600">
                <a:latin typeface="Angsana New" panose="02020603050405020304" pitchFamily="18" charset="-34"/>
              </a:rPr>
              <a:t>ประเภท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   </a:t>
            </a:r>
            <a:r>
              <a:rPr lang="en-US" altLang="en-TH" sz="3600">
                <a:latin typeface="Angsana New" panose="02020603050405020304" pitchFamily="18" charset="-34"/>
              </a:rPr>
              <a:t>- One to One (1 : 1)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   - One to Many (1 : M)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    - Many to Many (M : N)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ตัวยึดหมายเลขภาพนิ่ง 2">
            <a:extLst>
              <a:ext uri="{FF2B5EF4-FFF2-40B4-BE49-F238E27FC236}">
                <a16:creationId xmlns:a16="http://schemas.microsoft.com/office/drawing/2014/main" id="{EC73DA0E-AC0E-26F1-1E06-53FAF79D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3BFCBB-AEF2-2349-AD12-C9F94D18EFD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1298" name="Line 2">
            <a:extLst>
              <a:ext uri="{FF2B5EF4-FFF2-40B4-BE49-F238E27FC236}">
                <a16:creationId xmlns:a16="http://schemas.microsoft.com/office/drawing/2014/main" id="{9411B6CC-066A-9231-C576-7F583DCDB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11299" name="Text Box 3">
            <a:extLst>
              <a:ext uri="{FF2B5EF4-FFF2-40B4-BE49-F238E27FC236}">
                <a16:creationId xmlns:a16="http://schemas.microsoft.com/office/drawing/2014/main" id="{07C73818-2467-4DEA-561C-E9B513268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70693" name="Text Box 4">
            <a:extLst>
              <a:ext uri="{FF2B5EF4-FFF2-40B4-BE49-F238E27FC236}">
                <a16:creationId xmlns:a16="http://schemas.microsoft.com/office/drawing/2014/main" id="{6707ECBF-FE4C-8D6E-0EB5-72FA2EE04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628775"/>
            <a:ext cx="8428038" cy="3416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33400" indent="-533400" eaLnBrk="1" hangingPunct="1">
              <a:defRPr/>
            </a:pPr>
            <a:r>
              <a:rPr lang="en-US" sz="3600" b="1" dirty="0">
                <a:latin typeface="Angsana New" pitchFamily="18" charset="-34"/>
              </a:rPr>
              <a:t>3.3) Partial Participation  and  Total Participation</a:t>
            </a:r>
          </a:p>
          <a:p>
            <a:pPr eaLnBrk="1" hangingPunct="1">
              <a:defRPr/>
            </a:pPr>
            <a:r>
              <a:rPr lang="en-US" sz="3600" b="1" dirty="0">
                <a:latin typeface="Angsana New" pitchFamily="18" charset="-34"/>
              </a:rPr>
              <a:t>       Total</a:t>
            </a:r>
            <a:r>
              <a:rPr lang="en-US" sz="3600" dirty="0">
                <a:latin typeface="Angsana New" pitchFamily="18" charset="-34"/>
              </a:rPr>
              <a:t> </a:t>
            </a:r>
            <a:r>
              <a:rPr lang="en-US" sz="3600" b="1" dirty="0">
                <a:latin typeface="Angsana New" pitchFamily="18" charset="-34"/>
              </a:rPr>
              <a:t>Participation</a:t>
            </a:r>
            <a:r>
              <a:rPr lang="en-US" sz="3600" dirty="0">
                <a:latin typeface="Angsana New" pitchFamily="18" charset="-34"/>
              </a:rPr>
              <a:t> </a:t>
            </a:r>
            <a:r>
              <a:rPr lang="th-TH" sz="3600" dirty="0">
                <a:latin typeface="Angsana New" pitchFamily="18" charset="-34"/>
              </a:rPr>
              <a:t>คือ </a:t>
            </a:r>
            <a:r>
              <a:rPr lang="th-TH" sz="3600" i="1" dirty="0">
                <a:solidFill>
                  <a:srgbClr val="FF3300"/>
                </a:solidFill>
                <a:latin typeface="Angsana New" pitchFamily="18" charset="-34"/>
              </a:rPr>
              <a:t>สมาชิกทุกตัว</a:t>
            </a:r>
            <a:r>
              <a:rPr lang="th-TH" sz="3600" dirty="0">
                <a:latin typeface="Angsana New" pitchFamily="18" charset="-34"/>
              </a:rPr>
              <a:t>ใน </a:t>
            </a:r>
            <a:r>
              <a:rPr lang="en-US" sz="3600" dirty="0">
                <a:latin typeface="Angsana New" pitchFamily="18" charset="-34"/>
              </a:rPr>
              <a:t>entity </a:t>
            </a:r>
            <a:r>
              <a:rPr lang="th-TH" sz="3600" dirty="0">
                <a:latin typeface="Angsana New" pitchFamily="18" charset="-34"/>
              </a:rPr>
              <a:t>มีความสัมพันธ์</a:t>
            </a:r>
          </a:p>
          <a:p>
            <a:pPr eaLnBrk="1" hangingPunct="1">
              <a:defRPr/>
            </a:pPr>
            <a:r>
              <a:rPr lang="th-TH" sz="3600" dirty="0">
                <a:latin typeface="Angsana New" pitchFamily="18" charset="-34"/>
              </a:rPr>
              <a:t>กับสมาชิกของ </a:t>
            </a:r>
            <a:r>
              <a:rPr lang="en-US" sz="3600" dirty="0">
                <a:latin typeface="Angsana New" pitchFamily="18" charset="-34"/>
              </a:rPr>
              <a:t>entity </a:t>
            </a:r>
            <a:r>
              <a:rPr lang="th-TH" sz="3600" dirty="0">
                <a:latin typeface="Angsana New" pitchFamily="18" charset="-34"/>
              </a:rPr>
              <a:t>อื่น</a:t>
            </a:r>
          </a:p>
          <a:p>
            <a:pPr eaLnBrk="1" hangingPunct="1">
              <a:defRPr/>
            </a:pPr>
            <a:r>
              <a:rPr lang="en-US" sz="3600" b="1" dirty="0">
                <a:latin typeface="Angsana New" pitchFamily="18" charset="-34"/>
              </a:rPr>
              <a:t>       Partial Participation </a:t>
            </a:r>
            <a:r>
              <a:rPr lang="th-TH" sz="3600" dirty="0">
                <a:latin typeface="Angsana New" pitchFamily="18" charset="-34"/>
              </a:rPr>
              <a:t>คือ </a:t>
            </a:r>
            <a:r>
              <a:rPr lang="th-TH" sz="3600" i="1" dirty="0">
                <a:solidFill>
                  <a:srgbClr val="FF3300"/>
                </a:solidFill>
                <a:latin typeface="Angsana New" pitchFamily="18" charset="-34"/>
              </a:rPr>
              <a:t>มีสมาชิกบางตัว</a:t>
            </a:r>
            <a:r>
              <a:rPr lang="th-TH" sz="3600" dirty="0">
                <a:latin typeface="Angsana New" pitchFamily="18" charset="-34"/>
              </a:rPr>
              <a:t> ใน </a:t>
            </a:r>
            <a:r>
              <a:rPr lang="en-US" sz="3600" dirty="0">
                <a:latin typeface="Angsana New" pitchFamily="18" charset="-34"/>
              </a:rPr>
              <a:t>entity</a:t>
            </a:r>
            <a:r>
              <a:rPr lang="th-TH" sz="3600" dirty="0">
                <a:latin typeface="Angsana New" pitchFamily="18" charset="-34"/>
              </a:rPr>
              <a:t> ที่ไปมี</a:t>
            </a:r>
          </a:p>
          <a:p>
            <a:pPr eaLnBrk="1" hangingPunct="1">
              <a:defRPr/>
            </a:pPr>
            <a:r>
              <a:rPr lang="th-TH" sz="3600" dirty="0">
                <a:latin typeface="Angsana New" pitchFamily="18" charset="-34"/>
              </a:rPr>
              <a:t>ความสัมพันธ์กับสมาชิกของ </a:t>
            </a:r>
            <a:r>
              <a:rPr lang="en-US" sz="3600" dirty="0">
                <a:latin typeface="Angsana New" pitchFamily="18" charset="-34"/>
              </a:rPr>
              <a:t>entity </a:t>
            </a:r>
            <a:r>
              <a:rPr lang="th-TH" sz="3600" dirty="0">
                <a:latin typeface="Angsana New" pitchFamily="18" charset="-34"/>
              </a:rPr>
              <a:t>อื่น</a:t>
            </a:r>
          </a:p>
          <a:p>
            <a:pPr marL="533400" indent="-533400" eaLnBrk="1" hangingPunct="1">
              <a:defRPr/>
            </a:pPr>
            <a:endParaRPr lang="th-TH" sz="3600" dirty="0">
              <a:latin typeface="Angsana New" pitchFamily="18" charset="-34"/>
            </a:endParaRPr>
          </a:p>
        </p:txBody>
      </p:sp>
      <p:sp>
        <p:nvSpPr>
          <p:cNvPr id="311301" name="Text Box 4">
            <a:extLst>
              <a:ext uri="{FF2B5EF4-FFF2-40B4-BE49-F238E27FC236}">
                <a16:creationId xmlns:a16="http://schemas.microsoft.com/office/drawing/2014/main" id="{69F2520B-568F-35FA-9FD6-A19A44139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5102225"/>
            <a:ext cx="790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        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ตัวยึดหมายเลขภาพนิ่ง 4">
            <a:extLst>
              <a:ext uri="{FF2B5EF4-FFF2-40B4-BE49-F238E27FC236}">
                <a16:creationId xmlns:a16="http://schemas.microsoft.com/office/drawing/2014/main" id="{89CCB6CF-F3B5-C081-0397-659C3EC18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4661ED-B503-0644-A61F-3D6090F84C3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010" name="Line 4">
            <a:extLst>
              <a:ext uri="{FF2B5EF4-FFF2-40B4-BE49-F238E27FC236}">
                <a16:creationId xmlns:a16="http://schemas.microsoft.com/office/drawing/2014/main" id="{096597A1-00F3-A364-90E0-4B5434ECC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011" name="Rectangle 5">
            <a:extLst>
              <a:ext uri="{FF2B5EF4-FFF2-40B4-BE49-F238E27FC236}">
                <a16:creationId xmlns:a16="http://schemas.microsoft.com/office/drawing/2014/main" id="{BC3D6C3D-97DD-2828-A18A-24A2CF51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00" y="2671763"/>
            <a:ext cx="642620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ความรู้เบื้องต้นของระบบสารสนเทศ</a:t>
            </a:r>
            <a:r>
              <a:rPr lang="th-TH" altLang="en-TH" sz="4400" b="1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(Introduction to Information System)</a:t>
            </a:r>
          </a:p>
          <a:p>
            <a:pPr lvl="1" eaLnBrk="1" hangingPunct="1">
              <a:spcBef>
                <a:spcPct val="0"/>
              </a:spcBef>
              <a:buClrTx/>
              <a:buSzPct val="9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ความแตกต่างระหว่างข้อมูลและ สารสนเทศ</a:t>
            </a:r>
          </a:p>
          <a:p>
            <a:pPr lvl="1" eaLnBrk="1" hangingPunct="1">
              <a:spcBef>
                <a:spcPct val="0"/>
              </a:spcBef>
              <a:buClrTx/>
              <a:buSzPct val="9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solidFill>
                  <a:schemeClr val="bg2"/>
                </a:solidFill>
              </a:rPr>
              <a:t>ส่วนประกอบของระบบสารสนเทศ</a:t>
            </a:r>
          </a:p>
          <a:p>
            <a:pPr lvl="1" eaLnBrk="1" hangingPunct="1">
              <a:spcBef>
                <a:spcPct val="0"/>
              </a:spcBef>
              <a:buClrTx/>
              <a:buSzPct val="9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ชนิดของระบบสารสนเทศ</a:t>
            </a:r>
          </a:p>
        </p:txBody>
      </p:sp>
      <p:sp>
        <p:nvSpPr>
          <p:cNvPr id="43012" name="Text Box 6">
            <a:extLst>
              <a:ext uri="{FF2B5EF4-FFF2-40B4-BE49-F238E27FC236}">
                <a16:creationId xmlns:a16="http://schemas.microsoft.com/office/drawing/2014/main" id="{01C6990D-F814-513B-9E93-401470BD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766763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2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ตัวยึดหมายเลขภาพนิ่ง 2">
            <a:extLst>
              <a:ext uri="{FF2B5EF4-FFF2-40B4-BE49-F238E27FC236}">
                <a16:creationId xmlns:a16="http://schemas.microsoft.com/office/drawing/2014/main" id="{0499C409-42AE-B16F-F313-BE6250348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D87A74-AF16-CC40-9CF1-00259BFC380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3346" name="ตัวยึดหมายเลขภาพนิ่ง 4">
            <a:extLst>
              <a:ext uri="{FF2B5EF4-FFF2-40B4-BE49-F238E27FC236}">
                <a16:creationId xmlns:a16="http://schemas.microsoft.com/office/drawing/2014/main" id="{9745E88C-21DE-6C14-EB47-25097594E51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5DC007-E99C-B149-AC3D-45637C207A13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th-TH" altLang="en-US" sz="1000"/>
          </a:p>
        </p:txBody>
      </p:sp>
      <p:graphicFrame>
        <p:nvGraphicFramePr>
          <p:cNvPr id="372768" name="Group 32">
            <a:extLst>
              <a:ext uri="{FF2B5EF4-FFF2-40B4-BE49-F238E27FC236}">
                <a16:creationId xmlns:a16="http://schemas.microsoft.com/office/drawing/2014/main" id="{6617E70F-99DD-CCF1-B253-FB8A82ACE26C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57200" y="404813"/>
          <a:ext cx="7138988" cy="6434137"/>
        </p:xfrm>
        <a:graphic>
          <a:graphicData uri="http://schemas.openxmlformats.org/drawingml/2006/table">
            <a:tbl>
              <a:tblPr/>
              <a:tblGrid>
                <a:gridCol w="253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54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Regular Entity Type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4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Weak Entity Type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4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Relationship Type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of Regular Entity Type</a:t>
                      </a:r>
                      <a:r>
                        <a:rPr kumimoji="0" lang="th-TH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and Regular Entity Type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1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Relationship Type of Weak Entity Type and Regular Entity Type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4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Non-Key Attribute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3367" name="Text Box 22">
            <a:extLst>
              <a:ext uri="{FF2B5EF4-FFF2-40B4-BE49-F238E27FC236}">
                <a16:creationId xmlns:a16="http://schemas.microsoft.com/office/drawing/2014/main" id="{6F7BC283-665D-17E8-6BC6-151EDDF6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838" y="6400800"/>
            <a:ext cx="219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Symbol of ER Diagram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313368" name="Rectangle 23">
            <a:extLst>
              <a:ext uri="{FF2B5EF4-FFF2-40B4-BE49-F238E27FC236}">
                <a16:creationId xmlns:a16="http://schemas.microsoft.com/office/drawing/2014/main" id="{9FE818F7-933E-DEC1-8FE7-89A5F3E6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692150"/>
            <a:ext cx="1728788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69" name="Rectangle 24">
            <a:extLst>
              <a:ext uri="{FF2B5EF4-FFF2-40B4-BE49-F238E27FC236}">
                <a16:creationId xmlns:a16="http://schemas.microsoft.com/office/drawing/2014/main" id="{21B55C0F-7361-C4D6-598C-64F9544FC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806575"/>
            <a:ext cx="2016125" cy="792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70" name="Rectangle 25">
            <a:extLst>
              <a:ext uri="{FF2B5EF4-FFF2-40B4-BE49-F238E27FC236}">
                <a16:creationId xmlns:a16="http://schemas.microsoft.com/office/drawing/2014/main" id="{1A0EF0CF-455A-3185-6BF0-3C21E771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1916113"/>
            <a:ext cx="1800225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71" name="AutoShape 26">
            <a:extLst>
              <a:ext uri="{FF2B5EF4-FFF2-40B4-BE49-F238E27FC236}">
                <a16:creationId xmlns:a16="http://schemas.microsoft.com/office/drawing/2014/main" id="{3E2CFCD5-B5C7-CE17-494F-9D9E1B21F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852738"/>
            <a:ext cx="1081087" cy="1008062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72" name="AutoShape 27">
            <a:extLst>
              <a:ext uri="{FF2B5EF4-FFF2-40B4-BE49-F238E27FC236}">
                <a16:creationId xmlns:a16="http://schemas.microsoft.com/office/drawing/2014/main" id="{5E9CA0DA-CAC9-A3D5-C7FF-47009D122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076700"/>
            <a:ext cx="1081087" cy="1008063"/>
          </a:xfrm>
          <a:prstGeom prst="diamond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73" name="AutoShape 28">
            <a:extLst>
              <a:ext uri="{FF2B5EF4-FFF2-40B4-BE49-F238E27FC236}">
                <a16:creationId xmlns:a16="http://schemas.microsoft.com/office/drawing/2014/main" id="{4CD1A04A-C3DA-3882-8433-34038A90D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13" y="4149725"/>
            <a:ext cx="863600" cy="865188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3374" name="Line 33">
            <a:extLst>
              <a:ext uri="{FF2B5EF4-FFF2-40B4-BE49-F238E27FC236}">
                <a16:creationId xmlns:a16="http://schemas.microsoft.com/office/drawing/2014/main" id="{2DA956AE-82C8-C111-6AE0-FA4280A91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3" y="6165850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13375" name="Oval 34">
            <a:extLst>
              <a:ext uri="{FF2B5EF4-FFF2-40B4-BE49-F238E27FC236}">
                <a16:creationId xmlns:a16="http://schemas.microsoft.com/office/drawing/2014/main" id="{004D5E44-2D95-72CC-71B1-5C80EDB8A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949950"/>
            <a:ext cx="1225550" cy="503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ตัวยึดหมายเลขภาพนิ่ง 2">
            <a:extLst>
              <a:ext uri="{FF2B5EF4-FFF2-40B4-BE49-F238E27FC236}">
                <a16:creationId xmlns:a16="http://schemas.microsoft.com/office/drawing/2014/main" id="{B64BA6D7-983C-76EE-4CB4-56CA7AEFC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0B076D-6063-D147-9B95-E136A6B959D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5394" name="ตัวยึดหมายเลขภาพนิ่ง 5">
            <a:extLst>
              <a:ext uri="{FF2B5EF4-FFF2-40B4-BE49-F238E27FC236}">
                <a16:creationId xmlns:a16="http://schemas.microsoft.com/office/drawing/2014/main" id="{E487A433-CC6C-F1AA-F9EF-C4D148554635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FA52C95-B5CE-1446-9C18-5276E31E7C44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th-TH" altLang="en-US" sz="1000"/>
          </a:p>
        </p:txBody>
      </p:sp>
      <p:graphicFrame>
        <p:nvGraphicFramePr>
          <p:cNvPr id="117762" name="Group 2">
            <a:extLst>
              <a:ext uri="{FF2B5EF4-FFF2-40B4-BE49-F238E27FC236}">
                <a16:creationId xmlns:a16="http://schemas.microsoft.com/office/drawing/2014/main" id="{04688DEC-19B7-396D-5C91-53DB843AE142}"/>
              </a:ext>
            </a:extLst>
          </p:cNvPr>
          <p:cNvGraphicFramePr>
            <a:graphicFrameLocks noGrp="1"/>
          </p:cNvGraphicFramePr>
          <p:nvPr/>
        </p:nvGraphicFramePr>
        <p:xfrm>
          <a:off x="673100" y="908050"/>
          <a:ext cx="7138988" cy="446405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7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53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Key Attribute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3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Multivalued Attribute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Composite Attribute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5409" name="Text Box 16">
            <a:extLst>
              <a:ext uri="{FF2B5EF4-FFF2-40B4-BE49-F238E27FC236}">
                <a16:creationId xmlns:a16="http://schemas.microsoft.com/office/drawing/2014/main" id="{7109994E-6761-3AAB-AE7B-C3F3C1E0A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6434138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Symbol of ER Diagram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315410" name="Line 17">
            <a:extLst>
              <a:ext uri="{FF2B5EF4-FFF2-40B4-BE49-F238E27FC236}">
                <a16:creationId xmlns:a16="http://schemas.microsoft.com/office/drawing/2014/main" id="{57179457-7DF1-21B4-869C-787A114AA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9038" y="25796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11" name="Oval 18">
            <a:extLst>
              <a:ext uri="{FF2B5EF4-FFF2-40B4-BE49-F238E27FC236}">
                <a16:creationId xmlns:a16="http://schemas.microsoft.com/office/drawing/2014/main" id="{97EEBC24-897C-3EAB-CB70-CBA18FFD6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290763"/>
            <a:ext cx="1295400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12" name="Oval 19">
            <a:extLst>
              <a:ext uri="{FF2B5EF4-FFF2-40B4-BE49-F238E27FC236}">
                <a16:creationId xmlns:a16="http://schemas.microsoft.com/office/drawing/2014/main" id="{3D90941F-80F5-0059-3189-5BE6C42A7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397125"/>
            <a:ext cx="1008063" cy="3603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13" name="Line 20">
            <a:extLst>
              <a:ext uri="{FF2B5EF4-FFF2-40B4-BE49-F238E27FC236}">
                <a16:creationId xmlns:a16="http://schemas.microsoft.com/office/drawing/2014/main" id="{E63FD66D-9B4F-A5B0-39A2-77E92A4F1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9038" y="14271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14" name="Oval 21">
            <a:extLst>
              <a:ext uri="{FF2B5EF4-FFF2-40B4-BE49-F238E27FC236}">
                <a16:creationId xmlns:a16="http://schemas.microsoft.com/office/drawing/2014/main" id="{3A1ABC48-B8C2-C044-FA4A-075C57023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138238"/>
            <a:ext cx="1295400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15" name="Line 22">
            <a:extLst>
              <a:ext uri="{FF2B5EF4-FFF2-40B4-BE49-F238E27FC236}">
                <a16:creationId xmlns:a16="http://schemas.microsoft.com/office/drawing/2014/main" id="{A3091FD7-501B-5FB6-435A-15E24E9A0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153670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16" name="Line 23">
            <a:extLst>
              <a:ext uri="{FF2B5EF4-FFF2-40B4-BE49-F238E27FC236}">
                <a16:creationId xmlns:a16="http://schemas.microsoft.com/office/drawing/2014/main" id="{E8B03428-2824-B2FA-7709-6293B20C5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49561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17" name="Oval 24">
            <a:extLst>
              <a:ext uri="{FF2B5EF4-FFF2-40B4-BE49-F238E27FC236}">
                <a16:creationId xmlns:a16="http://schemas.microsoft.com/office/drawing/2014/main" id="{280DB0DF-B163-624F-4376-E6C9B79FB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667250"/>
            <a:ext cx="1295400" cy="576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18" name="Line 25">
            <a:extLst>
              <a:ext uri="{FF2B5EF4-FFF2-40B4-BE49-F238E27FC236}">
                <a16:creationId xmlns:a16="http://schemas.microsoft.com/office/drawing/2014/main" id="{40B1CF5E-B8BA-2663-574C-8FC86F193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4557713"/>
            <a:ext cx="5762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19" name="Oval 26">
            <a:extLst>
              <a:ext uri="{FF2B5EF4-FFF2-40B4-BE49-F238E27FC236}">
                <a16:creationId xmlns:a16="http://schemas.microsoft.com/office/drawing/2014/main" id="{A487CBDA-2CC0-7A36-6297-672CF3F5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25" y="4125913"/>
            <a:ext cx="1081088" cy="431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20" name="Line 27">
            <a:extLst>
              <a:ext uri="{FF2B5EF4-FFF2-40B4-BE49-F238E27FC236}">
                <a16:creationId xmlns:a16="http://schemas.microsoft.com/office/drawing/2014/main" id="{11EBB9F7-7694-5FB6-0A36-F8D405BA0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4019550"/>
            <a:ext cx="3603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21" name="Oval 28">
            <a:extLst>
              <a:ext uri="{FF2B5EF4-FFF2-40B4-BE49-F238E27FC236}">
                <a16:creationId xmlns:a16="http://schemas.microsoft.com/office/drawing/2014/main" id="{4EBF78EA-78CA-C9CC-7F8E-9B816DB64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3529013"/>
            <a:ext cx="1152525" cy="503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5422" name="Text Box 29">
            <a:extLst>
              <a:ext uri="{FF2B5EF4-FFF2-40B4-BE49-F238E27FC236}">
                <a16:creationId xmlns:a16="http://schemas.microsoft.com/office/drawing/2014/main" id="{D92B5047-2DE7-BA9C-06EF-883D4195C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3500438"/>
            <a:ext cx="419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…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15423" name="Line 30">
            <a:extLst>
              <a:ext uri="{FF2B5EF4-FFF2-40B4-BE49-F238E27FC236}">
                <a16:creationId xmlns:a16="http://schemas.microsoft.com/office/drawing/2014/main" id="{8101FE76-E2FA-FEE9-099C-A437C7E075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1775" y="3730625"/>
            <a:ext cx="21590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5424" name="Oval 31">
            <a:extLst>
              <a:ext uri="{FF2B5EF4-FFF2-40B4-BE49-F238E27FC236}">
                <a16:creationId xmlns:a16="http://schemas.microsoft.com/office/drawing/2014/main" id="{CABCA223-C861-3FBC-8577-31464A4C2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3298825"/>
            <a:ext cx="936625" cy="431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ตัวยึดหมายเลขภาพนิ่ง 2">
            <a:extLst>
              <a:ext uri="{FF2B5EF4-FFF2-40B4-BE49-F238E27FC236}">
                <a16:creationId xmlns:a16="http://schemas.microsoft.com/office/drawing/2014/main" id="{6DDBC34B-CEC2-B810-9AE3-44B0EED99E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D69E56-FBF6-9F43-A623-D6E74A42BE0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6418" name="ตัวยึดหมายเลขภาพนิ่ง 5">
            <a:extLst>
              <a:ext uri="{FF2B5EF4-FFF2-40B4-BE49-F238E27FC236}">
                <a16:creationId xmlns:a16="http://schemas.microsoft.com/office/drawing/2014/main" id="{51C9411E-F375-55CB-7E2A-B74F236F603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6055029-1A96-6749-B1C6-76F41CA5AF90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th-TH" altLang="en-US" sz="1000"/>
          </a:p>
        </p:txBody>
      </p:sp>
      <p:sp>
        <p:nvSpPr>
          <p:cNvPr id="316419" name="Text Box 2">
            <a:extLst>
              <a:ext uri="{FF2B5EF4-FFF2-40B4-BE49-F238E27FC236}">
                <a16:creationId xmlns:a16="http://schemas.microsoft.com/office/drawing/2014/main" id="{399F5EF6-00EA-B372-1BB9-25573D3D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6362700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Symbol of ER Diagram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316420" name="Rectangle 3">
            <a:extLst>
              <a:ext uri="{FF2B5EF4-FFF2-40B4-BE49-F238E27FC236}">
                <a16:creationId xmlns:a16="http://schemas.microsoft.com/office/drawing/2014/main" id="{6050F155-69E7-A862-3B9F-BB36D6BDD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3519488"/>
            <a:ext cx="720725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E1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16421" name="Rectangle 4">
            <a:extLst>
              <a:ext uri="{FF2B5EF4-FFF2-40B4-BE49-F238E27FC236}">
                <a16:creationId xmlns:a16="http://schemas.microsoft.com/office/drawing/2014/main" id="{44B63083-C9DD-6496-353B-DD6DEC868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73463"/>
            <a:ext cx="720725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E2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16422" name="AutoShape 5">
            <a:extLst>
              <a:ext uri="{FF2B5EF4-FFF2-40B4-BE49-F238E27FC236}">
                <a16:creationId xmlns:a16="http://schemas.microsoft.com/office/drawing/2014/main" id="{AC10739D-49AA-4665-DE79-3CBEEE32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3413125"/>
            <a:ext cx="415925" cy="711200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>
                <a:latin typeface="Angsana New" panose="02020603050405020304" pitchFamily="18" charset="-34"/>
              </a:rPr>
              <a:t>R</a:t>
            </a:r>
            <a:endParaRPr lang="th-TH" altLang="en-TH" sz="2000">
              <a:latin typeface="Angsana New" panose="02020603050405020304" pitchFamily="18" charset="-34"/>
            </a:endParaRPr>
          </a:p>
        </p:txBody>
      </p:sp>
      <p:sp>
        <p:nvSpPr>
          <p:cNvPr id="316423" name="Line 6">
            <a:extLst>
              <a:ext uri="{FF2B5EF4-FFF2-40B4-BE49-F238E27FC236}">
                <a16:creationId xmlns:a16="http://schemas.microsoft.com/office/drawing/2014/main" id="{101B4E99-5F38-D9D5-1CBD-31A7C473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3400" y="378301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6424" name="Line 7">
            <a:extLst>
              <a:ext uri="{FF2B5EF4-FFF2-40B4-BE49-F238E27FC236}">
                <a16:creationId xmlns:a16="http://schemas.microsoft.com/office/drawing/2014/main" id="{9F02F84B-7CD3-5A75-CCEC-CD07EA834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3783013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18793" name="Group 9">
            <a:extLst>
              <a:ext uri="{FF2B5EF4-FFF2-40B4-BE49-F238E27FC236}">
                <a16:creationId xmlns:a16="http://schemas.microsoft.com/office/drawing/2014/main" id="{3942D360-2A16-5FF6-C591-748640370B05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677863"/>
          <a:ext cx="7138988" cy="3903662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7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8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Derived Attribute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6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Total Participation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3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Partial Participation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6439" name="Line 23">
            <a:extLst>
              <a:ext uri="{FF2B5EF4-FFF2-40B4-BE49-F238E27FC236}">
                <a16:creationId xmlns:a16="http://schemas.microsoft.com/office/drawing/2014/main" id="{D4BF5850-10AF-B523-3856-EEAAD72EF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4938" y="119697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6440" name="Oval 24">
            <a:extLst>
              <a:ext uri="{FF2B5EF4-FFF2-40B4-BE49-F238E27FC236}">
                <a16:creationId xmlns:a16="http://schemas.microsoft.com/office/drawing/2014/main" id="{F198DB08-9864-3109-9CBB-2ABBE4C4E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908050"/>
            <a:ext cx="1295400" cy="5762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16441" name="Rectangle 25">
            <a:extLst>
              <a:ext uri="{FF2B5EF4-FFF2-40B4-BE49-F238E27FC236}">
                <a16:creationId xmlns:a16="http://schemas.microsoft.com/office/drawing/2014/main" id="{E1399B3C-DB17-0161-B438-2A5D8304D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2151063"/>
            <a:ext cx="720725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E1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16442" name="Rectangle 26">
            <a:extLst>
              <a:ext uri="{FF2B5EF4-FFF2-40B4-BE49-F238E27FC236}">
                <a16:creationId xmlns:a16="http://schemas.microsoft.com/office/drawing/2014/main" id="{AA185B67-EDC5-5A6D-1CFA-180227AB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205038"/>
            <a:ext cx="720725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E2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16443" name="AutoShape 27">
            <a:extLst>
              <a:ext uri="{FF2B5EF4-FFF2-40B4-BE49-F238E27FC236}">
                <a16:creationId xmlns:a16="http://schemas.microsoft.com/office/drawing/2014/main" id="{41059D53-DAAB-87E6-CE18-9C1FC614B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2044700"/>
            <a:ext cx="415925" cy="711200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>
                <a:latin typeface="Angsana New" panose="02020603050405020304" pitchFamily="18" charset="-34"/>
              </a:rPr>
              <a:t>R</a:t>
            </a:r>
            <a:endParaRPr lang="th-TH" altLang="en-TH" sz="2000">
              <a:latin typeface="Angsana New" panose="02020603050405020304" pitchFamily="18" charset="-34"/>
            </a:endParaRPr>
          </a:p>
        </p:txBody>
      </p:sp>
      <p:sp>
        <p:nvSpPr>
          <p:cNvPr id="316444" name="Line 28">
            <a:extLst>
              <a:ext uri="{FF2B5EF4-FFF2-40B4-BE49-F238E27FC236}">
                <a16:creationId xmlns:a16="http://schemas.microsoft.com/office/drawing/2014/main" id="{1E77C803-B1C1-FC1A-6709-D32D31E22D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3400" y="24145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6445" name="Line 29">
            <a:extLst>
              <a:ext uri="{FF2B5EF4-FFF2-40B4-BE49-F238E27FC236}">
                <a16:creationId xmlns:a16="http://schemas.microsoft.com/office/drawing/2014/main" id="{D723A90F-44F3-1E09-1993-B410D49B5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2452688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16446" name="Line 30">
            <a:extLst>
              <a:ext uri="{FF2B5EF4-FFF2-40B4-BE49-F238E27FC236}">
                <a16:creationId xmlns:a16="http://schemas.microsoft.com/office/drawing/2014/main" id="{818CD94F-9C81-17BB-EFBB-39EF83DDA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23622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ตัวยึดหมายเลขภาพนิ่ง 2">
            <a:extLst>
              <a:ext uri="{FF2B5EF4-FFF2-40B4-BE49-F238E27FC236}">
                <a16:creationId xmlns:a16="http://schemas.microsoft.com/office/drawing/2014/main" id="{1539EE0F-D8A2-DBD7-E59B-577AB766C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64CD36-C7B2-7F48-8A37-01F7DB125B9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7442" name="Line 2">
            <a:extLst>
              <a:ext uri="{FF2B5EF4-FFF2-40B4-BE49-F238E27FC236}">
                <a16:creationId xmlns:a16="http://schemas.microsoft.com/office/drawing/2014/main" id="{48B8508F-2883-3C17-8662-26B3F5A9E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17443" name="Text Box 3">
            <a:extLst>
              <a:ext uri="{FF2B5EF4-FFF2-40B4-BE49-F238E27FC236}">
                <a16:creationId xmlns:a16="http://schemas.microsoft.com/office/drawing/2014/main" id="{3555DF55-0F8D-787B-1DE6-EF5BFAD2F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17444" name="Text Box 6">
            <a:extLst>
              <a:ext uri="{FF2B5EF4-FFF2-40B4-BE49-F238E27FC236}">
                <a16:creationId xmlns:a16="http://schemas.microsoft.com/office/drawing/2014/main" id="{3B4502DB-5706-4A30-0A13-10F9F9259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14500"/>
            <a:ext cx="87915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กระบวนการในการสร้าง </a:t>
            </a:r>
            <a:r>
              <a:rPr lang="en-US" altLang="en-TH" sz="3600">
                <a:latin typeface="Angsana New" panose="02020603050405020304" pitchFamily="18" charset="-34"/>
              </a:rPr>
              <a:t>ER Diagram </a:t>
            </a:r>
            <a:r>
              <a:rPr lang="th-TH" altLang="en-TH" sz="3600">
                <a:latin typeface="Angsana New" panose="02020603050405020304" pitchFamily="18" charset="-34"/>
              </a:rPr>
              <a:t>เป็นกระบวนการที่ต้อง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มีการปรับปรุงแก้ไขและ มีการทำซ้ำบ่อยๆ เพื่อให้ได้ตรงกับความต้อง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การที่แท้จริงมากที่สุด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ซึ่ง </a:t>
            </a:r>
            <a:r>
              <a:rPr lang="en-US" altLang="en-TH" sz="3600">
                <a:latin typeface="Angsana New" panose="02020603050405020304" pitchFamily="18" charset="-34"/>
              </a:rPr>
              <a:t>ER Diagram </a:t>
            </a:r>
            <a:r>
              <a:rPr lang="th-TH" altLang="en-TH" sz="3600">
                <a:latin typeface="Angsana New" panose="02020603050405020304" pitchFamily="18" charset="-34"/>
              </a:rPr>
              <a:t>ที่ดี ต้องไม่ซับซ้อนและ ต้องตรงกับความมาก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ที่สุด บางครั้ง</a:t>
            </a:r>
            <a:r>
              <a:rPr lang="en-US" altLang="en-TH" sz="3600">
                <a:latin typeface="Angsana New" panose="02020603050405020304" pitchFamily="18" charset="-34"/>
              </a:rPr>
              <a:t>ER Diagram </a:t>
            </a:r>
            <a:r>
              <a:rPr lang="th-TH" altLang="en-TH" sz="3600">
                <a:latin typeface="Angsana New" panose="02020603050405020304" pitchFamily="18" charset="-34"/>
              </a:rPr>
              <a:t>อาจจะประกอบไปด้วย </a:t>
            </a:r>
            <a:r>
              <a:rPr lang="en-US" altLang="en-TH" sz="3600">
                <a:latin typeface="Angsana New" panose="02020603050405020304" pitchFamily="18" charset="-34"/>
              </a:rPr>
              <a:t>entity </a:t>
            </a:r>
            <a:r>
              <a:rPr lang="th-TH" altLang="en-TH" sz="3600">
                <a:latin typeface="Angsana New" panose="02020603050405020304" pitchFamily="18" charset="-34"/>
              </a:rPr>
              <a:t>เป็นร้อยตัวก็มี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ตัวยึดหมายเลขภาพนิ่ง 2">
            <a:extLst>
              <a:ext uri="{FF2B5EF4-FFF2-40B4-BE49-F238E27FC236}">
                <a16:creationId xmlns:a16="http://schemas.microsoft.com/office/drawing/2014/main" id="{F8E714ED-DBF7-C347-F763-21126A17B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D30CC4-3380-E048-AE54-0CA845EBCE3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19490" name="Line 2">
            <a:extLst>
              <a:ext uri="{FF2B5EF4-FFF2-40B4-BE49-F238E27FC236}">
                <a16:creationId xmlns:a16="http://schemas.microsoft.com/office/drawing/2014/main" id="{A2A45F69-723C-FBD2-F9B3-F260ED951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19491" name="Text Box 3">
            <a:extLst>
              <a:ext uri="{FF2B5EF4-FFF2-40B4-BE49-F238E27FC236}">
                <a16:creationId xmlns:a16="http://schemas.microsoft.com/office/drawing/2014/main" id="{6FFF4D5C-ACFE-EAE3-B7A2-F00703E50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19492" name="Text Box 6">
            <a:extLst>
              <a:ext uri="{FF2B5EF4-FFF2-40B4-BE49-F238E27FC236}">
                <a16:creationId xmlns:a16="http://schemas.microsoft.com/office/drawing/2014/main" id="{6FFBF596-2424-4C2A-6AFD-E13199752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09738"/>
            <a:ext cx="832802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</a:t>
            </a:r>
            <a:r>
              <a:rPr lang="th-TH" altLang="en-TH" sz="3600" b="1">
                <a:latin typeface="Angsana New" panose="02020603050405020304" pitchFamily="18" charset="-34"/>
              </a:rPr>
              <a:t>โดยมีกระบวนการสร้าง </a:t>
            </a:r>
            <a:r>
              <a:rPr lang="en-US" altLang="en-TH" sz="3600" b="1">
                <a:latin typeface="Angsana New" panose="02020603050405020304" pitchFamily="18" charset="-34"/>
              </a:rPr>
              <a:t>ER Diagram </a:t>
            </a:r>
            <a:r>
              <a:rPr lang="th-TH" altLang="en-TH" sz="3600" b="1">
                <a:latin typeface="Angsana New" panose="02020603050405020304" pitchFamily="18" charset="-34"/>
              </a:rPr>
              <a:t>มี </a:t>
            </a:r>
            <a:r>
              <a:rPr lang="en-US" altLang="en-TH" sz="3600" b="1">
                <a:latin typeface="Angsana New" panose="02020603050405020304" pitchFamily="18" charset="-34"/>
              </a:rPr>
              <a:t>5 </a:t>
            </a:r>
            <a:r>
              <a:rPr lang="th-TH" altLang="en-TH" sz="3600" b="1">
                <a:latin typeface="Angsana New" panose="02020603050405020304" pitchFamily="18" charset="-34"/>
              </a:rPr>
              <a:t>ขั้นตอน</a:t>
            </a:r>
            <a:r>
              <a:rPr lang="th-TH" altLang="en-TH" sz="3600">
                <a:latin typeface="Angsana New" panose="02020603050405020304" pitchFamily="18" charset="-34"/>
              </a:rPr>
              <a:t>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</a:t>
            </a:r>
            <a:r>
              <a:rPr lang="th-TH" altLang="en-TH" sz="3600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sz="3600" b="1">
                <a:latin typeface="Angsana New" panose="02020603050405020304" pitchFamily="18" charset="-34"/>
              </a:rPr>
              <a:t>1</a:t>
            </a: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การกำหนด </a:t>
            </a:r>
            <a:r>
              <a:rPr lang="en-US" altLang="en-TH" sz="3600">
                <a:latin typeface="Angsana New" panose="02020603050405020304" pitchFamily="18" charset="-34"/>
              </a:rPr>
              <a:t>Entity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</a:t>
            </a:r>
            <a:r>
              <a:rPr lang="th-TH" altLang="en-TH" sz="3600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sz="3600" b="1">
                <a:latin typeface="Angsana New" panose="02020603050405020304" pitchFamily="18" charset="-34"/>
              </a:rPr>
              <a:t>2</a:t>
            </a: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เพิ่ม </a:t>
            </a:r>
            <a:r>
              <a:rPr lang="en-US" altLang="en-TH" sz="3600">
                <a:latin typeface="Angsana New" panose="02020603050405020304" pitchFamily="18" charset="-34"/>
              </a:rPr>
              <a:t>attribute </a:t>
            </a:r>
            <a:r>
              <a:rPr lang="th-TH" altLang="en-TH" sz="3600">
                <a:latin typeface="Angsana New" panose="02020603050405020304" pitchFamily="18" charset="-34"/>
              </a:rPr>
              <a:t>ที่จำเป็นสำหรับแต่ละ </a:t>
            </a:r>
            <a:r>
              <a:rPr lang="en-US" altLang="en-TH" sz="3600">
                <a:latin typeface="Angsana New" panose="02020603050405020304" pitchFamily="18" charset="-34"/>
              </a:rPr>
              <a:t>entity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  </a:t>
            </a:r>
            <a:r>
              <a:rPr lang="th-TH" altLang="en-TH" sz="3600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sz="3600" b="1">
                <a:latin typeface="Angsana New" panose="02020603050405020304" pitchFamily="18" charset="-34"/>
              </a:rPr>
              <a:t>3</a:t>
            </a:r>
            <a:r>
              <a:rPr lang="en-US" altLang="en-TH" sz="3600">
                <a:latin typeface="Angsana New" panose="02020603050405020304" pitchFamily="18" charset="-34"/>
              </a:rPr>
              <a:t>  </a:t>
            </a:r>
            <a:r>
              <a:rPr lang="th-TH" altLang="en-TH" sz="3600">
                <a:latin typeface="Angsana New" panose="02020603050405020304" pitchFamily="18" charset="-34"/>
              </a:rPr>
              <a:t>วาดความสัมพันธ์ </a:t>
            </a:r>
            <a:r>
              <a:rPr lang="en-US" altLang="en-TH" sz="3600">
                <a:latin typeface="Angsana New" panose="02020603050405020304" pitchFamily="18" charset="-34"/>
              </a:rPr>
              <a:t>(Relationship)</a:t>
            </a:r>
            <a:r>
              <a:rPr lang="th-TH" altLang="en-TH" sz="3600">
                <a:latin typeface="Angsana New" panose="02020603050405020304" pitchFamily="18" charset="-34"/>
              </a:rPr>
              <a:t> ระหว่าง </a:t>
            </a:r>
            <a:r>
              <a:rPr lang="en-US" altLang="en-TH" sz="3600">
                <a:latin typeface="Angsana New" panose="02020603050405020304" pitchFamily="18" charset="-34"/>
              </a:rPr>
              <a:t>entity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	     ซึ่งจะเป็นส่วนที่แสดงความสัมพันธ์กับส่วนอื่นๆ</a:t>
            </a:r>
          </a:p>
        </p:txBody>
      </p:sp>
      <p:sp>
        <p:nvSpPr>
          <p:cNvPr id="319493" name="Text Box 6">
            <a:extLst>
              <a:ext uri="{FF2B5EF4-FFF2-40B4-BE49-F238E27FC236}">
                <a16:creationId xmlns:a16="http://schemas.microsoft.com/office/drawing/2014/main" id="{C20F6A19-2D8C-E71F-A21E-732BD71A9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4446588"/>
            <a:ext cx="860583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</a:t>
            </a:r>
            <a:r>
              <a:rPr lang="th-TH" altLang="en-TH" b="1">
                <a:latin typeface="Angsana New" panose="02020603050405020304" pitchFamily="18" charset="-34"/>
              </a:rPr>
              <a:t> ขั้นตอนที่ </a:t>
            </a:r>
            <a:r>
              <a:rPr lang="en-US" altLang="en-TH" b="1">
                <a:latin typeface="Angsana New" panose="02020603050405020304" pitchFamily="18" charset="-34"/>
              </a:rPr>
              <a:t>4</a:t>
            </a: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การหา </a:t>
            </a:r>
            <a:r>
              <a:rPr lang="en-US" altLang="en-TH">
                <a:latin typeface="Angsana New" panose="02020603050405020304" pitchFamily="18" charset="-34"/>
              </a:rPr>
              <a:t>Cardinality Ratio </a:t>
            </a:r>
            <a:r>
              <a:rPr lang="th-TH" altLang="en-TH">
                <a:latin typeface="Angsana New" panose="02020603050405020304" pitchFamily="18" charset="-34"/>
              </a:rPr>
              <a:t>ให้กับแต่ละความสัมพันธ์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</a:t>
            </a:r>
            <a:r>
              <a:rPr lang="th-TH" altLang="en-TH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latin typeface="Angsana New" panose="02020603050405020304" pitchFamily="18" charset="-34"/>
              </a:rPr>
              <a:t>5 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การเพิ่ม </a:t>
            </a:r>
            <a:r>
              <a:rPr lang="en-US" altLang="en-TH">
                <a:latin typeface="Angsana New" panose="02020603050405020304" pitchFamily="18" charset="-34"/>
              </a:rPr>
              <a:t>Partial Participation  and  Total Participation </a:t>
            </a:r>
            <a:r>
              <a:rPr lang="th-TH" altLang="en-TH">
                <a:latin typeface="Angsana New" panose="02020603050405020304" pitchFamily="18" charset="-34"/>
              </a:rPr>
              <a:t>ให้กับ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		  แต่ละความสัมพันธ์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ตัวยึดหมายเลขภาพนิ่ง 2">
            <a:extLst>
              <a:ext uri="{FF2B5EF4-FFF2-40B4-BE49-F238E27FC236}">
                <a16:creationId xmlns:a16="http://schemas.microsoft.com/office/drawing/2014/main" id="{86A77658-8A0C-A399-5845-E1A15C7A5F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419432-F7BF-0D4C-824F-E5129B25C52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1538" name="Line 2">
            <a:extLst>
              <a:ext uri="{FF2B5EF4-FFF2-40B4-BE49-F238E27FC236}">
                <a16:creationId xmlns:a16="http://schemas.microsoft.com/office/drawing/2014/main" id="{F8DA60DC-E9D8-7AD6-C90A-1EA1445E3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12875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21539" name="Text Box 3">
            <a:extLst>
              <a:ext uri="{FF2B5EF4-FFF2-40B4-BE49-F238E27FC236}">
                <a16:creationId xmlns:a16="http://schemas.microsoft.com/office/drawing/2014/main" id="{F9C1E447-6B06-9BF1-D396-6A7A26FF5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398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 Data Model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graphicFrame>
        <p:nvGraphicFramePr>
          <p:cNvPr id="379944" name="Group 40">
            <a:extLst>
              <a:ext uri="{FF2B5EF4-FFF2-40B4-BE49-F238E27FC236}">
                <a16:creationId xmlns:a16="http://schemas.microsoft.com/office/drawing/2014/main" id="{455D10C1-CB51-50C0-A770-0586B0949654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2309813"/>
          <a:ext cx="7993063" cy="2335212"/>
        </p:xfrm>
        <a:graphic>
          <a:graphicData uri="http://schemas.openxmlformats.org/drawingml/2006/table">
            <a:tbl>
              <a:tblPr/>
              <a:tblGrid>
                <a:gridCol w="5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Attribute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Description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type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note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0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1572" name="Text Box 37">
            <a:extLst>
              <a:ext uri="{FF2B5EF4-FFF2-40B4-BE49-F238E27FC236}">
                <a16:creationId xmlns:a16="http://schemas.microsoft.com/office/drawing/2014/main" id="{0FAF5749-8B7B-0B38-A40E-E52257CB7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571625"/>
            <a:ext cx="8807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Data Dictionary for </a:t>
            </a:r>
            <a:r>
              <a:rPr lang="en-US" altLang="en-TH" sz="3600" i="1" u="sng">
                <a:latin typeface="Angsana New" panose="02020603050405020304" pitchFamily="18" charset="-34"/>
              </a:rPr>
              <a:t>Table_Name</a:t>
            </a: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th-TH" altLang="en-TH" sz="3600">
                <a:latin typeface="Angsana New" panose="02020603050405020304" pitchFamily="18" charset="-34"/>
              </a:rPr>
              <a:t>(พจนานุกรมข้อมูลสำหรับ </a:t>
            </a:r>
            <a:r>
              <a:rPr lang="th-TH" altLang="en-TH" sz="3600" i="1" u="sng">
                <a:latin typeface="Angsana New" panose="02020603050405020304" pitchFamily="18" charset="-34"/>
              </a:rPr>
              <a:t>ชื่อตาราง</a:t>
            </a:r>
            <a:r>
              <a:rPr lang="th-TH" altLang="en-TH" sz="3600">
                <a:latin typeface="Angsana New" panose="02020603050405020304" pitchFamily="18" charset="-34"/>
              </a:rPr>
              <a:t>)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ตัวยึดหมายเลขภาพนิ่ง 4">
            <a:extLst>
              <a:ext uri="{FF2B5EF4-FFF2-40B4-BE49-F238E27FC236}">
                <a16:creationId xmlns:a16="http://schemas.microsoft.com/office/drawing/2014/main" id="{7FE85A08-8CC1-6601-81DD-F0F766B84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20203E-F156-404F-8AE4-0820DFDA3FA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3586" name="Line 4">
            <a:extLst>
              <a:ext uri="{FF2B5EF4-FFF2-40B4-BE49-F238E27FC236}">
                <a16:creationId xmlns:a16="http://schemas.microsoft.com/office/drawing/2014/main" id="{095E3524-C048-DE26-2E71-546BF6D54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23587" name="Text Box 5">
            <a:extLst>
              <a:ext uri="{FF2B5EF4-FFF2-40B4-BE49-F238E27FC236}">
                <a16:creationId xmlns:a16="http://schemas.microsoft.com/office/drawing/2014/main" id="{C3B7DE79-1F8B-13A3-9F5C-4C176C854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74263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Balancing Entity Relationship Diagrams with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Flow Diagrams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23588" name="Text Box 6">
            <a:extLst>
              <a:ext uri="{FF2B5EF4-FFF2-40B4-BE49-F238E27FC236}">
                <a16:creationId xmlns:a16="http://schemas.microsoft.com/office/drawing/2014/main" id="{4E46F5A8-1D2E-2E55-C89C-734DE4043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905000"/>
            <a:ext cx="8861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ทุกๆ กิจกรรมของการวิเคราะห์ระบบ </a:t>
            </a:r>
            <a:r>
              <a:rPr lang="en-US" altLang="en-TH" sz="3600">
                <a:latin typeface="Angsana New" panose="02020603050405020304" pitchFamily="18" charset="-34"/>
              </a:rPr>
              <a:t>(System Analysis) </a:t>
            </a:r>
            <a:r>
              <a:rPr lang="th-TH" altLang="en-TH" sz="3600">
                <a:latin typeface="Angsana New" panose="02020603050405020304" pitchFamily="18" charset="-34"/>
              </a:rPr>
              <a:t>ต้องมี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ความสัมพันธ์ซึ่งกันและกันทั้งหมด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ซึ่ง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และ </a:t>
            </a:r>
            <a:r>
              <a:rPr lang="en-US" altLang="en-TH" sz="3600">
                <a:latin typeface="Angsana New" panose="02020603050405020304" pitchFamily="18" charset="-34"/>
              </a:rPr>
              <a:t>data model </a:t>
            </a:r>
            <a:r>
              <a:rPr lang="th-TH" altLang="en-TH" sz="3600">
                <a:latin typeface="Angsana New" panose="02020603050405020304" pitchFamily="18" charset="-34"/>
              </a:rPr>
              <a:t>ก็มีความสัมพันธ์ซึ่งกันและกัน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แต่ </a:t>
            </a:r>
            <a:r>
              <a:rPr lang="en-US" altLang="en-TH" sz="3600">
                <a:latin typeface="Angsana New" panose="02020603050405020304" pitchFamily="18" charset="-34"/>
              </a:rPr>
              <a:t>Process model </a:t>
            </a:r>
            <a:r>
              <a:rPr lang="th-TH" altLang="en-TH" sz="3600">
                <a:latin typeface="Angsana New" panose="02020603050405020304" pitchFamily="18" charset="-34"/>
              </a:rPr>
              <a:t>จะ </a:t>
            </a:r>
            <a:r>
              <a:rPr lang="en-US" altLang="en-TH" sz="3600">
                <a:latin typeface="Angsana New" panose="02020603050405020304" pitchFamily="18" charset="-34"/>
              </a:rPr>
              <a:t>focus </a:t>
            </a:r>
            <a:r>
              <a:rPr lang="th-TH" altLang="en-TH" sz="3600">
                <a:latin typeface="Angsana New" panose="02020603050405020304" pitchFamily="18" charset="-34"/>
              </a:rPr>
              <a:t>ไปที่ กระบวนการของระบบธุรกิจ ซึ่งมัน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ประกอบไปด้วยข้อมูล </a:t>
            </a:r>
            <a:r>
              <a:rPr lang="en-US" altLang="en-TH" sz="3600">
                <a:latin typeface="Angsana New" panose="02020603050405020304" pitchFamily="18" charset="-34"/>
              </a:rPr>
              <a:t>2 </a:t>
            </a:r>
            <a:r>
              <a:rPr lang="th-TH" altLang="en-TH" sz="3600">
                <a:latin typeface="Angsana New" panose="02020603050405020304" pitchFamily="18" charset="-34"/>
              </a:rPr>
              <a:t>ส่วน คือ </a:t>
            </a:r>
            <a:r>
              <a:rPr lang="en-US" altLang="en-TH" sz="3600">
                <a:latin typeface="Angsana New" panose="02020603050405020304" pitchFamily="18" charset="-34"/>
              </a:rPr>
              <a:t>data flow </a:t>
            </a:r>
            <a:r>
              <a:rPr lang="th-TH" altLang="en-TH" sz="3600">
                <a:latin typeface="Angsana New" panose="02020603050405020304" pitchFamily="18" charset="-34"/>
              </a:rPr>
              <a:t>และ </a:t>
            </a:r>
            <a:r>
              <a:rPr lang="en-US" altLang="en-TH" sz="3600">
                <a:latin typeface="Angsana New" panose="02020603050405020304" pitchFamily="18" charset="-34"/>
              </a:rPr>
              <a:t>data store </a:t>
            </a:r>
            <a:r>
              <a:rPr lang="th-TH" altLang="en-TH" sz="3600">
                <a:latin typeface="Angsana New" panose="02020603050405020304" pitchFamily="18" charset="-34"/>
              </a:rPr>
              <a:t>โดยส่วน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ประกอบของ </a:t>
            </a:r>
            <a:r>
              <a:rPr lang="en-US" altLang="en-TH" sz="3600">
                <a:latin typeface="Angsana New" panose="02020603050405020304" pitchFamily="18" charset="-34"/>
              </a:rPr>
              <a:t>DFD </a:t>
            </a:r>
            <a:r>
              <a:rPr lang="th-TH" altLang="en-TH" sz="3600">
                <a:latin typeface="Angsana New" panose="02020603050405020304" pitchFamily="18" charset="-34"/>
              </a:rPr>
              <a:t>นี้จะต้องสมดุลกับ </a:t>
            </a:r>
            <a:r>
              <a:rPr lang="en-US" altLang="en-TH" sz="3600">
                <a:latin typeface="Angsana New" panose="02020603050405020304" pitchFamily="18" charset="-34"/>
              </a:rPr>
              <a:t>ER Diagram</a:t>
            </a:r>
            <a:r>
              <a:rPr lang="th-TH" altLang="en-TH" sz="3600">
                <a:latin typeface="Angsana New" panose="02020603050405020304" pitchFamily="18" charset="-34"/>
              </a:rPr>
              <a:t>หรือจะกล่าวอีก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อย่างว่า </a:t>
            </a:r>
            <a:r>
              <a:rPr lang="en-US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“</a:t>
            </a: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data store </a:t>
            </a:r>
            <a:r>
              <a:rPr lang="th-TH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ใน </a:t>
            </a: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DFD </a:t>
            </a:r>
            <a:r>
              <a:rPr lang="th-TH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ต้องสมดุลหรือ เท่ากับ </a:t>
            </a: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Entity </a:t>
            </a:r>
            <a:r>
              <a:rPr lang="th-TH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ใน </a:t>
            </a: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ER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Diagram </a:t>
            </a:r>
            <a:r>
              <a:rPr lang="th-TH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เสมอ</a:t>
            </a: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Data Store =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Entity</a:t>
            </a:r>
            <a:r>
              <a:rPr lang="th-TH" altLang="en-TH" sz="3600" b="1">
                <a:solidFill>
                  <a:srgbClr val="FF3300"/>
                </a:solidFill>
                <a:latin typeface="Angsana New" panose="02020603050405020304" pitchFamily="18" charset="-34"/>
              </a:rPr>
              <a:t>)</a:t>
            </a:r>
            <a:r>
              <a:rPr lang="en-US" altLang="en-TH" sz="3600">
                <a:solidFill>
                  <a:srgbClr val="0000FF"/>
                </a:solidFill>
                <a:latin typeface="Angsana New" panose="02020603050405020304" pitchFamily="18" charset="-34"/>
              </a:rPr>
              <a:t>”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ตัวยึดหมายเลขภาพนิ่ง 4">
            <a:extLst>
              <a:ext uri="{FF2B5EF4-FFF2-40B4-BE49-F238E27FC236}">
                <a16:creationId xmlns:a16="http://schemas.microsoft.com/office/drawing/2014/main" id="{C63FBED3-DF54-CB2D-6615-E982529B3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9335E1-4BF1-A848-AE76-787BBE449D8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5634" name="Line 2">
            <a:extLst>
              <a:ext uri="{FF2B5EF4-FFF2-40B4-BE49-F238E27FC236}">
                <a16:creationId xmlns:a16="http://schemas.microsoft.com/office/drawing/2014/main" id="{FB6C88CB-8275-BFA1-A20C-B9A835396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25635" name="Text Box 3">
            <a:extLst>
              <a:ext uri="{FF2B5EF4-FFF2-40B4-BE49-F238E27FC236}">
                <a16:creationId xmlns:a16="http://schemas.microsoft.com/office/drawing/2014/main" id="{3226A1FF-27D5-D8ED-570A-A3CFE4259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74263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Balancing Entity Relationship Diagrams with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Flow Diagrams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25636" name="Text Box 5">
            <a:extLst>
              <a:ext uri="{FF2B5EF4-FFF2-40B4-BE49-F238E27FC236}">
                <a16:creationId xmlns:a16="http://schemas.microsoft.com/office/drawing/2014/main" id="{87B73376-2EA9-D55A-1B77-9241C735C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963738"/>
            <a:ext cx="85423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         </a:t>
            </a:r>
            <a:r>
              <a:rPr lang="th-TH" altLang="en-TH" sz="3600" b="1" i="1">
                <a:latin typeface="Angsana New" panose="02020603050405020304" pitchFamily="18" charset="-34"/>
              </a:rPr>
              <a:t>โดยต้องพิจารณา </a:t>
            </a:r>
            <a:r>
              <a:rPr lang="en-US" altLang="en-TH" sz="3600" b="1" i="1">
                <a:solidFill>
                  <a:srgbClr val="3333FF"/>
                </a:solidFill>
                <a:latin typeface="Angsana New" panose="02020603050405020304" pitchFamily="18" charset="-34"/>
              </a:rPr>
              <a:t>Data Store</a:t>
            </a:r>
            <a:r>
              <a:rPr lang="th-TH" altLang="en-TH" sz="3600" b="1" i="1">
                <a:latin typeface="Angsana New" panose="02020603050405020304" pitchFamily="18" charset="-34"/>
              </a:rPr>
              <a:t>ให้ครบถ้วนตั้งแต่ใน </a:t>
            </a:r>
            <a:r>
              <a:rPr lang="en-US" altLang="en-TH" sz="3600" b="1" i="1">
                <a:latin typeface="Angsana New" panose="02020603050405020304" pitchFamily="18" charset="-34"/>
              </a:rPr>
              <a:t>DFD </a:t>
            </a:r>
            <a:r>
              <a:rPr lang="th-TH" altLang="en-TH" sz="3600" b="1" i="1">
                <a:latin typeface="Angsana New" panose="02020603050405020304" pitchFamily="18" charset="-34"/>
              </a:rPr>
              <a:t>แล้ว จะ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 i="1">
                <a:latin typeface="Angsana New" panose="02020603050405020304" pitchFamily="18" charset="-34"/>
              </a:rPr>
              <a:t>มาเพิ่ม </a:t>
            </a:r>
            <a:r>
              <a:rPr lang="en-US" altLang="en-TH" sz="3600" b="1" i="1">
                <a:solidFill>
                  <a:srgbClr val="FF0000"/>
                </a:solidFill>
                <a:latin typeface="Angsana New" panose="02020603050405020304" pitchFamily="18" charset="-34"/>
              </a:rPr>
              <a:t>Entity</a:t>
            </a:r>
            <a:r>
              <a:rPr lang="en-US" altLang="en-TH" sz="3600" b="1" i="1">
                <a:latin typeface="Angsana New" panose="02020603050405020304" pitchFamily="18" charset="-34"/>
              </a:rPr>
              <a:t> </a:t>
            </a:r>
            <a:r>
              <a:rPr lang="th-TH" altLang="en-TH" sz="3600" b="1" i="1">
                <a:latin typeface="Angsana New" panose="02020603050405020304" pitchFamily="18" charset="-34"/>
              </a:rPr>
              <a:t>ใน </a:t>
            </a:r>
            <a:r>
              <a:rPr lang="en-US" altLang="en-TH" sz="3600" b="1" i="1">
                <a:latin typeface="Angsana New" panose="02020603050405020304" pitchFamily="18" charset="-34"/>
              </a:rPr>
              <a:t>ER Diagram </a:t>
            </a:r>
            <a:r>
              <a:rPr lang="th-TH" altLang="en-TH" sz="3600" b="1" i="1">
                <a:latin typeface="Angsana New" panose="02020603050405020304" pitchFamily="18" charset="-34"/>
              </a:rPr>
              <a:t>ไม่ได้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ตัวยึดหมายเลขภาพนิ่ง 4">
            <a:extLst>
              <a:ext uri="{FF2B5EF4-FFF2-40B4-BE49-F238E27FC236}">
                <a16:creationId xmlns:a16="http://schemas.microsoft.com/office/drawing/2014/main" id="{89A6A38E-F735-AD41-5A03-F9686D0D7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E0C0E8-5AD1-4C47-A8D9-2848295CBED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7682" name="Text Box 2">
            <a:extLst>
              <a:ext uri="{FF2B5EF4-FFF2-40B4-BE49-F238E27FC236}">
                <a16:creationId xmlns:a16="http://schemas.microsoft.com/office/drawing/2014/main" id="{C5F09CB4-4CD8-5673-3F17-A589EFCD7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44513"/>
            <a:ext cx="4419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Outline of a typical System Proposal 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27683" name="Rectangle 3">
            <a:extLst>
              <a:ext uri="{FF2B5EF4-FFF2-40B4-BE49-F238E27FC236}">
                <a16:creationId xmlns:a16="http://schemas.microsoft.com/office/drawing/2014/main" id="{E622D8EA-1958-8123-BCB8-DD85B19EC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68413"/>
            <a:ext cx="7416800" cy="532923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27684" name="Text Box 4">
            <a:extLst>
              <a:ext uri="{FF2B5EF4-FFF2-40B4-BE49-F238E27FC236}">
                <a16:creationId xmlns:a16="http://schemas.microsoft.com/office/drawing/2014/main" id="{1650EAE9-9BAC-4ACD-C30C-CA8FB6420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379538"/>
            <a:ext cx="3084512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1. Table of content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2. Excusive summary :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3. System Request : 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4. Work Plan :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5. Analysis Strategy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: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6. Recommended system :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7. Feasibility analysis :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8. Process Model :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9. Data Model :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10. Appendices :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ตัวยึดหมายเลขภาพนิ่ง 4">
            <a:extLst>
              <a:ext uri="{FF2B5EF4-FFF2-40B4-BE49-F238E27FC236}">
                <a16:creationId xmlns:a16="http://schemas.microsoft.com/office/drawing/2014/main" id="{1B4AF240-61C9-A2B9-1E65-7DF73A0E6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56D758-AA45-3141-A1F1-8480462A001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29730" name="Line 2">
            <a:extLst>
              <a:ext uri="{FF2B5EF4-FFF2-40B4-BE49-F238E27FC236}">
                <a16:creationId xmlns:a16="http://schemas.microsoft.com/office/drawing/2014/main" id="{53BF3F7B-7CDA-087B-73A4-D059EDF1A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0474DEC7-BA59-7C9B-E3E8-59940CAE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3600"/>
            <a:ext cx="22621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Design Phase</a:t>
            </a:r>
          </a:p>
        </p:txBody>
      </p:sp>
      <p:sp>
        <p:nvSpPr>
          <p:cNvPr id="329732" name="Text Box 4">
            <a:extLst>
              <a:ext uri="{FF2B5EF4-FFF2-40B4-BE49-F238E27FC236}">
                <a16:creationId xmlns:a16="http://schemas.microsoft.com/office/drawing/2014/main" id="{29D3B5F4-7C0F-8EEF-17C9-F5FF5588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6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29733" name="Text Box 5">
            <a:extLst>
              <a:ext uri="{FF2B5EF4-FFF2-40B4-BE49-F238E27FC236}">
                <a16:creationId xmlns:a16="http://schemas.microsoft.com/office/drawing/2014/main" id="{E79F0A8C-6AB8-0567-1BE1-62FEF509A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767013"/>
            <a:ext cx="5557837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Design Phase 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Design Strategy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Moving from Logical to Physical Models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Architecture Design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Infrastructure Design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ตัวยึดหมายเลขภาพนิ่ง 4">
            <a:extLst>
              <a:ext uri="{FF2B5EF4-FFF2-40B4-BE49-F238E27FC236}">
                <a16:creationId xmlns:a16="http://schemas.microsoft.com/office/drawing/2014/main" id="{AD7C2B35-0E5C-9899-EC44-3CD94D33F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F1A5E5-E06A-954D-B0EF-FDE93AE0CED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5058" name="Line 4">
            <a:extLst>
              <a:ext uri="{FF2B5EF4-FFF2-40B4-BE49-F238E27FC236}">
                <a16:creationId xmlns:a16="http://schemas.microsoft.com/office/drawing/2014/main" id="{37F40DDF-7F85-CBD9-76F8-4C16FED8B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059" name="Text Box 5">
            <a:extLst>
              <a:ext uri="{FF2B5EF4-FFF2-40B4-BE49-F238E27FC236}">
                <a16:creationId xmlns:a16="http://schemas.microsoft.com/office/drawing/2014/main" id="{5C5AC0FE-2A22-76DE-8EF6-4ADB96A25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endParaRPr lang="en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45060" name="Text Box 6">
            <a:extLst>
              <a:ext uri="{FF2B5EF4-FFF2-40B4-BE49-F238E27FC236}">
                <a16:creationId xmlns:a16="http://schemas.microsoft.com/office/drawing/2014/main" id="{1308FC16-9A8B-09AA-E61C-6268568AD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28763"/>
            <a:ext cx="8153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5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Data </a:t>
            </a:r>
            <a:r>
              <a:rPr lang="th-TH" altLang="en-TH">
                <a:latin typeface="Angsana New" panose="02020603050405020304" pitchFamily="18" charset="-34"/>
              </a:rPr>
              <a:t>คือ เหตุการณ์จริงที่เกิดขึ้นประจำวันในการดำเนินธุรกิจ</a:t>
            </a:r>
          </a:p>
          <a:p>
            <a:pPr eaLnBrk="1" hangingPunct="1">
              <a:spcBef>
                <a:spcPct val="0"/>
              </a:spcBef>
              <a:buSzPct val="65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ขององค์กร </a:t>
            </a:r>
          </a:p>
          <a:p>
            <a:pPr eaLnBrk="1" hangingPunct="1">
              <a:spcBef>
                <a:spcPct val="0"/>
              </a:spcBef>
              <a:buSzPct val="65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สารสนเทศ</a:t>
            </a:r>
            <a:r>
              <a:rPr lang="en-US" altLang="en-TH">
                <a:latin typeface="Angsana New" panose="02020603050405020304" pitchFamily="18" charset="-34"/>
              </a:rPr>
              <a:t> (Information) </a:t>
            </a:r>
            <a:r>
              <a:rPr lang="th-TH" altLang="en-TH">
                <a:latin typeface="Angsana New" panose="02020603050405020304" pitchFamily="18" charset="-34"/>
              </a:rPr>
              <a:t>คือ ข้อมูลที่ผ่านกระบวนการ </a:t>
            </a:r>
            <a:r>
              <a:rPr lang="en-US" altLang="en-TH">
                <a:latin typeface="Angsana New" panose="02020603050405020304" pitchFamily="18" charset="-34"/>
              </a:rPr>
              <a:t>(Process)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65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เก็บรวบรวมและเรียบเรียง เพื่อเป็นแหล่งข้อมูลที่เป็นประโยชน์ต่อผู้ใช้ </a:t>
            </a:r>
          </a:p>
        </p:txBody>
      </p:sp>
      <p:sp>
        <p:nvSpPr>
          <p:cNvPr id="45061" name="AutoShape 7">
            <a:extLst>
              <a:ext uri="{FF2B5EF4-FFF2-40B4-BE49-F238E27FC236}">
                <a16:creationId xmlns:a16="http://schemas.microsoft.com/office/drawing/2014/main" id="{0C09AC85-12D9-D3A3-DA34-F3674F6E8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638" y="3646488"/>
            <a:ext cx="6408737" cy="158273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000"/>
          </a:p>
        </p:txBody>
      </p:sp>
      <p:sp>
        <p:nvSpPr>
          <p:cNvPr id="61448" name="Rectangle 8">
            <a:extLst>
              <a:ext uri="{FF2B5EF4-FFF2-40B4-BE49-F238E27FC236}">
                <a16:creationId xmlns:a16="http://schemas.microsoft.com/office/drawing/2014/main" id="{7DBD0239-4543-BE2D-3EA7-F74589FAD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4078288"/>
            <a:ext cx="1009650" cy="647700"/>
          </a:xfrm>
          <a:prstGeom prst="rect">
            <a:avLst/>
          </a:prstGeom>
          <a:solidFill>
            <a:srgbClr val="FFFFCC"/>
          </a:solidFill>
          <a:ln w="9525">
            <a:solidFill>
              <a:srgbClr val="FFCC66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 b="1">
                <a:latin typeface="Angsana New" charset="0"/>
              </a:rPr>
              <a:t>ข้อมูล</a:t>
            </a:r>
          </a:p>
          <a:p>
            <a:pPr algn="ctr" eaLnBrk="1" hangingPunct="1">
              <a:defRPr/>
            </a:pPr>
            <a:r>
              <a:rPr lang="en-US" altLang="x-none" sz="2000" b="1">
                <a:latin typeface="Angsana New" charset="0"/>
              </a:rPr>
              <a:t>(Data)</a:t>
            </a:r>
            <a:endParaRPr lang="th-TH" altLang="x-none" sz="2000" b="1">
              <a:latin typeface="Angsana New" charset="0"/>
            </a:endParaRPr>
          </a:p>
        </p:txBody>
      </p:sp>
      <p:sp>
        <p:nvSpPr>
          <p:cNvPr id="61449" name="Rectangle 9">
            <a:extLst>
              <a:ext uri="{FF2B5EF4-FFF2-40B4-BE49-F238E27FC236}">
                <a16:creationId xmlns:a16="http://schemas.microsoft.com/office/drawing/2014/main" id="{60A16760-00E1-8709-6D47-D1FCD4FB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4078288"/>
            <a:ext cx="1079500" cy="647700"/>
          </a:xfrm>
          <a:prstGeom prst="rect">
            <a:avLst/>
          </a:prstGeom>
          <a:solidFill>
            <a:srgbClr val="FFFFCC"/>
          </a:solidFill>
          <a:ln w="9525">
            <a:solidFill>
              <a:srgbClr val="FFCC66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 b="1">
                <a:latin typeface="Angsana New" charset="0"/>
              </a:rPr>
              <a:t>สารสนเทศ</a:t>
            </a:r>
          </a:p>
          <a:p>
            <a:pPr algn="ctr" eaLnBrk="1" hangingPunct="1">
              <a:defRPr/>
            </a:pPr>
            <a:r>
              <a:rPr lang="en-US" altLang="x-none" sz="2000" b="1">
                <a:latin typeface="Angsana New" charset="0"/>
              </a:rPr>
              <a:t>(Information)</a:t>
            </a:r>
            <a:endParaRPr lang="th-TH" altLang="x-none" sz="2000" b="1">
              <a:latin typeface="Angsana New" charset="0"/>
            </a:endParaRPr>
          </a:p>
        </p:txBody>
      </p:sp>
      <p:sp>
        <p:nvSpPr>
          <p:cNvPr id="61450" name="Rectangle 10">
            <a:extLst>
              <a:ext uri="{FF2B5EF4-FFF2-40B4-BE49-F238E27FC236}">
                <a16:creationId xmlns:a16="http://schemas.microsoft.com/office/drawing/2014/main" id="{6817436D-8A9F-0459-D6C8-B0DEA052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005263"/>
            <a:ext cx="1584325" cy="792162"/>
          </a:xfrm>
          <a:prstGeom prst="rect">
            <a:avLst/>
          </a:prstGeom>
          <a:solidFill>
            <a:srgbClr val="FFFFCC"/>
          </a:solidFill>
          <a:ln w="9525">
            <a:solidFill>
              <a:srgbClr val="FFCC66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000" b="1">
                <a:latin typeface="Angsana New" charset="0"/>
              </a:rPr>
              <a:t>กระบวนการ</a:t>
            </a:r>
          </a:p>
          <a:p>
            <a:pPr algn="ctr" eaLnBrk="1" hangingPunct="1">
              <a:defRPr/>
            </a:pPr>
            <a:r>
              <a:rPr lang="en-US" altLang="x-none" sz="2000" b="1">
                <a:latin typeface="Angsana New" charset="0"/>
              </a:rPr>
              <a:t>(Processing)</a:t>
            </a:r>
            <a:endParaRPr lang="th-TH" altLang="x-none" sz="2000" b="1">
              <a:latin typeface="Angsana New" charset="0"/>
            </a:endParaRPr>
          </a:p>
        </p:txBody>
      </p:sp>
      <p:sp>
        <p:nvSpPr>
          <p:cNvPr id="45065" name="Line 12">
            <a:extLst>
              <a:ext uri="{FF2B5EF4-FFF2-40B4-BE49-F238E27FC236}">
                <a16:creationId xmlns:a16="http://schemas.microsoft.com/office/drawing/2014/main" id="{3891AEC1-BA4E-6E3B-F4EC-8892F3FB6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4437063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066" name="Line 13">
            <a:extLst>
              <a:ext uri="{FF2B5EF4-FFF2-40B4-BE49-F238E27FC236}">
                <a16:creationId xmlns:a16="http://schemas.microsoft.com/office/drawing/2014/main" id="{9F3E5587-F19E-9070-0B22-12C92333D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8450" y="4437063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067" name="Text Box 15">
            <a:extLst>
              <a:ext uri="{FF2B5EF4-FFF2-40B4-BE49-F238E27FC236}">
                <a16:creationId xmlns:a16="http://schemas.microsoft.com/office/drawing/2014/main" id="{02E7090F-7D6D-AD4F-CE86-479A0554E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445125"/>
            <a:ext cx="78152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th-TH" altLang="en-TH" b="1">
                <a:latin typeface="Angsana New" panose="02020603050405020304" pitchFamily="18" charset="-34"/>
              </a:rPr>
              <a:t>ระบบสารสนเทศ</a:t>
            </a:r>
            <a:r>
              <a:rPr lang="th-TH" altLang="en-TH">
                <a:latin typeface="Angsana New" panose="02020603050405020304" pitchFamily="18" charset="-34"/>
              </a:rPr>
              <a:t> คือ ขบวนการประมวลผลข้อมูลที่มีอยู่ ให้อยู่ใน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รูปแบบของสารสนเทศที่เป็นประโยชน์สูงสุด</a:t>
            </a:r>
          </a:p>
        </p:txBody>
      </p:sp>
      <p:sp>
        <p:nvSpPr>
          <p:cNvPr id="45068" name="Text Box 16">
            <a:extLst>
              <a:ext uri="{FF2B5EF4-FFF2-40B4-BE49-F238E27FC236}">
                <a16:creationId xmlns:a16="http://schemas.microsoft.com/office/drawing/2014/main" id="{D8AC5D7D-5188-E089-5EDB-4A00692E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4941888"/>
            <a:ext cx="2668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 b="1">
                <a:solidFill>
                  <a:srgbClr val="5F5F5F"/>
                </a:solidFill>
                <a:latin typeface="Angsana New" panose="02020603050405020304" pitchFamily="18" charset="-34"/>
              </a:rPr>
              <a:t>แบบจำลองเบื้องต้นของระบบสารสนเทศ</a:t>
            </a:r>
          </a:p>
        </p:txBody>
      </p:sp>
      <p:sp>
        <p:nvSpPr>
          <p:cNvPr id="45069" name="Rectangle 17">
            <a:extLst>
              <a:ext uri="{FF2B5EF4-FFF2-40B4-BE49-F238E27FC236}">
                <a16:creationId xmlns:a16="http://schemas.microsoft.com/office/drawing/2014/main" id="{213DB4FF-5305-6BF9-50F7-F429DEEEA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8950"/>
            <a:ext cx="6448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ความแตกต่างระหว่างข้อมูลกับสารสนเทศ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ตัวยึดหมายเลขภาพนิ่ง 4">
            <a:extLst>
              <a:ext uri="{FF2B5EF4-FFF2-40B4-BE49-F238E27FC236}">
                <a16:creationId xmlns:a16="http://schemas.microsoft.com/office/drawing/2014/main" id="{784DD1EC-D8C1-97BB-DF9B-E2D0E03B3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D9AAB9-3B03-3C46-833A-67D110C9172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31778" name="Line 2">
            <a:extLst>
              <a:ext uri="{FF2B5EF4-FFF2-40B4-BE49-F238E27FC236}">
                <a16:creationId xmlns:a16="http://schemas.microsoft.com/office/drawing/2014/main" id="{C7885E03-FD0F-08F3-D293-C326F0D52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31779" name="Rectangle 3">
            <a:extLst>
              <a:ext uri="{FF2B5EF4-FFF2-40B4-BE49-F238E27FC236}">
                <a16:creationId xmlns:a16="http://schemas.microsoft.com/office/drawing/2014/main" id="{5836004A-CBE9-D828-17C0-10859BF94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3600"/>
            <a:ext cx="22621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Design Phase</a:t>
            </a:r>
          </a:p>
        </p:txBody>
      </p:sp>
      <p:sp>
        <p:nvSpPr>
          <p:cNvPr id="331780" name="Text Box 4">
            <a:extLst>
              <a:ext uri="{FF2B5EF4-FFF2-40B4-BE49-F238E27FC236}">
                <a16:creationId xmlns:a16="http://schemas.microsoft.com/office/drawing/2014/main" id="{BFE327CC-6B12-25EF-35FB-88AC04CA4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28956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6 (</a:t>
            </a: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ต่อ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331781" name="Text Box 5">
            <a:extLst>
              <a:ext uri="{FF2B5EF4-FFF2-40B4-BE49-F238E27FC236}">
                <a16:creationId xmlns:a16="http://schemas.microsoft.com/office/drawing/2014/main" id="{6D39E5BE-F73D-2653-9220-CDF228A7F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767013"/>
            <a:ext cx="47974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Interface Design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User Interface Structure Design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User Interface Design Components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Data Storage Design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Program Design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ตัวยึดหมายเลขภาพนิ่ง 4">
            <a:extLst>
              <a:ext uri="{FF2B5EF4-FFF2-40B4-BE49-F238E27FC236}">
                <a16:creationId xmlns:a16="http://schemas.microsoft.com/office/drawing/2014/main" id="{EA1DC236-A53F-4C54-5F38-C16F617DF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1F95C6-4830-F84A-8036-40B6698CAF2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33826" name="Line 2">
            <a:extLst>
              <a:ext uri="{FF2B5EF4-FFF2-40B4-BE49-F238E27FC236}">
                <a16:creationId xmlns:a16="http://schemas.microsoft.com/office/drawing/2014/main" id="{2253073F-D1C3-7D1E-605E-BBDE4B4BC8F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33827" name="Text Box 3">
            <a:extLst>
              <a:ext uri="{FF2B5EF4-FFF2-40B4-BE49-F238E27FC236}">
                <a16:creationId xmlns:a16="http://schemas.microsoft.com/office/drawing/2014/main" id="{5E743178-02A6-BC90-BFD0-01B484F36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2621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Phase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33828" name="Text Box 4">
            <a:extLst>
              <a:ext uri="{FF2B5EF4-FFF2-40B4-BE49-F238E27FC236}">
                <a16:creationId xmlns:a16="http://schemas.microsoft.com/office/drawing/2014/main" id="{87B105EB-11D3-F1B9-9F27-A47BEA9C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73601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(How will the system work?)</a:t>
            </a:r>
            <a:endParaRPr lang="th-TH" altLang="en-TH" sz="3600" b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solidFill>
                  <a:srgbClr val="0000FF"/>
                </a:solidFill>
                <a:latin typeface="Angsana New" panose="02020603050405020304" pitchFamily="18" charset="-34"/>
              </a:rPr>
              <a:t>         </a:t>
            </a:r>
            <a:r>
              <a:rPr lang="th-TH" altLang="en-TH" sz="3600">
                <a:latin typeface="Angsana New" panose="02020603050405020304" pitchFamily="18" charset="-34"/>
              </a:rPr>
              <a:t>ใน </a:t>
            </a:r>
            <a:r>
              <a:rPr lang="en-US" altLang="en-TH" sz="3600">
                <a:latin typeface="Angsana New" panose="02020603050405020304" pitchFamily="18" charset="-34"/>
              </a:rPr>
              <a:t>Design Phase </a:t>
            </a:r>
            <a:r>
              <a:rPr lang="th-TH" altLang="en-TH" sz="3600">
                <a:latin typeface="Angsana New" panose="02020603050405020304" pitchFamily="18" charset="-34"/>
              </a:rPr>
              <a:t>ของ </a:t>
            </a:r>
            <a:r>
              <a:rPr lang="en-US" altLang="en-TH" sz="3600">
                <a:latin typeface="Angsana New" panose="02020603050405020304" pitchFamily="18" charset="-34"/>
              </a:rPr>
              <a:t>SDLC </a:t>
            </a:r>
            <a:r>
              <a:rPr lang="th-TH" altLang="en-TH" sz="3600">
                <a:latin typeface="Angsana New" panose="02020603050405020304" pitchFamily="18" charset="-34"/>
              </a:rPr>
              <a:t>จะใช้ความต้องการ </a:t>
            </a:r>
            <a:r>
              <a:rPr lang="en-US" altLang="en-TH" sz="3600">
                <a:latin typeface="Angsana New" panose="02020603050405020304" pitchFamily="18" charset="-34"/>
              </a:rPr>
              <a:t>(requirements)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ที่ได้จากการเก็บรวบรวมที่ผ่านการวิเคราะห์มาแล้วใน </a:t>
            </a:r>
            <a:r>
              <a:rPr lang="en-US" altLang="en-TH" sz="3600">
                <a:latin typeface="Angsana New" panose="02020603050405020304" pitchFamily="18" charset="-34"/>
              </a:rPr>
              <a:t>“</a:t>
            </a:r>
            <a:r>
              <a:rPr lang="th-TH" altLang="en-TH" sz="3600" b="1" i="1">
                <a:latin typeface="Angsana New" panose="02020603050405020304" pitchFamily="18" charset="-34"/>
              </a:rPr>
              <a:t>การสร้าง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 i="1">
                <a:latin typeface="Angsana New" panose="02020603050405020304" pitchFamily="18" charset="-34"/>
              </a:rPr>
              <a:t>แผนงานที่ละเอียด </a:t>
            </a:r>
            <a:r>
              <a:rPr lang="en-US" altLang="en-TH" sz="3600" b="1" i="1">
                <a:latin typeface="Angsana New" panose="02020603050405020304" pitchFamily="18" charset="-34"/>
              </a:rPr>
              <a:t>(blueprint) </a:t>
            </a:r>
            <a:r>
              <a:rPr lang="th-TH" altLang="en-TH" sz="3600" b="1" i="1">
                <a:latin typeface="Angsana New" panose="02020603050405020304" pitchFamily="18" charset="-34"/>
              </a:rPr>
              <a:t>สำหรับระบบในอนาคต (ระบบใหม่)</a:t>
            </a:r>
            <a:r>
              <a:rPr lang="en-US" altLang="en-TH" sz="3600" b="1" i="1">
                <a:latin typeface="Angsana New" panose="02020603050405020304" pitchFamily="18" charset="-34"/>
              </a:rPr>
              <a:t>”</a:t>
            </a:r>
            <a:endParaRPr lang="th-TH" altLang="en-TH" sz="3600" b="1" i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    ซึ่งในส่วนนี้จะอธิบายตั้งแต่ขั้นตอนการแปลงจาก การวิเคราะห์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(Analysis) </a:t>
            </a:r>
            <a:r>
              <a:rPr lang="th-TH" altLang="en-TH" sz="3600">
                <a:latin typeface="Angsana New" panose="02020603050405020304" pitchFamily="18" charset="-34"/>
              </a:rPr>
              <a:t>ไปเป็นการออกแบบ </a:t>
            </a:r>
            <a:r>
              <a:rPr lang="en-US" altLang="en-TH" sz="3600">
                <a:latin typeface="Angsana New" panose="02020603050405020304" pitchFamily="18" charset="-34"/>
              </a:rPr>
              <a:t>(Design) </a:t>
            </a:r>
            <a:r>
              <a:rPr lang="th-TH" altLang="en-TH" sz="3600">
                <a:latin typeface="Angsana New" panose="02020603050405020304" pitchFamily="18" charset="-34"/>
              </a:rPr>
              <a:t>รวมทั้งแสดงวิธีในการออก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แบบระบบใหม่ด้วย</a:t>
            </a:r>
            <a:endParaRPr lang="th-TH" altLang="en-TH" sz="36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ตัวยึดหมายเลขภาพนิ่ง 4">
            <a:extLst>
              <a:ext uri="{FF2B5EF4-FFF2-40B4-BE49-F238E27FC236}">
                <a16:creationId xmlns:a16="http://schemas.microsoft.com/office/drawing/2014/main" id="{50FAA964-4F56-C7DC-19F8-2BB8C1546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FA52B3-5BCF-A349-89D7-AAB65D4876E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35874" name="Line 2">
            <a:extLst>
              <a:ext uri="{FF2B5EF4-FFF2-40B4-BE49-F238E27FC236}">
                <a16:creationId xmlns:a16="http://schemas.microsoft.com/office/drawing/2014/main" id="{639BCDCE-1198-5D42-7EC1-A0E1B0D20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35875" name="Text Box 3">
            <a:extLst>
              <a:ext uri="{FF2B5EF4-FFF2-40B4-BE49-F238E27FC236}">
                <a16:creationId xmlns:a16="http://schemas.microsoft.com/office/drawing/2014/main" id="{FC14D1C4-0E2C-90FB-F419-086F97997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762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 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35876" name="Text Box 4">
            <a:extLst>
              <a:ext uri="{FF2B5EF4-FFF2-40B4-BE49-F238E27FC236}">
                <a16:creationId xmlns:a16="http://schemas.microsoft.com/office/drawing/2014/main" id="{3E1900B1-175F-3E31-2DA0-AB4F13C5F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6525"/>
            <a:ext cx="62944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กลยุทธ์หรือ วิธีในการสร้างระบบใหม่ มี </a:t>
            </a:r>
            <a:r>
              <a:rPr lang="en-US" altLang="en-TH" sz="3600" b="1">
                <a:latin typeface="Angsana New" panose="02020603050405020304" pitchFamily="18" charset="-34"/>
              </a:rPr>
              <a:t>3 </a:t>
            </a:r>
            <a:r>
              <a:rPr lang="th-TH" altLang="en-TH" sz="3600" b="1">
                <a:latin typeface="Angsana New" panose="02020603050405020304" pitchFamily="18" charset="-34"/>
              </a:rPr>
              <a:t>วิธี ดังนี้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Custom Development </a:t>
            </a:r>
            <a:endParaRPr lang="en-US" altLang="en-TH" sz="3600">
              <a:solidFill>
                <a:srgbClr val="3333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Packaged Software </a:t>
            </a:r>
            <a:endParaRPr lang="th-TH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600">
                <a:latin typeface="Angsana New" panose="02020603050405020304" pitchFamily="18" charset="-34"/>
              </a:rPr>
              <a:t>  Outsourcing</a:t>
            </a:r>
            <a:endParaRPr lang="th-TH" altLang="en-TH" sz="3600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ตัวยึดหมายเลขภาพนิ่ง 4">
            <a:extLst>
              <a:ext uri="{FF2B5EF4-FFF2-40B4-BE49-F238E27FC236}">
                <a16:creationId xmlns:a16="http://schemas.microsoft.com/office/drawing/2014/main" id="{FDF3F9B5-A950-754B-5E75-ABF29E923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C8A55F-A9EB-A941-A67B-70F131C3624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37922" name="Line 2">
            <a:extLst>
              <a:ext uri="{FF2B5EF4-FFF2-40B4-BE49-F238E27FC236}">
                <a16:creationId xmlns:a16="http://schemas.microsoft.com/office/drawing/2014/main" id="{F2E89B5B-309B-8785-3933-85728ADAF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37923" name="Text Box 3">
            <a:extLst>
              <a:ext uri="{FF2B5EF4-FFF2-40B4-BE49-F238E27FC236}">
                <a16:creationId xmlns:a16="http://schemas.microsoft.com/office/drawing/2014/main" id="{C23E8C15-453E-F130-4D50-C05C4AE53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37924" name="Text Box 4">
            <a:extLst>
              <a:ext uri="{FF2B5EF4-FFF2-40B4-BE49-F238E27FC236}">
                <a16:creationId xmlns:a16="http://schemas.microsoft.com/office/drawing/2014/main" id="{5E8D4E2A-4CA5-ECB2-1309-CBA43A5E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593137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(1) Custom Development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</a:t>
            </a:r>
            <a:r>
              <a:rPr lang="th-TH" altLang="en-TH" sz="3600">
                <a:latin typeface="Angsana New" panose="02020603050405020304" pitchFamily="18" charset="-34"/>
              </a:rPr>
              <a:t>หลายๆ </a:t>
            </a:r>
            <a:r>
              <a:rPr lang="en-US" altLang="en-TH" sz="3600">
                <a:latin typeface="Angsana New" panose="02020603050405020304" pitchFamily="18" charset="-34"/>
              </a:rPr>
              <a:t>project teams </a:t>
            </a:r>
            <a:r>
              <a:rPr lang="th-TH" altLang="en-TH" sz="3600">
                <a:latin typeface="Angsana New" panose="02020603050405020304" pitchFamily="18" charset="-34"/>
              </a:rPr>
              <a:t>จะมองว่า </a:t>
            </a:r>
            <a:r>
              <a:rPr lang="en-US" altLang="en-TH" sz="3600">
                <a:latin typeface="Angsana New" panose="02020603050405020304" pitchFamily="18" charset="-34"/>
              </a:rPr>
              <a:t>custom development </a:t>
            </a:r>
            <a:r>
              <a:rPr lang="th-TH" altLang="en-TH" sz="3600">
                <a:latin typeface="Angsana New" panose="02020603050405020304" pitchFamily="18" charset="-34"/>
              </a:rPr>
              <a:t>หรือ 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สร้างระบบใหม่ขึ้นมาเองนี้ เป็นหนทางที่ดีที่สุดในการสร้างระบบ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ซึ่งทีมงานจะสามารถควบคุมและมองภาพรวมของระบบรวมทั้ง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ฟังก์ชั่นต่างๆ ของระบบได้อย่างครบถ้วน สมบูรณ์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ได้รับอนุญาตให้ระบบที่สร้างมีความยืดหยุ่นได้รวมทั้ง ยัง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สามารถสร้างระบบได้ตามใจเราอีกด้วย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สามารถเพิ่มหรือ พัฒนาความสามารถให้กับบุคคลในองค์กรได้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ตัวยึดหมายเลขภาพนิ่ง 4">
            <a:extLst>
              <a:ext uri="{FF2B5EF4-FFF2-40B4-BE49-F238E27FC236}">
                <a16:creationId xmlns:a16="http://schemas.microsoft.com/office/drawing/2014/main" id="{397E5804-5887-ED74-1D4C-255B91FA5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3FE226-294C-724C-A837-AED1594D9EC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39970" name="Line 2">
            <a:extLst>
              <a:ext uri="{FF2B5EF4-FFF2-40B4-BE49-F238E27FC236}">
                <a16:creationId xmlns:a16="http://schemas.microsoft.com/office/drawing/2014/main" id="{42FDEA46-3385-F33B-822E-2F90FB896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39971" name="Text Box 3">
            <a:extLst>
              <a:ext uri="{FF2B5EF4-FFF2-40B4-BE49-F238E27FC236}">
                <a16:creationId xmlns:a16="http://schemas.microsoft.com/office/drawing/2014/main" id="{98986552-9112-5B08-167B-E46EBCFDD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1800" b="1">
              <a:solidFill>
                <a:schemeClr val="tx2"/>
              </a:solidFill>
            </a:endParaRPr>
          </a:p>
        </p:txBody>
      </p:sp>
      <p:sp>
        <p:nvSpPr>
          <p:cNvPr id="339972" name="Text Box 4">
            <a:extLst>
              <a:ext uri="{FF2B5EF4-FFF2-40B4-BE49-F238E27FC236}">
                <a16:creationId xmlns:a16="http://schemas.microsoft.com/office/drawing/2014/main" id="{5F785F26-C1F3-DA77-F0F7-3DBE5A9DC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5693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 b="1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ต้องการเวลาและ ความพยายามในการสร้างระบบเป็นอย่างมาก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อาจจะต้อง </a:t>
            </a:r>
            <a:r>
              <a:rPr lang="en-US" altLang="en-TH" sz="3600">
                <a:latin typeface="Angsana New" panose="02020603050405020304" pitchFamily="18" charset="-34"/>
              </a:rPr>
              <a:t>load </a:t>
            </a:r>
            <a:r>
              <a:rPr lang="th-TH" altLang="en-TH" sz="3600">
                <a:latin typeface="Angsana New" panose="02020603050405020304" pitchFamily="18" charset="-34"/>
              </a:rPr>
              <a:t>เอางานต่างๆ ไปทับงานของคนอื่นด้วย ทำให้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	มีภาระงานเพิ่มขึ้นจากเดิม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เสียเวลาในการศึกษา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ใช้ต้นทุนมาก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ใช้เวลานานมาก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600">
                <a:latin typeface="Angsana New" panose="02020603050405020304" pitchFamily="18" charset="-34"/>
              </a:rPr>
              <a:t> มีความเสี่ยงที่ </a:t>
            </a:r>
            <a:r>
              <a:rPr lang="en-US" altLang="en-TH" sz="3600">
                <a:latin typeface="Angsana New" panose="02020603050405020304" pitchFamily="18" charset="-34"/>
              </a:rPr>
              <a:t>project </a:t>
            </a:r>
            <a:r>
              <a:rPr lang="th-TH" altLang="en-TH" sz="3600">
                <a:latin typeface="Angsana New" panose="02020603050405020304" pitchFamily="18" charset="-34"/>
              </a:rPr>
              <a:t>นี้จะล้มเหลว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ตัวยึดหมายเลขภาพนิ่ง 4">
            <a:extLst>
              <a:ext uri="{FF2B5EF4-FFF2-40B4-BE49-F238E27FC236}">
                <a16:creationId xmlns:a16="http://schemas.microsoft.com/office/drawing/2014/main" id="{2C36663D-1A3A-0A1A-82C4-CF33D8459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F8919F-F0EE-D840-B59A-24AC494E07E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0994" name="Line 2">
            <a:extLst>
              <a:ext uri="{FF2B5EF4-FFF2-40B4-BE49-F238E27FC236}">
                <a16:creationId xmlns:a16="http://schemas.microsoft.com/office/drawing/2014/main" id="{A4C2D765-8708-BC31-7BFE-8ED1E32B6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0995" name="Text Box 3">
            <a:extLst>
              <a:ext uri="{FF2B5EF4-FFF2-40B4-BE49-F238E27FC236}">
                <a16:creationId xmlns:a16="http://schemas.microsoft.com/office/drawing/2014/main" id="{DF9182C9-87A7-2D14-2467-54FFB6D3E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40996" name="Text Box 4">
            <a:extLst>
              <a:ext uri="{FF2B5EF4-FFF2-40B4-BE49-F238E27FC236}">
                <a16:creationId xmlns:a16="http://schemas.microsoft.com/office/drawing/2014/main" id="{4D52F4CC-9058-8F73-EDE3-B67CEC9D5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1387475"/>
            <a:ext cx="878522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(2) Packaged Software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       </a:t>
            </a:r>
            <a:r>
              <a:rPr lang="th-TH" altLang="en-TH" sz="3600">
                <a:latin typeface="Angsana New" panose="02020603050405020304" pitchFamily="18" charset="-34"/>
              </a:rPr>
              <a:t>หลายๆ ธุรกิจจะมีลักษณะเฉพาะที่ไม่ซ้ำกัน แต่ก็ยังมีความเข้าใจใน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ระบบงานน้อยอยู่ซึ่งเป็นเหตุผลให้หลายๆ องค์กรเลือกที่จะซื้อ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>
                <a:latin typeface="Angsana New" panose="02020603050405020304" pitchFamily="18" charset="-34"/>
              </a:rPr>
              <a:t>Packaged Software </a:t>
            </a:r>
            <a:r>
              <a:rPr lang="th-TH" altLang="en-TH" sz="3600">
                <a:latin typeface="Angsana New" panose="02020603050405020304" pitchFamily="18" charset="-34"/>
              </a:rPr>
              <a:t>โดย </a:t>
            </a:r>
            <a:r>
              <a:rPr lang="en-US" altLang="en-TH" sz="3600">
                <a:latin typeface="Angsana New" panose="02020603050405020304" pitchFamily="18" charset="-34"/>
              </a:rPr>
              <a:t>Software Program </a:t>
            </a:r>
            <a:r>
              <a:rPr lang="th-TH" altLang="en-TH" sz="3600">
                <a:latin typeface="Angsana New" panose="02020603050405020304" pitchFamily="18" charset="-34"/>
              </a:rPr>
              <a:t>จะมีความพร้อมในการใช้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งาน มากกว่าการพัฒนาแบบ </a:t>
            </a:r>
            <a:r>
              <a:rPr lang="en-US" altLang="en-TH" sz="3600">
                <a:latin typeface="Angsana New" panose="02020603050405020304" pitchFamily="18" charset="-34"/>
              </a:rPr>
              <a:t>custom development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      ซึ่ง </a:t>
            </a:r>
            <a:r>
              <a:rPr lang="en-US" altLang="en-TH" sz="3600">
                <a:latin typeface="Angsana New" panose="02020603050405020304" pitchFamily="18" charset="-34"/>
              </a:rPr>
              <a:t>software package </a:t>
            </a:r>
            <a:r>
              <a:rPr lang="th-TH" altLang="en-TH" sz="3600">
                <a:latin typeface="Angsana New" panose="02020603050405020304" pitchFamily="18" charset="-34"/>
              </a:rPr>
              <a:t>นี้ มีหลากหลายรูปแบบการใช้งานให้เลือกซื้อ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600">
                <a:latin typeface="Angsana New" panose="02020603050405020304" pitchFamily="18" charset="-34"/>
              </a:rPr>
              <a:t>ให้ตรงกับความต้องการของผู้ใช้ เช่น </a:t>
            </a:r>
            <a:endParaRPr lang="en-US" altLang="en-TH" sz="36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 b="1">
                <a:latin typeface="Angsana New" panose="02020603050405020304" pitchFamily="18" charset="-34"/>
              </a:rPr>
              <a:t>Shopping cart programs</a:t>
            </a:r>
            <a:endParaRPr lang="th-TH" altLang="en-TH" sz="3600">
              <a:solidFill>
                <a:srgbClr val="3333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600">
                <a:latin typeface="Angsana New" panose="02020603050405020304" pitchFamily="18" charset="-34"/>
              </a:rPr>
              <a:t> </a:t>
            </a:r>
            <a:r>
              <a:rPr lang="en-US" altLang="en-TH" sz="3600" b="1">
                <a:latin typeface="Angsana New" panose="02020603050405020304" pitchFamily="18" charset="-34"/>
              </a:rPr>
              <a:t>Enterprise resource planning (ERP)</a:t>
            </a:r>
            <a:endParaRPr lang="th-TH" altLang="en-TH" sz="36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ตัวยึดหมายเลขภาพนิ่ง 4">
            <a:extLst>
              <a:ext uri="{FF2B5EF4-FFF2-40B4-BE49-F238E27FC236}">
                <a16:creationId xmlns:a16="http://schemas.microsoft.com/office/drawing/2014/main" id="{73CA9CA5-D0A9-D3C9-61C4-248FD565A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6788FA-5EE6-434F-AFA2-D1E57E7915C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3042" name="Line 2">
            <a:extLst>
              <a:ext uri="{FF2B5EF4-FFF2-40B4-BE49-F238E27FC236}">
                <a16:creationId xmlns:a16="http://schemas.microsoft.com/office/drawing/2014/main" id="{F1E7C023-3368-7C75-35CB-9F07AEAD3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3043" name="Text Box 3">
            <a:extLst>
              <a:ext uri="{FF2B5EF4-FFF2-40B4-BE49-F238E27FC236}">
                <a16:creationId xmlns:a16="http://schemas.microsoft.com/office/drawing/2014/main" id="{B0334FA9-BECA-C668-4A91-68B0F71CB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4860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43044" name="Text Box 4">
            <a:extLst>
              <a:ext uri="{FF2B5EF4-FFF2-40B4-BE49-F238E27FC236}">
                <a16:creationId xmlns:a16="http://schemas.microsoft.com/office/drawing/2014/main" id="{377E71EF-30D6-ADCE-CEB1-93339F68A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422525"/>
            <a:ext cx="792638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ข้อเสียหรือ ข้อจำกัด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ฟังก์ชั่นที่มีให้อาจจะไม่สมบูรณ์ทั้งหมด หรืออาจจะไม่ตรงกับความต้องการ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ของธุรกิจทั้งหมด</a:t>
            </a:r>
          </a:p>
        </p:txBody>
      </p:sp>
      <p:sp>
        <p:nvSpPr>
          <p:cNvPr id="343045" name="Text Box 5">
            <a:extLst>
              <a:ext uri="{FF2B5EF4-FFF2-40B4-BE49-F238E27FC236}">
                <a16:creationId xmlns:a16="http://schemas.microsoft.com/office/drawing/2014/main" id="{AC9A6DD9-E887-9FBE-9B2F-E353677DF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68595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ไม่ต้องเสียเวลาในการพัฒนา และสามารถใช้งานได้อย่างรวดเร็ว</a:t>
            </a:r>
          </a:p>
        </p:txBody>
      </p:sp>
      <p:sp>
        <p:nvSpPr>
          <p:cNvPr id="343046" name="Text Box 6">
            <a:extLst>
              <a:ext uri="{FF2B5EF4-FFF2-40B4-BE49-F238E27FC236}">
                <a16:creationId xmlns:a16="http://schemas.microsoft.com/office/drawing/2014/main" id="{55E45F1F-36FB-1486-9ABE-9DBBBFFEC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3878263"/>
            <a:ext cx="809466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จากข้อเสียข้างต้น หลายๆ </a:t>
            </a:r>
            <a:r>
              <a:rPr lang="en-US" altLang="en-TH" sz="2800">
                <a:latin typeface="Angsana New" panose="02020603050405020304" pitchFamily="18" charset="-34"/>
              </a:rPr>
              <a:t>software package </a:t>
            </a:r>
            <a:r>
              <a:rPr lang="th-TH" altLang="en-TH" sz="2800">
                <a:latin typeface="Angsana New" panose="02020603050405020304" pitchFamily="18" charset="-34"/>
              </a:rPr>
              <a:t>จึงได้อนุญาตให้สามารถจัดการหรือ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เปลี่ยนแปลงบางอย่างกับ </a:t>
            </a:r>
            <a:r>
              <a:rPr lang="en-US" altLang="en-TH" sz="2800">
                <a:latin typeface="Angsana New" panose="02020603050405020304" pitchFamily="18" charset="-34"/>
              </a:rPr>
              <a:t>SW </a:t>
            </a:r>
            <a:r>
              <a:rPr lang="th-TH" altLang="en-TH" sz="2800">
                <a:latin typeface="Angsana New" panose="02020603050405020304" pitchFamily="18" charset="-34"/>
              </a:rPr>
              <a:t>ได้ เพื่อให้ตรงกับความต้องการของผู้ใช้มากที่สุด โดย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มีแนวทางที่สามารถทำได้ </a:t>
            </a:r>
            <a:r>
              <a:rPr lang="en-US" altLang="en-TH" sz="2800">
                <a:latin typeface="Angsana New" panose="02020603050405020304" pitchFamily="18" charset="-34"/>
              </a:rPr>
              <a:t>2 </a:t>
            </a:r>
            <a:r>
              <a:rPr lang="th-TH" altLang="en-TH" sz="2800">
                <a:latin typeface="Angsana New" panose="02020603050405020304" pitchFamily="18" charset="-34"/>
              </a:rPr>
              <a:t>แนวทาง ดังนี้</a:t>
            </a:r>
          </a:p>
        </p:txBody>
      </p:sp>
      <p:sp>
        <p:nvSpPr>
          <p:cNvPr id="343047" name="Text Box 7">
            <a:extLst>
              <a:ext uri="{FF2B5EF4-FFF2-40B4-BE49-F238E27FC236}">
                <a16:creationId xmlns:a16="http://schemas.microsoft.com/office/drawing/2014/main" id="{39FBDF2E-1201-ED31-FAA0-59EAABB78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5224463"/>
            <a:ext cx="27082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</a:t>
            </a:r>
            <a:r>
              <a:rPr lang="en-US" altLang="en-TH" sz="2800">
                <a:latin typeface="Angsana New" panose="02020603050405020304" pitchFamily="18" charset="-34"/>
              </a:rPr>
              <a:t>(1) Workaround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(2) System Integration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    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ตัวยึดหมายเลขภาพนิ่ง 4">
            <a:extLst>
              <a:ext uri="{FF2B5EF4-FFF2-40B4-BE49-F238E27FC236}">
                <a16:creationId xmlns:a16="http://schemas.microsoft.com/office/drawing/2014/main" id="{0E615DE2-6E0D-5025-164C-44EDC6173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3F8211-15F3-BD45-A3FB-924641549FE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5090" name="Line 2">
            <a:extLst>
              <a:ext uri="{FF2B5EF4-FFF2-40B4-BE49-F238E27FC236}">
                <a16:creationId xmlns:a16="http://schemas.microsoft.com/office/drawing/2014/main" id="{AF30552F-4285-1114-448E-035A4A8FF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5091" name="Text Box 3">
            <a:extLst>
              <a:ext uri="{FF2B5EF4-FFF2-40B4-BE49-F238E27FC236}">
                <a16:creationId xmlns:a16="http://schemas.microsoft.com/office/drawing/2014/main" id="{7BA45790-84C4-444E-6FE4-078FC79DD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45092" name="Text Box 4">
            <a:extLst>
              <a:ext uri="{FF2B5EF4-FFF2-40B4-BE49-F238E27FC236}">
                <a16:creationId xmlns:a16="http://schemas.microsoft.com/office/drawing/2014/main" id="{8CC6BF32-64A4-83C0-4E54-13337E450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87475"/>
            <a:ext cx="8789987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(3) Outsourcing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</a:t>
            </a:r>
            <a:r>
              <a:rPr lang="th-TH" altLang="en-TH" sz="2800">
                <a:latin typeface="Angsana New" panose="02020603050405020304" pitchFamily="18" charset="-34"/>
              </a:rPr>
              <a:t>การจ้างบุคคลภายนอกองค์กรเข้ามาพัฒนาระบบให้</a:t>
            </a:r>
            <a:endParaRPr lang="th-TH" altLang="en-TH" sz="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อาจจะเป็นการสร้างผลกำไรได้มากขึ้น เนื่องจากทีมงานที่พัฒนาระบบ มีความ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ชำนาญมากกว่าและมีกำลังคนมากกว่า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ต้องเสียการควบคุม คือ เมื่อระบบเสียหรือ มีปัญหาก็ต้องจ้างคนอื่นมาแก้หรือ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Support </a:t>
            </a:r>
            <a:r>
              <a:rPr lang="th-TH" altLang="en-TH" sz="2800">
                <a:latin typeface="Angsana New" panose="02020603050405020304" pitchFamily="18" charset="-34"/>
              </a:rPr>
              <a:t>เนื่องจากคนในองค์กรไม่มีความรู้ทางด้านนี้เลย ซึ่งจะก่อให้เกิดความเสี่ยงต่อองค์กร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ตัวยึดหมายเลขภาพนิ่ง 3">
            <a:extLst>
              <a:ext uri="{FF2B5EF4-FFF2-40B4-BE49-F238E27FC236}">
                <a16:creationId xmlns:a16="http://schemas.microsoft.com/office/drawing/2014/main" id="{7653E92B-9475-4BD9-9E08-F7F10C351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1D8BFF-BE73-704C-AB6D-D54D25E07A3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7138" name="Line 2">
            <a:extLst>
              <a:ext uri="{FF2B5EF4-FFF2-40B4-BE49-F238E27FC236}">
                <a16:creationId xmlns:a16="http://schemas.microsoft.com/office/drawing/2014/main" id="{E1D477F6-9148-2472-A624-C4BF6E17B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7139" name="Text Box 3">
            <a:extLst>
              <a:ext uri="{FF2B5EF4-FFF2-40B4-BE49-F238E27FC236}">
                <a16:creationId xmlns:a16="http://schemas.microsoft.com/office/drawing/2014/main" id="{A879146D-0117-1ACA-9FC1-61DA52DF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47140" name="Text Box 4">
            <a:extLst>
              <a:ext uri="{FF2B5EF4-FFF2-40B4-BE49-F238E27FC236}">
                <a16:creationId xmlns:a16="http://schemas.microsoft.com/office/drawing/2014/main" id="{7E0A70CA-BE5D-7AE9-A488-95892972D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3294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Selecting a Design Strategy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graphicFrame>
        <p:nvGraphicFramePr>
          <p:cNvPr id="506908" name="Group 28">
            <a:extLst>
              <a:ext uri="{FF2B5EF4-FFF2-40B4-BE49-F238E27FC236}">
                <a16:creationId xmlns:a16="http://schemas.microsoft.com/office/drawing/2014/main" id="{BDE425AB-2B91-348C-A4F9-FD601A68F0B8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1989138"/>
          <a:ext cx="8229600" cy="4389437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59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Design Strategy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Custom Development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Packaged Software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Outsourcing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1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Business Need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ใช้ในความต้องการทางธุรกิจเฉพาะด้าน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ใช้ในความต้องการทางธุรกิจที่ธรรมดา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ความต้องการทางธุรกิจไม่ใช่สิ่งสำคัญ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37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In-house experience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คนในองค์กรต้องมีความเชี่ยวชาญหรือ มีประสบการณ์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คนในองค์กรอาจจะมีประสบการณ์เพียงเล็กน้อย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คนในองค์กรไม่จำเป็นต้องมีประสบการณ์เลย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ตัวยึดหมายเลขภาพนิ่ง 3">
            <a:extLst>
              <a:ext uri="{FF2B5EF4-FFF2-40B4-BE49-F238E27FC236}">
                <a16:creationId xmlns:a16="http://schemas.microsoft.com/office/drawing/2014/main" id="{035FB351-39C4-A14F-8CA6-ACDE51FF3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3C8170-A440-2F4C-81D2-0A276545866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49186" name="Line 2">
            <a:extLst>
              <a:ext uri="{FF2B5EF4-FFF2-40B4-BE49-F238E27FC236}">
                <a16:creationId xmlns:a16="http://schemas.microsoft.com/office/drawing/2014/main" id="{40E9DB99-A339-387F-6E9F-843270335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49187" name="Text Box 3">
            <a:extLst>
              <a:ext uri="{FF2B5EF4-FFF2-40B4-BE49-F238E27FC236}">
                <a16:creationId xmlns:a16="http://schemas.microsoft.com/office/drawing/2014/main" id="{ACD8035A-BF28-AA0D-95EC-A4A93B3E3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670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Strategy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49188" name="Text Box 4">
            <a:extLst>
              <a:ext uri="{FF2B5EF4-FFF2-40B4-BE49-F238E27FC236}">
                <a16:creationId xmlns:a16="http://schemas.microsoft.com/office/drawing/2014/main" id="{B1591768-128E-0553-9DBB-63DFAF6E8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3294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Selecting a Design Strategy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graphicFrame>
        <p:nvGraphicFramePr>
          <p:cNvPr id="507932" name="Group 28">
            <a:extLst>
              <a:ext uri="{FF2B5EF4-FFF2-40B4-BE49-F238E27FC236}">
                <a16:creationId xmlns:a16="http://schemas.microsoft.com/office/drawing/2014/main" id="{E9F1134D-C987-BF40-90CF-E08BF4395B9A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2138363"/>
          <a:ext cx="8229600" cy="3475037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59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Design Strategy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Custom Development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Packaged Software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Outsourcing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1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Project Skill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ก่อให้เกิดทักษะกับคนในองค์กร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กลยุทธ์นี้ไม่ก่อให้เกิดทักษะขึ้น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กลยุทธ์นี้ไม่ก่อให้เกิดทักษะขึ้น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Time frame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เวลาสามารถยืดหยุ่นได้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มีเวลาสั้นและ น้อย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สามารถยืดหยุ่นได้และ มีเวลาน้อย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ตัวยึดหมายเลขภาพนิ่ง 4">
            <a:extLst>
              <a:ext uri="{FF2B5EF4-FFF2-40B4-BE49-F238E27FC236}">
                <a16:creationId xmlns:a16="http://schemas.microsoft.com/office/drawing/2014/main" id="{78007BE8-EF9B-01D6-95A1-D311C3C9E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BB520F-A6B0-814E-B200-CAF2E886B8F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106" name="Line 4">
            <a:extLst>
              <a:ext uri="{FF2B5EF4-FFF2-40B4-BE49-F238E27FC236}">
                <a16:creationId xmlns:a16="http://schemas.microsoft.com/office/drawing/2014/main" id="{178999BB-8BF8-4C92-64FA-5DA7B767B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107" name="Text Box 6">
            <a:extLst>
              <a:ext uri="{FF2B5EF4-FFF2-40B4-BE49-F238E27FC236}">
                <a16:creationId xmlns:a16="http://schemas.microsoft.com/office/drawing/2014/main" id="{37330E04-74F2-9F0D-DA17-F96B19E97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1554163"/>
            <a:ext cx="17176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Ø"/>
            </a:pPr>
            <a:r>
              <a:rPr lang="en-US" altLang="en-TH" b="1">
                <a:latin typeface="Angsana New" panose="02020603050405020304" pitchFamily="18" charset="-34"/>
              </a:rPr>
              <a:t> Hardware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pic>
        <p:nvPicPr>
          <p:cNvPr id="47108" name="Picture 7" descr="computer1">
            <a:extLst>
              <a:ext uri="{FF2B5EF4-FFF2-40B4-BE49-F238E27FC236}">
                <a16:creationId xmlns:a16="http://schemas.microsoft.com/office/drawing/2014/main" id="{4A818B69-F24C-EC2F-DA81-9298C4B85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16557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 descr="printer">
            <a:extLst>
              <a:ext uri="{FF2B5EF4-FFF2-40B4-BE49-F238E27FC236}">
                <a16:creationId xmlns:a16="http://schemas.microsoft.com/office/drawing/2014/main" id="{9E11B2F7-1ECB-59CC-9FF5-F83DB2D6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276475"/>
            <a:ext cx="14398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10" descr="finger">
            <a:extLst>
              <a:ext uri="{FF2B5EF4-FFF2-40B4-BE49-F238E27FC236}">
                <a16:creationId xmlns:a16="http://schemas.microsoft.com/office/drawing/2014/main" id="{2B0926A0-66B8-3253-920D-B25BD75B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420938"/>
            <a:ext cx="22320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 Box 11">
            <a:extLst>
              <a:ext uri="{FF2B5EF4-FFF2-40B4-BE49-F238E27FC236}">
                <a16:creationId xmlns:a16="http://schemas.microsoft.com/office/drawing/2014/main" id="{B8039BC6-C5F1-AF8E-C73E-AE8A5B186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16338"/>
            <a:ext cx="15684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Ø"/>
            </a:pP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Software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pic>
        <p:nvPicPr>
          <p:cNvPr id="47112" name="Picture 12" descr="windows">
            <a:extLst>
              <a:ext uri="{FF2B5EF4-FFF2-40B4-BE49-F238E27FC236}">
                <a16:creationId xmlns:a16="http://schemas.microsoft.com/office/drawing/2014/main" id="{6CCA871C-B6B8-44F4-740E-9417DA0F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365625"/>
            <a:ext cx="174625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14" descr="off_97">
            <a:extLst>
              <a:ext uri="{FF2B5EF4-FFF2-40B4-BE49-F238E27FC236}">
                <a16:creationId xmlns:a16="http://schemas.microsoft.com/office/drawing/2014/main" id="{97321F9B-6D24-3AF1-C384-FDD44A7F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365625"/>
            <a:ext cx="18113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Rectangle 15">
            <a:extLst>
              <a:ext uri="{FF2B5EF4-FFF2-40B4-BE49-F238E27FC236}">
                <a16:creationId xmlns:a16="http://schemas.microsoft.com/office/drawing/2014/main" id="{6F4EB5B6-EB30-A91C-AA6F-6769C22A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8950"/>
            <a:ext cx="5365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ส่วนประกอบของระบบสารสนเทศ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ตัวยึดหมายเลขภาพนิ่ง 4">
            <a:extLst>
              <a:ext uri="{FF2B5EF4-FFF2-40B4-BE49-F238E27FC236}">
                <a16:creationId xmlns:a16="http://schemas.microsoft.com/office/drawing/2014/main" id="{361FA126-DEB5-26C7-E521-E568E25AC5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B7D8A4-F7DA-8A45-8BE6-040F65CBE38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1234" name="Line 2">
            <a:extLst>
              <a:ext uri="{FF2B5EF4-FFF2-40B4-BE49-F238E27FC236}">
                <a16:creationId xmlns:a16="http://schemas.microsoft.com/office/drawing/2014/main" id="{A4031C3E-FEB9-C573-7906-EA6559AE2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1235" name="Text Box 3">
            <a:extLst>
              <a:ext uri="{FF2B5EF4-FFF2-40B4-BE49-F238E27FC236}">
                <a16:creationId xmlns:a16="http://schemas.microsoft.com/office/drawing/2014/main" id="{A250BDCE-E1B5-DABA-E046-8640B9E9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1236" name="Text Box 4">
            <a:extLst>
              <a:ext uri="{FF2B5EF4-FFF2-40B4-BE49-F238E27FC236}">
                <a16:creationId xmlns:a16="http://schemas.microsoft.com/office/drawing/2014/main" id="{7010CDF4-98B5-8B1C-5263-D454F2FE8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09700"/>
            <a:ext cx="7605712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ส่วนประกอบของ </a:t>
            </a:r>
            <a:r>
              <a:rPr lang="en-US" altLang="en-TH">
                <a:latin typeface="Angsana New" panose="02020603050405020304" pitchFamily="18" charset="-34"/>
              </a:rPr>
              <a:t>Physical </a:t>
            </a:r>
            <a:r>
              <a:rPr lang="th-TH" altLang="en-TH">
                <a:latin typeface="Angsana New" panose="02020603050405020304" pitchFamily="18" charset="-34"/>
              </a:rPr>
              <a:t>จะเหมือนกับส่วนประกอบของ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Logical </a:t>
            </a:r>
            <a:r>
              <a:rPr lang="th-TH" altLang="en-TH">
                <a:latin typeface="Angsana New" panose="02020603050405020304" pitchFamily="18" charset="-34"/>
              </a:rPr>
              <a:t>แต่ใน </a:t>
            </a:r>
            <a:r>
              <a:rPr lang="en-US" altLang="en-TH">
                <a:latin typeface="Angsana New" panose="02020603050405020304" pitchFamily="18" charset="-34"/>
              </a:rPr>
              <a:t>Physical </a:t>
            </a:r>
            <a:r>
              <a:rPr lang="th-TH" altLang="en-TH">
                <a:latin typeface="Angsana New" panose="02020603050405020304" pitchFamily="18" charset="-34"/>
              </a:rPr>
              <a:t>จะมีรายละเอียดเพิ่มเติมเข้ามาว่าจะมีการสร้าง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อย่างไร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ซึ่งเมื่อ ระบบจะมีการออกแบบ  จะต้องมีการแปลงทั้ง </a:t>
            </a:r>
            <a:r>
              <a:rPr lang="en-US" altLang="en-TH">
                <a:latin typeface="Angsana New" panose="02020603050405020304" pitchFamily="18" charset="-34"/>
              </a:rPr>
              <a:t>process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Model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data model </a:t>
            </a:r>
            <a:r>
              <a:rPr lang="th-TH" altLang="en-TH">
                <a:latin typeface="Angsana New" panose="02020603050405020304" pitchFamily="18" charset="-34"/>
              </a:rPr>
              <a:t>ให้เป็น </a:t>
            </a:r>
            <a:r>
              <a:rPr lang="en-US" altLang="en-TH">
                <a:latin typeface="Angsana New" panose="02020603050405020304" pitchFamily="18" charset="-34"/>
              </a:rPr>
              <a:t>Physical Process Model 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Physical Data Model  </a:t>
            </a:r>
            <a:r>
              <a:rPr lang="th-TH" altLang="en-TH">
                <a:latin typeface="Angsana New" panose="02020603050405020304" pitchFamily="18" charset="-34"/>
              </a:rPr>
              <a:t>นั่นก็คือ การสร้างรายละเอียดและ 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อธิบายว่า ระบบสุดท้ายจะมีการทำงานอย่างไร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ตัวยึดหมายเลขภาพนิ่ง 4">
            <a:extLst>
              <a:ext uri="{FF2B5EF4-FFF2-40B4-BE49-F238E27FC236}">
                <a16:creationId xmlns:a16="http://schemas.microsoft.com/office/drawing/2014/main" id="{2596B6C9-446D-B9C7-0EBE-708BD25DE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C3A856-E314-ED44-A565-378B3D09977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2258" name="Line 2">
            <a:extLst>
              <a:ext uri="{FF2B5EF4-FFF2-40B4-BE49-F238E27FC236}">
                <a16:creationId xmlns:a16="http://schemas.microsoft.com/office/drawing/2014/main" id="{674EC252-9D98-7182-E9BA-F6015B4B5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2259" name="Text Box 3">
            <a:extLst>
              <a:ext uri="{FF2B5EF4-FFF2-40B4-BE49-F238E27FC236}">
                <a16:creationId xmlns:a16="http://schemas.microsoft.com/office/drawing/2014/main" id="{1B303265-7920-43E1-9983-8CE66DA7B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2260" name="Text Box 4">
            <a:extLst>
              <a:ext uri="{FF2B5EF4-FFF2-40B4-BE49-F238E27FC236}">
                <a16:creationId xmlns:a16="http://schemas.microsoft.com/office/drawing/2014/main" id="{6724D5A4-35D9-CD4E-B5FC-48C39A0A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547100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u="sng">
                <a:latin typeface="Angsana New" panose="02020603050405020304" pitchFamily="18" charset="-34"/>
              </a:rPr>
              <a:t>The Physical Data Flow Diagram</a:t>
            </a:r>
            <a:endParaRPr lang="th-TH" altLang="en-TH" b="1" u="sng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</a:t>
            </a:r>
            <a:r>
              <a:rPr lang="en-US" altLang="en-TH">
                <a:latin typeface="Angsana New" panose="02020603050405020304" pitchFamily="18" charset="-34"/>
              </a:rPr>
              <a:t>Physical DFD </a:t>
            </a:r>
            <a:r>
              <a:rPr lang="th-TH" altLang="en-TH">
                <a:latin typeface="Angsana New" panose="02020603050405020304" pitchFamily="18" charset="-34"/>
              </a:rPr>
              <a:t>มีส่วนประกอบที่เหมือนกันกับ </a:t>
            </a:r>
            <a:r>
              <a:rPr lang="en-US" altLang="en-TH">
                <a:latin typeface="Angsana New" panose="02020603050405020304" pitchFamily="18" charset="-34"/>
              </a:rPr>
              <a:t>Logical DFD </a:t>
            </a:r>
            <a:r>
              <a:rPr lang="th-TH" altLang="en-TH">
                <a:latin typeface="Angsana New" panose="02020603050405020304" pitchFamily="18" charset="-34"/>
              </a:rPr>
              <a:t>(เช่น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Data store, data flows etc.</a:t>
            </a:r>
            <a:r>
              <a:rPr lang="th-TH" altLang="en-TH">
                <a:latin typeface="Angsana New" panose="02020603050405020304" pitchFamily="18" charset="-34"/>
              </a:rPr>
              <a:t>)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และมีกฎที่เหมือนกัน (เช่น ความสมดุล, การแยก</a:t>
            </a:r>
            <a:r>
              <a:rPr lang="en-US" altLang="en-TH">
                <a:latin typeface="Angsana New" panose="02020603050405020304" pitchFamily="18" charset="-34"/>
              </a:rPr>
              <a:t>-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ย่อย เป็นต้น) ซึ่งความแตกต่างระหว่าง 2</a:t>
            </a:r>
            <a:r>
              <a:rPr lang="en-US" altLang="en-TH">
                <a:latin typeface="Angsana New" panose="02020603050405020304" pitchFamily="18" charset="-34"/>
              </a:rPr>
              <a:t> model </a:t>
            </a:r>
            <a:r>
              <a:rPr lang="th-TH" altLang="en-TH">
                <a:latin typeface="Angsana New" panose="02020603050405020304" pitchFamily="18" charset="-34"/>
              </a:rPr>
              <a:t>ก็คือ </a:t>
            </a:r>
            <a:r>
              <a:rPr lang="en-US" altLang="en-TH">
                <a:latin typeface="Angsana New" panose="02020603050405020304" pitchFamily="18" charset="-34"/>
              </a:rPr>
              <a:t>physical DFD </a:t>
            </a:r>
            <a:r>
              <a:rPr lang="th-TH" altLang="en-TH">
                <a:latin typeface="Angsana New" panose="02020603050405020304" pitchFamily="18" charset="-34"/>
              </a:rPr>
              <a:t>จะมีส่วน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ประกอบรายละเอียดเพิ่ม ซึ่งก็คือการอธิบายว่าจะสร้างระบบได้อย่างไร ซึ่งมี 5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ขั้นตอนในการแปลงจาก </a:t>
            </a:r>
            <a:r>
              <a:rPr lang="en-US" altLang="en-TH">
                <a:latin typeface="Angsana New" panose="02020603050405020304" pitchFamily="18" charset="-34"/>
              </a:rPr>
              <a:t>logical DFD </a:t>
            </a:r>
            <a:r>
              <a:rPr lang="th-TH" altLang="en-TH">
                <a:latin typeface="Angsana New" panose="02020603050405020304" pitchFamily="18" charset="-34"/>
              </a:rPr>
              <a:t>ให้เป็น </a:t>
            </a:r>
            <a:r>
              <a:rPr lang="en-US" altLang="en-TH">
                <a:latin typeface="Angsana New" panose="02020603050405020304" pitchFamily="18" charset="-34"/>
              </a:rPr>
              <a:t>physical DFD </a:t>
            </a:r>
            <a:r>
              <a:rPr lang="th-TH" altLang="en-TH">
                <a:latin typeface="Angsana New" panose="02020603050405020304" pitchFamily="18" charset="-34"/>
              </a:rPr>
              <a:t>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</a:t>
            </a:r>
            <a:r>
              <a:rPr lang="th-TH" altLang="en-TH" b="1">
                <a:latin typeface="Angsana New" panose="02020603050405020304" pitchFamily="18" charset="-34"/>
              </a:rPr>
              <a:t>1. </a:t>
            </a:r>
            <a:r>
              <a:rPr lang="en-US" altLang="en-TH" b="1">
                <a:latin typeface="Angsana New" panose="02020603050405020304" pitchFamily="18" charset="-34"/>
              </a:rPr>
              <a:t>Add Implementation References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2. Draw a Human-Machine Boundary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3. Add System-Related Data Stores, Data Flows and Processes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ตัวยึดหมายเลขภาพนิ่ง 4">
            <a:extLst>
              <a:ext uri="{FF2B5EF4-FFF2-40B4-BE49-F238E27FC236}">
                <a16:creationId xmlns:a16="http://schemas.microsoft.com/office/drawing/2014/main" id="{54A2E23D-388C-FE67-22D5-B2FC79EDD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82F0D9-2E7E-454D-9AB7-D91F2589D1A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4306" name="Line 2">
            <a:extLst>
              <a:ext uri="{FF2B5EF4-FFF2-40B4-BE49-F238E27FC236}">
                <a16:creationId xmlns:a16="http://schemas.microsoft.com/office/drawing/2014/main" id="{44B96127-7DBC-53CA-39A4-C463F2F71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4307" name="Text Box 3">
            <a:extLst>
              <a:ext uri="{FF2B5EF4-FFF2-40B4-BE49-F238E27FC236}">
                <a16:creationId xmlns:a16="http://schemas.microsoft.com/office/drawing/2014/main" id="{44E49592-6A49-B933-F913-BC5151368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4308" name="Text Box 4">
            <a:extLst>
              <a:ext uri="{FF2B5EF4-FFF2-40B4-BE49-F238E27FC236}">
                <a16:creationId xmlns:a16="http://schemas.microsoft.com/office/drawing/2014/main" id="{25B0F53D-5631-A808-F113-31D2461E3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76930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4. Update the Data Elements in the Data Flows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	</a:t>
            </a:r>
            <a:r>
              <a:rPr lang="th-TH" altLang="en-TH" b="1">
                <a:latin typeface="Angsana New" panose="02020603050405020304" pitchFamily="18" charset="-34"/>
              </a:rPr>
              <a:t>5. </a:t>
            </a:r>
            <a:r>
              <a:rPr lang="en-US" altLang="en-TH" b="1">
                <a:latin typeface="Angsana New" panose="02020603050405020304" pitchFamily="18" charset="-34"/>
              </a:rPr>
              <a:t>Update the Metadata in the Computer-Aided Software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Engineering Repository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ตัวยึดหมายเลขภาพนิ่ง 4">
            <a:extLst>
              <a:ext uri="{FF2B5EF4-FFF2-40B4-BE49-F238E27FC236}">
                <a16:creationId xmlns:a16="http://schemas.microsoft.com/office/drawing/2014/main" id="{A174CC75-EDB8-8A2B-BB9C-C70EE967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255CA7-C8D5-5845-BF60-9FB75218E82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6354" name="Line 2">
            <a:extLst>
              <a:ext uri="{FF2B5EF4-FFF2-40B4-BE49-F238E27FC236}">
                <a16:creationId xmlns:a16="http://schemas.microsoft.com/office/drawing/2014/main" id="{8BC31E61-9C41-4072-13B5-690F68021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55" name="Text Box 3">
            <a:extLst>
              <a:ext uri="{FF2B5EF4-FFF2-40B4-BE49-F238E27FC236}">
                <a16:creationId xmlns:a16="http://schemas.microsoft.com/office/drawing/2014/main" id="{0C21BC52-277D-1E7C-CD80-47C860739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6356" name="Text Box 4">
            <a:extLst>
              <a:ext uri="{FF2B5EF4-FFF2-40B4-BE49-F238E27FC236}">
                <a16:creationId xmlns:a16="http://schemas.microsoft.com/office/drawing/2014/main" id="{2EAA777C-7340-B1DA-1BFF-E60F94359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308725"/>
            <a:ext cx="4387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ตย. ในการแปลง </a:t>
            </a:r>
            <a:r>
              <a:rPr lang="en-US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logical DFD </a:t>
            </a:r>
            <a:r>
              <a:rPr lang="th-TH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ให้เป็น </a:t>
            </a:r>
            <a:r>
              <a:rPr lang="en-US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physical DFD</a:t>
            </a:r>
            <a:endParaRPr lang="th-TH" altLang="en-TH" sz="2400" b="1">
              <a:solidFill>
                <a:srgbClr val="808080"/>
              </a:solidFill>
              <a:latin typeface="Angsana New" panose="02020603050405020304" pitchFamily="18" charset="-34"/>
            </a:endParaRPr>
          </a:p>
        </p:txBody>
      </p:sp>
      <p:sp>
        <p:nvSpPr>
          <p:cNvPr id="356357" name="Text Box 5">
            <a:extLst>
              <a:ext uri="{FF2B5EF4-FFF2-40B4-BE49-F238E27FC236}">
                <a16:creationId xmlns:a16="http://schemas.microsoft.com/office/drawing/2014/main" id="{46A6BBA3-A1F3-7E42-14AB-305AAFB73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2633663"/>
            <a:ext cx="250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600" b="1">
                <a:solidFill>
                  <a:srgbClr val="000000"/>
                </a:solidFill>
                <a:latin typeface="Angsana New" panose="02020603050405020304" pitchFamily="18" charset="-34"/>
              </a:rPr>
              <a:t>4</a:t>
            </a:r>
            <a:endParaRPr lang="th-TH" altLang="en-TH" sz="1800" b="1"/>
          </a:p>
        </p:txBody>
      </p:sp>
      <p:sp>
        <p:nvSpPr>
          <p:cNvPr id="356358" name="AutoShape 6">
            <a:extLst>
              <a:ext uri="{FF2B5EF4-FFF2-40B4-BE49-F238E27FC236}">
                <a16:creationId xmlns:a16="http://schemas.microsoft.com/office/drawing/2014/main" id="{CDD76FD0-5D32-CC92-7131-40F5CA54B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2701925"/>
            <a:ext cx="1143000" cy="1087438"/>
          </a:xfrm>
          <a:prstGeom prst="flowChartAlternate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56359" name="Line 7">
            <a:extLst>
              <a:ext uri="{FF2B5EF4-FFF2-40B4-BE49-F238E27FC236}">
                <a16:creationId xmlns:a16="http://schemas.microsoft.com/office/drawing/2014/main" id="{6059A965-E6DB-B628-8EA1-7912EACE6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3825" y="2967038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60" name="Text Box 8">
            <a:extLst>
              <a:ext uri="{FF2B5EF4-FFF2-40B4-BE49-F238E27FC236}">
                <a16:creationId xmlns:a16="http://schemas.microsoft.com/office/drawing/2014/main" id="{F39DFED5-5D21-07C6-B1AE-7F42431F2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763" y="2997200"/>
            <a:ext cx="8461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Maintain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Order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356361" name="Rectangle 9">
            <a:extLst>
              <a:ext uri="{FF2B5EF4-FFF2-40B4-BE49-F238E27FC236}">
                <a16:creationId xmlns:a16="http://schemas.microsoft.com/office/drawing/2014/main" id="{29A70E1E-487E-CCE8-2660-B42A2C380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292600"/>
            <a:ext cx="1439863" cy="649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EM Manager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56362" name="Rectangle 10">
            <a:extLst>
              <a:ext uri="{FF2B5EF4-FFF2-40B4-BE49-F238E27FC236}">
                <a16:creationId xmlns:a16="http://schemas.microsoft.com/office/drawing/2014/main" id="{FBCD21D4-DC85-AF75-5C29-A46F35DFD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292600"/>
            <a:ext cx="1439863" cy="649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Customer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56363" name="Line 11">
            <a:extLst>
              <a:ext uri="{FF2B5EF4-FFF2-40B4-BE49-F238E27FC236}">
                <a16:creationId xmlns:a16="http://schemas.microsoft.com/office/drawing/2014/main" id="{0796C39D-1A8B-927F-AF4E-7DC51E1D5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420938"/>
            <a:ext cx="12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64" name="Line 12">
            <a:extLst>
              <a:ext uri="{FF2B5EF4-FFF2-40B4-BE49-F238E27FC236}">
                <a16:creationId xmlns:a16="http://schemas.microsoft.com/office/drawing/2014/main" id="{41059248-5721-34F1-A3A4-C72F3BE48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763838"/>
            <a:ext cx="12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65" name="Line 13">
            <a:extLst>
              <a:ext uri="{FF2B5EF4-FFF2-40B4-BE49-F238E27FC236}">
                <a16:creationId xmlns:a16="http://schemas.microsoft.com/office/drawing/2014/main" id="{2951844B-B600-FE6C-20A9-C7ED8A3996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7213" y="2420938"/>
            <a:ext cx="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66" name="Line 14">
            <a:extLst>
              <a:ext uri="{FF2B5EF4-FFF2-40B4-BE49-F238E27FC236}">
                <a16:creationId xmlns:a16="http://schemas.microsoft.com/office/drawing/2014/main" id="{A1113AEB-6439-B74B-AFC9-D49040D2C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420938"/>
            <a:ext cx="0" cy="342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67" name="Text Box 15">
            <a:extLst>
              <a:ext uri="{FF2B5EF4-FFF2-40B4-BE49-F238E27FC236}">
                <a16:creationId xmlns:a16="http://schemas.microsoft.com/office/drawing/2014/main" id="{CE10AA13-D863-AFBB-956C-1F376CFE9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378075"/>
            <a:ext cx="388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D3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356368" name="Text Box 16">
            <a:extLst>
              <a:ext uri="{FF2B5EF4-FFF2-40B4-BE49-F238E27FC236}">
                <a16:creationId xmlns:a16="http://schemas.microsoft.com/office/drawing/2014/main" id="{A25856FA-7DFF-D1AB-1EE3-CC1465B8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2349500"/>
            <a:ext cx="65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6369" name="Line 17">
            <a:extLst>
              <a:ext uri="{FF2B5EF4-FFF2-40B4-BE49-F238E27FC236}">
                <a16:creationId xmlns:a16="http://schemas.microsoft.com/office/drawing/2014/main" id="{2C311F51-232F-5BED-689E-FCD830F9A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78936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0" name="Line 18">
            <a:extLst>
              <a:ext uri="{FF2B5EF4-FFF2-40B4-BE49-F238E27FC236}">
                <a16:creationId xmlns:a16="http://schemas.microsoft.com/office/drawing/2014/main" id="{6A6ABD91-6AA0-9613-E2B2-9AC7C7FE7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378936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1" name="Line 19">
            <a:extLst>
              <a:ext uri="{FF2B5EF4-FFF2-40B4-BE49-F238E27FC236}">
                <a16:creationId xmlns:a16="http://schemas.microsoft.com/office/drawing/2014/main" id="{54F229E8-E88D-D5AC-BC46-0CB6223C42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4581525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2" name="Line 20">
            <a:extLst>
              <a:ext uri="{FF2B5EF4-FFF2-40B4-BE49-F238E27FC236}">
                <a16:creationId xmlns:a16="http://schemas.microsoft.com/office/drawing/2014/main" id="{E1BA00A7-1CDB-CC3A-BB99-4CBA6CD43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4581525"/>
            <a:ext cx="2087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3" name="Line 21">
            <a:extLst>
              <a:ext uri="{FF2B5EF4-FFF2-40B4-BE49-F238E27FC236}">
                <a16:creationId xmlns:a16="http://schemas.microsoft.com/office/drawing/2014/main" id="{9FCDA34A-E55D-EAA5-FC99-8A3B8DF87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2492375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4" name="Line 22">
            <a:extLst>
              <a:ext uri="{FF2B5EF4-FFF2-40B4-BE49-F238E27FC236}">
                <a16:creationId xmlns:a16="http://schemas.microsoft.com/office/drawing/2014/main" id="{093B9A67-DFA2-CFEA-7B64-1B83395F7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3613" y="24923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5" name="Line 23">
            <a:extLst>
              <a:ext uri="{FF2B5EF4-FFF2-40B4-BE49-F238E27FC236}">
                <a16:creationId xmlns:a16="http://schemas.microsoft.com/office/drawing/2014/main" id="{1D7D250A-622F-2F9A-CCAF-26D731F68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213100"/>
            <a:ext cx="1871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6" name="Line 24">
            <a:extLst>
              <a:ext uri="{FF2B5EF4-FFF2-40B4-BE49-F238E27FC236}">
                <a16:creationId xmlns:a16="http://schemas.microsoft.com/office/drawing/2014/main" id="{04CBE58D-EC15-3C06-8443-08841676C7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8488" y="27813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6377" name="Text Box 25">
            <a:extLst>
              <a:ext uri="{FF2B5EF4-FFF2-40B4-BE49-F238E27FC236}">
                <a16:creationId xmlns:a16="http://schemas.microsoft.com/office/drawing/2014/main" id="{5A2EDEF8-5902-EB4C-9A6C-F4DC7C2F6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133600"/>
            <a:ext cx="652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6378" name="Text Box 26">
            <a:extLst>
              <a:ext uri="{FF2B5EF4-FFF2-40B4-BE49-F238E27FC236}">
                <a16:creationId xmlns:a16="http://schemas.microsoft.com/office/drawing/2014/main" id="{A9343CD0-5784-2F63-E7A6-565F521E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187700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6379" name="Text Box 27">
            <a:extLst>
              <a:ext uri="{FF2B5EF4-FFF2-40B4-BE49-F238E27FC236}">
                <a16:creationId xmlns:a16="http://schemas.microsoft.com/office/drawing/2014/main" id="{55B8E8CB-2E7C-682B-BA9A-90236B41E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192588"/>
            <a:ext cx="119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6380" name="Text Box 28">
            <a:extLst>
              <a:ext uri="{FF2B5EF4-FFF2-40B4-BE49-F238E27FC236}">
                <a16:creationId xmlns:a16="http://schemas.microsoft.com/office/drawing/2014/main" id="{68B14EB3-2B37-2C39-62DB-7A0C9742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4192588"/>
            <a:ext cx="1790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 Report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6381" name="Text Box 29">
            <a:extLst>
              <a:ext uri="{FF2B5EF4-FFF2-40B4-BE49-F238E27FC236}">
                <a16:creationId xmlns:a16="http://schemas.microsoft.com/office/drawing/2014/main" id="{C2A56E3C-FEEC-2D2F-F2F3-0D82601F2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1412875"/>
            <a:ext cx="4606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Logical Data Flow Diagram (the what)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ตัวยึดหมายเลขภาพนิ่ง 4">
            <a:extLst>
              <a:ext uri="{FF2B5EF4-FFF2-40B4-BE49-F238E27FC236}">
                <a16:creationId xmlns:a16="http://schemas.microsoft.com/office/drawing/2014/main" id="{2026A998-A6EC-7FCD-171E-3225AE947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759C51-EE38-E24E-88BA-4E5572D9C10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7378" name="Line 2">
            <a:extLst>
              <a:ext uri="{FF2B5EF4-FFF2-40B4-BE49-F238E27FC236}">
                <a16:creationId xmlns:a16="http://schemas.microsoft.com/office/drawing/2014/main" id="{F70BAA7A-8BB9-B8DE-C6BA-308DCDE9C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79" name="Text Box 3">
            <a:extLst>
              <a:ext uri="{FF2B5EF4-FFF2-40B4-BE49-F238E27FC236}">
                <a16:creationId xmlns:a16="http://schemas.microsoft.com/office/drawing/2014/main" id="{46333E2A-08FC-7BBA-951F-8ED236383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7380" name="Text Box 4">
            <a:extLst>
              <a:ext uri="{FF2B5EF4-FFF2-40B4-BE49-F238E27FC236}">
                <a16:creationId xmlns:a16="http://schemas.microsoft.com/office/drawing/2014/main" id="{7991A0B6-3D35-4318-A62E-BA7883430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308725"/>
            <a:ext cx="4387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ตย. ในการแปลง </a:t>
            </a:r>
            <a:r>
              <a:rPr lang="en-US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logical DFD </a:t>
            </a:r>
            <a:r>
              <a:rPr lang="th-TH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ให้เป็น </a:t>
            </a:r>
            <a:r>
              <a:rPr lang="en-US" altLang="en-TH" sz="2400" b="1">
                <a:solidFill>
                  <a:srgbClr val="808080"/>
                </a:solidFill>
                <a:latin typeface="Angsana New" panose="02020603050405020304" pitchFamily="18" charset="-34"/>
              </a:rPr>
              <a:t>physical DFD</a:t>
            </a:r>
            <a:endParaRPr lang="th-TH" altLang="en-TH" sz="2400" b="1">
              <a:solidFill>
                <a:srgbClr val="80808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381" name="Text Box 5">
            <a:extLst>
              <a:ext uri="{FF2B5EF4-FFF2-40B4-BE49-F238E27FC236}">
                <a16:creationId xmlns:a16="http://schemas.microsoft.com/office/drawing/2014/main" id="{FBAFB035-DF0D-A07B-2774-F8A9FCE3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2954338"/>
            <a:ext cx="250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1600" b="1">
                <a:solidFill>
                  <a:srgbClr val="000000"/>
                </a:solidFill>
                <a:latin typeface="Angsana New" panose="02020603050405020304" pitchFamily="18" charset="-34"/>
              </a:rPr>
              <a:t>4</a:t>
            </a:r>
            <a:endParaRPr lang="th-TH" altLang="en-TH" sz="1800" b="1"/>
          </a:p>
        </p:txBody>
      </p:sp>
      <p:sp>
        <p:nvSpPr>
          <p:cNvPr id="357382" name="AutoShape 6">
            <a:extLst>
              <a:ext uri="{FF2B5EF4-FFF2-40B4-BE49-F238E27FC236}">
                <a16:creationId xmlns:a16="http://schemas.microsoft.com/office/drawing/2014/main" id="{D99E5B2A-67D2-82DD-A3E0-202B5CF37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2968625"/>
            <a:ext cx="1143000" cy="1296988"/>
          </a:xfrm>
          <a:prstGeom prst="flowChartAlternate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57383" name="Line 7">
            <a:extLst>
              <a:ext uri="{FF2B5EF4-FFF2-40B4-BE49-F238E27FC236}">
                <a16:creationId xmlns:a16="http://schemas.microsoft.com/office/drawing/2014/main" id="{A5D4126C-9E70-D47F-022E-6240B6A9D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3825" y="3257550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84" name="Text Box 8">
            <a:extLst>
              <a:ext uri="{FF2B5EF4-FFF2-40B4-BE49-F238E27FC236}">
                <a16:creationId xmlns:a16="http://schemas.microsoft.com/office/drawing/2014/main" id="{E9DCE6EF-BB3C-4061-9CC0-2072BA6D1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3200400"/>
            <a:ext cx="84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Maintain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Order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solidFill>
                  <a:srgbClr val="FF3300"/>
                </a:solidFill>
                <a:latin typeface="Angsana New" panose="02020603050405020304" pitchFamily="18" charset="-34"/>
              </a:rPr>
              <a:t>(PHP)</a:t>
            </a:r>
            <a:endParaRPr lang="th-TH" altLang="en-TH" sz="20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385" name="Rectangle 9">
            <a:extLst>
              <a:ext uri="{FF2B5EF4-FFF2-40B4-BE49-F238E27FC236}">
                <a16:creationId xmlns:a16="http://schemas.microsoft.com/office/drawing/2014/main" id="{9D57E1F0-8C3D-AC0A-A84E-61BE1DEA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913313"/>
            <a:ext cx="1439863" cy="649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EM Manager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57386" name="Rectangle 10">
            <a:extLst>
              <a:ext uri="{FF2B5EF4-FFF2-40B4-BE49-F238E27FC236}">
                <a16:creationId xmlns:a16="http://schemas.microsoft.com/office/drawing/2014/main" id="{399D5BFB-443B-B7C0-1F80-FD0C3D736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913313"/>
            <a:ext cx="1439863" cy="649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Customer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57387" name="Line 11">
            <a:extLst>
              <a:ext uri="{FF2B5EF4-FFF2-40B4-BE49-F238E27FC236}">
                <a16:creationId xmlns:a16="http://schemas.microsoft.com/office/drawing/2014/main" id="{9815B795-A157-5B43-76BE-CB4926227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420938"/>
            <a:ext cx="2303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88" name="Line 12">
            <a:extLst>
              <a:ext uri="{FF2B5EF4-FFF2-40B4-BE49-F238E27FC236}">
                <a16:creationId xmlns:a16="http://schemas.microsoft.com/office/drawing/2014/main" id="{6B601C44-29B2-858A-8C4C-4F2981048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2420938"/>
            <a:ext cx="0" cy="633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89" name="Text Box 13">
            <a:extLst>
              <a:ext uri="{FF2B5EF4-FFF2-40B4-BE49-F238E27FC236}">
                <a16:creationId xmlns:a16="http://schemas.microsoft.com/office/drawing/2014/main" id="{9AD7D44C-773D-D9AE-480E-EC3E6AC84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565400"/>
            <a:ext cx="388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D3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357390" name="Text Box 14">
            <a:extLst>
              <a:ext uri="{FF2B5EF4-FFF2-40B4-BE49-F238E27FC236}">
                <a16:creationId xmlns:a16="http://schemas.microsoft.com/office/drawing/2014/main" id="{78E93FB3-BBED-0DCB-76B6-94DD35BF1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333625"/>
            <a:ext cx="2160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FF3300"/>
                </a:solidFill>
                <a:latin typeface="Angsana New" panose="02020603050405020304" pitchFamily="18" charset="-34"/>
              </a:rPr>
              <a:t>(My SQL : Order Table)</a:t>
            </a:r>
            <a:endParaRPr lang="th-TH" altLang="en-TH" sz="2400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391" name="Line 15">
            <a:extLst>
              <a:ext uri="{FF2B5EF4-FFF2-40B4-BE49-F238E27FC236}">
                <a16:creationId xmlns:a16="http://schemas.microsoft.com/office/drawing/2014/main" id="{28AE691B-2DBF-6D0D-3635-350701DAD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26561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2" name="Line 16">
            <a:extLst>
              <a:ext uri="{FF2B5EF4-FFF2-40B4-BE49-F238E27FC236}">
                <a16:creationId xmlns:a16="http://schemas.microsoft.com/office/drawing/2014/main" id="{2A2C3A67-553F-8B50-4166-203601ED1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426561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3" name="Line 17">
            <a:extLst>
              <a:ext uri="{FF2B5EF4-FFF2-40B4-BE49-F238E27FC236}">
                <a16:creationId xmlns:a16="http://schemas.microsoft.com/office/drawing/2014/main" id="{64525A51-2FE0-2FD8-FD7E-EE16F297C0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5273675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4" name="Line 18">
            <a:extLst>
              <a:ext uri="{FF2B5EF4-FFF2-40B4-BE49-F238E27FC236}">
                <a16:creationId xmlns:a16="http://schemas.microsoft.com/office/drawing/2014/main" id="{4E5E2909-AE2F-5DB7-225B-57B26B21C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5273675"/>
            <a:ext cx="2087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5" name="Line 19">
            <a:extLst>
              <a:ext uri="{FF2B5EF4-FFF2-40B4-BE49-F238E27FC236}">
                <a16:creationId xmlns:a16="http://schemas.microsoft.com/office/drawing/2014/main" id="{3AE38369-64C0-3165-7952-0C20EEE00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3613" y="2736850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6" name="Line 20">
            <a:extLst>
              <a:ext uri="{FF2B5EF4-FFF2-40B4-BE49-F238E27FC236}">
                <a16:creationId xmlns:a16="http://schemas.microsoft.com/office/drawing/2014/main" id="{9863DF7A-0BF3-0273-8B4C-6A5459AE4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3613" y="27368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7" name="Line 21">
            <a:extLst>
              <a:ext uri="{FF2B5EF4-FFF2-40B4-BE49-F238E27FC236}">
                <a16:creationId xmlns:a16="http://schemas.microsoft.com/office/drawing/2014/main" id="{A67A20D6-5EC9-DBCC-9B4F-382605F87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359150"/>
            <a:ext cx="1871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8" name="Line 22">
            <a:extLst>
              <a:ext uri="{FF2B5EF4-FFF2-40B4-BE49-F238E27FC236}">
                <a16:creationId xmlns:a16="http://schemas.microsoft.com/office/drawing/2014/main" id="{3E11BD84-9991-4E94-1858-08D97B43EF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8488" y="3068638"/>
            <a:ext cx="0" cy="274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399" name="Text Box 23">
            <a:extLst>
              <a:ext uri="{FF2B5EF4-FFF2-40B4-BE49-F238E27FC236}">
                <a16:creationId xmlns:a16="http://schemas.microsoft.com/office/drawing/2014/main" id="{802E0E93-5F4D-1464-AF6A-679012330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3" y="1989138"/>
            <a:ext cx="22844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FF3300"/>
                </a:solidFill>
                <a:latin typeface="Angsana New" panose="02020603050405020304" pitchFamily="18" charset="-34"/>
              </a:rPr>
              <a:t>(My SQL : Order Record)</a:t>
            </a:r>
            <a:endParaRPr lang="th-TH" altLang="en-TH" sz="2400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400" name="Text Box 24">
            <a:extLst>
              <a:ext uri="{FF2B5EF4-FFF2-40B4-BE49-F238E27FC236}">
                <a16:creationId xmlns:a16="http://schemas.microsoft.com/office/drawing/2014/main" id="{00E7984A-36B3-6C74-E055-00D35E444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286125"/>
            <a:ext cx="2306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FF3300"/>
                </a:solidFill>
                <a:latin typeface="Angsana New" panose="02020603050405020304" pitchFamily="18" charset="-34"/>
              </a:rPr>
              <a:t>(My SQL : Status Record)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57401" name="Text Box 25">
            <a:extLst>
              <a:ext uri="{FF2B5EF4-FFF2-40B4-BE49-F238E27FC236}">
                <a16:creationId xmlns:a16="http://schemas.microsoft.com/office/drawing/2014/main" id="{E3105C40-311A-2FF4-E612-0A1EFDAAF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4538663"/>
            <a:ext cx="1193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FF3300"/>
                </a:solidFill>
                <a:latin typeface="Angsana New" panose="02020603050405020304" pitchFamily="18" charset="-34"/>
              </a:rPr>
              <a:t>(Email)</a:t>
            </a:r>
            <a:endParaRPr lang="th-TH" altLang="en-TH" sz="2400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402" name="Text Box 26">
            <a:extLst>
              <a:ext uri="{FF2B5EF4-FFF2-40B4-BE49-F238E27FC236}">
                <a16:creationId xmlns:a16="http://schemas.microsoft.com/office/drawing/2014/main" id="{3480A2E6-AE6B-972D-6BE4-B877FA01F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4513263"/>
            <a:ext cx="1941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Order Status Report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solidFill>
                  <a:srgbClr val="FF3300"/>
                </a:solidFill>
                <a:latin typeface="Angsana New" panose="02020603050405020304" pitchFamily="18" charset="-34"/>
              </a:rPr>
              <a:t>(Web : Status Report)</a:t>
            </a:r>
            <a:endParaRPr lang="th-TH" altLang="en-TH" sz="2400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7403" name="Text Box 27">
            <a:extLst>
              <a:ext uri="{FF2B5EF4-FFF2-40B4-BE49-F238E27FC236}">
                <a16:creationId xmlns:a16="http://schemas.microsoft.com/office/drawing/2014/main" id="{9F42769A-321A-2E54-6453-913482BA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1412875"/>
            <a:ext cx="46212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Physical Data Flow Diagram (the how)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513052" name="Line 28">
            <a:extLst>
              <a:ext uri="{FF2B5EF4-FFF2-40B4-BE49-F238E27FC236}">
                <a16:creationId xmlns:a16="http://schemas.microsoft.com/office/drawing/2014/main" id="{49B2FB0C-157A-5FCD-C567-39DE4C840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525963"/>
            <a:ext cx="0" cy="129540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3053" name="Line 29">
            <a:extLst>
              <a:ext uri="{FF2B5EF4-FFF2-40B4-BE49-F238E27FC236}">
                <a16:creationId xmlns:a16="http://schemas.microsoft.com/office/drawing/2014/main" id="{8CB349FA-B557-B703-0D99-675BAFCF6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250" y="4525963"/>
            <a:ext cx="0" cy="129540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3054" name="Line 30">
            <a:extLst>
              <a:ext uri="{FF2B5EF4-FFF2-40B4-BE49-F238E27FC236}">
                <a16:creationId xmlns:a16="http://schemas.microsoft.com/office/drawing/2014/main" id="{DD151DAA-0926-7B4B-A3D0-9D362138B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4525963"/>
            <a:ext cx="8208962" cy="0"/>
          </a:xfrm>
          <a:prstGeom prst="line">
            <a:avLst/>
          </a:prstGeom>
          <a:noFill/>
          <a:ln w="1905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407" name="Line 31">
            <a:extLst>
              <a:ext uri="{FF2B5EF4-FFF2-40B4-BE49-F238E27FC236}">
                <a16:creationId xmlns:a16="http://schemas.microsoft.com/office/drawing/2014/main" id="{D983893B-C9D5-DEA1-8621-CDB9223CE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24209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7408" name="Line 32">
            <a:extLst>
              <a:ext uri="{FF2B5EF4-FFF2-40B4-BE49-F238E27FC236}">
                <a16:creationId xmlns:a16="http://schemas.microsoft.com/office/drawing/2014/main" id="{903B2DE8-4E12-4501-EE6F-9B5E4798E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3068638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ตัวยึดหมายเลขภาพนิ่ง 4">
            <a:extLst>
              <a:ext uri="{FF2B5EF4-FFF2-40B4-BE49-F238E27FC236}">
                <a16:creationId xmlns:a16="http://schemas.microsoft.com/office/drawing/2014/main" id="{2FD24DDE-DCF7-8C09-01A8-EC7276A9B7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1A3504-A042-444F-9C5A-A11D86AA4AA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8402" name="Line 2">
            <a:extLst>
              <a:ext uri="{FF2B5EF4-FFF2-40B4-BE49-F238E27FC236}">
                <a16:creationId xmlns:a16="http://schemas.microsoft.com/office/drawing/2014/main" id="{77DD6E54-D57A-2956-64F7-EB1F27F61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8403" name="Text Box 3">
            <a:extLst>
              <a:ext uri="{FF2B5EF4-FFF2-40B4-BE49-F238E27FC236}">
                <a16:creationId xmlns:a16="http://schemas.microsoft.com/office/drawing/2014/main" id="{F00D4C76-88FE-1244-7828-7088E1B9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8404" name="Text Box 4">
            <a:extLst>
              <a:ext uri="{FF2B5EF4-FFF2-40B4-BE49-F238E27FC236}">
                <a16:creationId xmlns:a16="http://schemas.microsoft.com/office/drawing/2014/main" id="{E11A2662-6B62-3976-843E-C8E782C31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6677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u="sng">
                <a:latin typeface="Angsana New" panose="02020603050405020304" pitchFamily="18" charset="-34"/>
              </a:rPr>
              <a:t>The Physical Entity Relationship Diagram</a:t>
            </a:r>
            <a:endParaRPr lang="th-TH" altLang="en-TH" b="1" u="sng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</a:t>
            </a:r>
            <a:r>
              <a:rPr lang="th-TH" altLang="en-TH">
                <a:latin typeface="Angsana New" panose="02020603050405020304" pitchFamily="18" charset="-34"/>
              </a:rPr>
              <a:t>เช่นเดียวกับ </a:t>
            </a:r>
            <a:r>
              <a:rPr lang="en-US" altLang="en-TH">
                <a:latin typeface="Angsana New" panose="02020603050405020304" pitchFamily="18" charset="-34"/>
              </a:rPr>
              <a:t>DFD </a:t>
            </a:r>
            <a:r>
              <a:rPr lang="th-TH" altLang="en-TH">
                <a:latin typeface="Angsana New" panose="02020603050405020304" pitchFamily="18" charset="-34"/>
              </a:rPr>
              <a:t>ซึ่ง </a:t>
            </a:r>
            <a:r>
              <a:rPr lang="en-US" altLang="en-TH">
                <a:latin typeface="Angsana New" panose="02020603050405020304" pitchFamily="18" charset="-34"/>
              </a:rPr>
              <a:t>ERD </a:t>
            </a:r>
            <a:r>
              <a:rPr lang="th-TH" altLang="en-TH">
                <a:latin typeface="Angsana New" panose="02020603050405020304" pitchFamily="18" charset="-34"/>
              </a:rPr>
              <a:t>จะมีส่วนประกอบที่เหมือนกันทั้ง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Logical ER Diagram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Physical ER Diagram </a:t>
            </a:r>
            <a:r>
              <a:rPr lang="th-TH" altLang="en-TH">
                <a:latin typeface="Angsana New" panose="02020603050405020304" pitchFamily="18" charset="-34"/>
              </a:rPr>
              <a:t>โดยจะประกอบไปด้วย </a:t>
            </a:r>
            <a:r>
              <a:rPr lang="en-US" altLang="en-TH">
                <a:latin typeface="Angsana New" panose="02020603050405020304" pitchFamily="18" charset="-34"/>
              </a:rPr>
              <a:t>Entity,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Relationship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Attribute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แต่มีข้อแตกต่าง คือ </a:t>
            </a:r>
            <a:r>
              <a:rPr lang="en-US" altLang="en-TH">
                <a:latin typeface="Angsana New" panose="02020603050405020304" pitchFamily="18" charset="-34"/>
              </a:rPr>
              <a:t>Physical ERD </a:t>
            </a:r>
            <a:r>
              <a:rPr lang="th-TH" altLang="en-TH">
                <a:latin typeface="Angsana New" panose="02020603050405020304" pitchFamily="18" charset="-34"/>
              </a:rPr>
              <a:t>จะมีการอ้างถึงว่าจะมีการจัด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เก็บข้อมูลอย่างไรใน </a:t>
            </a:r>
            <a:r>
              <a:rPr lang="en-US" altLang="en-TH">
                <a:latin typeface="Angsana New" panose="02020603050405020304" pitchFamily="18" charset="-34"/>
              </a:rPr>
              <a:t>file </a:t>
            </a:r>
            <a:r>
              <a:rPr lang="th-TH" altLang="en-TH">
                <a:latin typeface="Angsana New" panose="02020603050405020304" pitchFamily="18" charset="-34"/>
              </a:rPr>
              <a:t>หรือใน </a:t>
            </a:r>
            <a:r>
              <a:rPr lang="en-US" altLang="en-TH">
                <a:latin typeface="Angsana New" panose="02020603050405020304" pitchFamily="18" charset="-34"/>
              </a:rPr>
              <a:t>database table </a:t>
            </a:r>
            <a:r>
              <a:rPr lang="th-TH" altLang="en-TH">
                <a:latin typeface="Angsana New" panose="02020603050405020304" pitchFamily="18" charset="-34"/>
              </a:rPr>
              <a:t>ซึ่งจะต้องมีการเพิ่มคำ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อธิบายในส่วนประกอบของ </a:t>
            </a:r>
            <a:r>
              <a:rPr lang="en-US" altLang="en-TH">
                <a:latin typeface="Angsana New" panose="02020603050405020304" pitchFamily="18" charset="-34"/>
              </a:rPr>
              <a:t>physical ERD </a:t>
            </a:r>
            <a:r>
              <a:rPr lang="th-TH" altLang="en-TH">
                <a:latin typeface="Angsana New" panose="02020603050405020304" pitchFamily="18" charset="-34"/>
              </a:rPr>
              <a:t>ด้วย โดยการแปลงจาก </a:t>
            </a:r>
            <a:r>
              <a:rPr lang="en-US" altLang="en-TH">
                <a:latin typeface="Angsana New" panose="02020603050405020304" pitchFamily="18" charset="-34"/>
              </a:rPr>
              <a:t>logical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data model </a:t>
            </a:r>
            <a:r>
              <a:rPr lang="th-TH" altLang="en-TH">
                <a:latin typeface="Angsana New" panose="02020603050405020304" pitchFamily="18" charset="-34"/>
              </a:rPr>
              <a:t>ให้เป็น </a:t>
            </a:r>
            <a:r>
              <a:rPr lang="en-US" altLang="en-TH">
                <a:latin typeface="Angsana New" panose="02020603050405020304" pitchFamily="18" charset="-34"/>
              </a:rPr>
              <a:t>physical data model </a:t>
            </a:r>
            <a:r>
              <a:rPr lang="th-TH" altLang="en-TH">
                <a:latin typeface="Angsana New" panose="02020603050405020304" pitchFamily="18" charset="-34"/>
              </a:rPr>
              <a:t>จะมี 5 ขั้นตอน ดังนี้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ตัวยึดหมายเลขภาพนิ่ง 4">
            <a:extLst>
              <a:ext uri="{FF2B5EF4-FFF2-40B4-BE49-F238E27FC236}">
                <a16:creationId xmlns:a16="http://schemas.microsoft.com/office/drawing/2014/main" id="{BDB8CCF8-62F8-DE47-75CE-B34B53C5D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6EF945-D74D-DF4E-B7ED-D8FBD775E65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59426" name="Line 2">
            <a:extLst>
              <a:ext uri="{FF2B5EF4-FFF2-40B4-BE49-F238E27FC236}">
                <a16:creationId xmlns:a16="http://schemas.microsoft.com/office/drawing/2014/main" id="{BADF6D51-371F-3902-C9E1-DC0992072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59427" name="Text Box 3">
            <a:extLst>
              <a:ext uri="{FF2B5EF4-FFF2-40B4-BE49-F238E27FC236}">
                <a16:creationId xmlns:a16="http://schemas.microsoft.com/office/drawing/2014/main" id="{A1802BB3-3CB5-253B-7DF8-CCB42542F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59428" name="Text Box 4">
            <a:extLst>
              <a:ext uri="{FF2B5EF4-FFF2-40B4-BE49-F238E27FC236}">
                <a16:creationId xmlns:a16="http://schemas.microsoft.com/office/drawing/2014/main" id="{BF3C3A02-89AA-70AC-43D8-4EA2174A8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30338"/>
            <a:ext cx="4805362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  </a:t>
            </a:r>
            <a:r>
              <a:rPr lang="th-TH" altLang="en-TH" sz="2800" b="1">
                <a:latin typeface="Angsana New" panose="02020603050405020304" pitchFamily="18" charset="-34"/>
              </a:rPr>
              <a:t>1. </a:t>
            </a:r>
            <a:r>
              <a:rPr lang="en-US" altLang="en-TH" sz="2800" b="1">
                <a:latin typeface="Angsana New" panose="02020603050405020304" pitchFamily="18" charset="-34"/>
              </a:rPr>
              <a:t>Change Entities to Tables or Files 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                </a:t>
            </a:r>
            <a:r>
              <a:rPr lang="en-US" altLang="en-TH" sz="2800" b="1">
                <a:latin typeface="Angsana New" panose="02020603050405020304" pitchFamily="18" charset="-34"/>
              </a:rPr>
              <a:t>2. Change Attributes to Fields</a:t>
            </a:r>
            <a:r>
              <a:rPr lang="en-US" altLang="en-TH" sz="2800">
                <a:latin typeface="Angsana New" panose="02020603050405020304" pitchFamily="18" charset="-34"/>
              </a:rPr>
              <a:t> 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	3. Add Primary Keys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   4. Add Foreign Keys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   5. Add System-Related Components 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                </a:t>
            </a:r>
            <a:endParaRPr lang="th-TH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515077" name="Line 5">
            <a:extLst>
              <a:ext uri="{FF2B5EF4-FFF2-40B4-BE49-F238E27FC236}">
                <a16:creationId xmlns:a16="http://schemas.microsoft.com/office/drawing/2014/main" id="{25E781CE-56C8-2822-FD0B-B8F271C64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4163" y="1700213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78" name="Line 6">
            <a:extLst>
              <a:ext uri="{FF2B5EF4-FFF2-40B4-BE49-F238E27FC236}">
                <a16:creationId xmlns:a16="http://schemas.microsoft.com/office/drawing/2014/main" id="{BF1914FA-850A-0A9A-9CD0-7121B38BB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1700213"/>
            <a:ext cx="0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79" name="Line 7">
            <a:extLst>
              <a:ext uri="{FF2B5EF4-FFF2-40B4-BE49-F238E27FC236}">
                <a16:creationId xmlns:a16="http://schemas.microsoft.com/office/drawing/2014/main" id="{60F74101-C197-83EC-A02F-A9E363C33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3716338"/>
            <a:ext cx="3240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80" name="Line 8">
            <a:extLst>
              <a:ext uri="{FF2B5EF4-FFF2-40B4-BE49-F238E27FC236}">
                <a16:creationId xmlns:a16="http://schemas.microsoft.com/office/drawing/2014/main" id="{548EFE84-622A-D696-73C7-CEE971BE8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813" y="299720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81" name="Line 9">
            <a:extLst>
              <a:ext uri="{FF2B5EF4-FFF2-40B4-BE49-F238E27FC236}">
                <a16:creationId xmlns:a16="http://schemas.microsoft.com/office/drawing/2014/main" id="{D3FBB21F-84B9-3280-9686-E916C66D5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0150" y="2997200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82" name="Line 10">
            <a:extLst>
              <a:ext uri="{FF2B5EF4-FFF2-40B4-BE49-F238E27FC236}">
                <a16:creationId xmlns:a16="http://schemas.microsoft.com/office/drawing/2014/main" id="{1667E204-AE92-3053-DEEA-9D41FB73D6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7388" y="4076700"/>
            <a:ext cx="4319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83" name="Text Box 11">
            <a:extLst>
              <a:ext uri="{FF2B5EF4-FFF2-40B4-BE49-F238E27FC236}">
                <a16:creationId xmlns:a16="http://schemas.microsoft.com/office/drawing/2014/main" id="{89DB53AF-D80B-9760-1B45-A766D30E8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716338"/>
            <a:ext cx="50768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                          การ </a:t>
            </a:r>
            <a:r>
              <a:rPr lang="en-US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mapping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(Map E-R Diagram to Relational Schema)</a:t>
            </a:r>
            <a:r>
              <a:rPr lang="en-US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 </a:t>
            </a:r>
            <a:endParaRPr lang="th-TH" altLang="en-TH" b="1" i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359436" name="Line 12">
            <a:extLst>
              <a:ext uri="{FF2B5EF4-FFF2-40B4-BE49-F238E27FC236}">
                <a16:creationId xmlns:a16="http://schemas.microsoft.com/office/drawing/2014/main" id="{BDA59C74-7CEA-5867-683E-EF554B9640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4797425"/>
            <a:ext cx="0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5085" name="Text Box 13">
            <a:extLst>
              <a:ext uri="{FF2B5EF4-FFF2-40B4-BE49-F238E27FC236}">
                <a16:creationId xmlns:a16="http://schemas.microsoft.com/office/drawing/2014/main" id="{FC2ACB5F-BF7B-FF2A-F629-4CA719226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5945188"/>
            <a:ext cx="535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0000CC"/>
                </a:solidFill>
                <a:latin typeface="Angsana New" panose="02020603050405020304" pitchFamily="18" charset="-34"/>
              </a:rPr>
              <a:t>นำไปทำการลดความซ้ำซ้อน </a:t>
            </a:r>
            <a:r>
              <a:rPr lang="en-US" altLang="en-TH" b="1">
                <a:solidFill>
                  <a:srgbClr val="0000CC"/>
                </a:solidFill>
                <a:latin typeface="Angsana New" panose="02020603050405020304" pitchFamily="18" charset="-34"/>
              </a:rPr>
              <a:t>-&gt; Normalization </a:t>
            </a:r>
            <a:endParaRPr lang="th-TH" altLang="en-TH" b="1">
              <a:solidFill>
                <a:srgbClr val="0000CC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83" grpId="0"/>
      <p:bldP spid="515085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ตัวยึดหมายเลขภาพนิ่ง 2">
            <a:extLst>
              <a:ext uri="{FF2B5EF4-FFF2-40B4-BE49-F238E27FC236}">
                <a16:creationId xmlns:a16="http://schemas.microsoft.com/office/drawing/2014/main" id="{8D01B9BA-04AA-C696-76C2-A07EC241A5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EE8AF8-9FF0-9047-B595-36FD25BEA6C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1474" name="ตัวยึดหมายเลขภาพนิ่ง 5">
            <a:extLst>
              <a:ext uri="{FF2B5EF4-FFF2-40B4-BE49-F238E27FC236}">
                <a16:creationId xmlns:a16="http://schemas.microsoft.com/office/drawing/2014/main" id="{AD01FA60-E9E8-9F05-0860-432593F68BE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C30F16B-0B55-374E-AA92-62AD711F611E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187</a:t>
            </a:fld>
            <a:endParaRPr lang="th-TH" altLang="en-US" sz="1000"/>
          </a:p>
        </p:txBody>
      </p:sp>
      <p:sp>
        <p:nvSpPr>
          <p:cNvPr id="361475" name="Line 2">
            <a:extLst>
              <a:ext uri="{FF2B5EF4-FFF2-40B4-BE49-F238E27FC236}">
                <a16:creationId xmlns:a16="http://schemas.microsoft.com/office/drawing/2014/main" id="{48FEA375-00D0-76C6-250F-5B2D70094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1438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61476" name="Text Box 4">
            <a:extLst>
              <a:ext uri="{FF2B5EF4-FFF2-40B4-BE49-F238E27FC236}">
                <a16:creationId xmlns:a16="http://schemas.microsoft.com/office/drawing/2014/main" id="{4CF9B4CA-498D-9608-3C08-6697514F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19225"/>
            <a:ext cx="8453437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การ </a:t>
            </a:r>
            <a:r>
              <a:rPr lang="en-US" altLang="en-TH" b="1">
                <a:latin typeface="Angsana New" panose="02020603050405020304" pitchFamily="18" charset="-34"/>
              </a:rPr>
              <a:t>Mapping ER Diagram </a:t>
            </a:r>
            <a:r>
              <a:rPr lang="th-TH" altLang="en-TH" b="1">
                <a:latin typeface="Angsana New" panose="02020603050405020304" pitchFamily="18" charset="-34"/>
              </a:rPr>
              <a:t>ให้เป็น </a:t>
            </a:r>
            <a:r>
              <a:rPr lang="en-US" altLang="en-TH" b="1">
                <a:latin typeface="Angsana New" panose="02020603050405020304" pitchFamily="18" charset="-34"/>
              </a:rPr>
              <a:t>Relational Model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คือ ทำการ </a:t>
            </a:r>
            <a:r>
              <a:rPr lang="en-US" altLang="en-TH" sz="2800">
                <a:latin typeface="Angsana New" panose="02020603050405020304" pitchFamily="18" charset="-34"/>
              </a:rPr>
              <a:t>Map Entity Type </a:t>
            </a:r>
            <a:r>
              <a:rPr lang="th-TH" altLang="en-TH" sz="2800">
                <a:latin typeface="Angsana New" panose="02020603050405020304" pitchFamily="18" charset="-34"/>
              </a:rPr>
              <a:t>และ </a:t>
            </a:r>
            <a:r>
              <a:rPr lang="en-US" altLang="en-TH" sz="2800">
                <a:latin typeface="Angsana New" panose="02020603050405020304" pitchFamily="18" charset="-34"/>
              </a:rPr>
              <a:t>Relationship Type </a:t>
            </a:r>
            <a:r>
              <a:rPr lang="th-TH" altLang="en-TH" sz="2800">
                <a:latin typeface="Angsana New" panose="02020603050405020304" pitchFamily="18" charset="-34"/>
              </a:rPr>
              <a:t>ให้เป็น </a:t>
            </a:r>
            <a:r>
              <a:rPr lang="en-US" altLang="en-TH" sz="2800">
                <a:latin typeface="Angsana New" panose="02020603050405020304" pitchFamily="18" charset="-34"/>
              </a:rPr>
              <a:t>Relational Schema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มี </a:t>
            </a:r>
            <a:r>
              <a:rPr lang="en-US" altLang="en-TH" sz="2800">
                <a:latin typeface="Angsana New" panose="02020603050405020304" pitchFamily="18" charset="-34"/>
              </a:rPr>
              <a:t>2 </a:t>
            </a:r>
            <a:r>
              <a:rPr lang="th-TH" altLang="en-TH" sz="2800">
                <a:latin typeface="Angsana New" panose="02020603050405020304" pitchFamily="18" charset="-34"/>
              </a:rPr>
              <a:t>ขั้นตอน ดังนี้</a:t>
            </a:r>
            <a:endParaRPr lang="en-US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</a:t>
            </a:r>
            <a:r>
              <a:rPr lang="en-US" altLang="en-TH" sz="2800" b="1">
                <a:latin typeface="Angsana New" panose="02020603050405020304" pitchFamily="18" charset="-34"/>
              </a:rPr>
              <a:t>step 1</a:t>
            </a:r>
            <a:r>
              <a:rPr lang="en-US" altLang="en-TH" sz="2800">
                <a:latin typeface="Angsana New" panose="02020603050405020304" pitchFamily="18" charset="-34"/>
              </a:rPr>
              <a:t>  </a:t>
            </a:r>
            <a:r>
              <a:rPr lang="th-TH" altLang="en-TH" sz="2800" b="1">
                <a:latin typeface="Angsana New" panose="02020603050405020304" pitchFamily="18" charset="-34"/>
              </a:rPr>
              <a:t>ทำการ </a:t>
            </a:r>
            <a:r>
              <a:rPr lang="en-US" altLang="en-TH" sz="2800" b="1">
                <a:latin typeface="Angsana New" panose="02020603050405020304" pitchFamily="18" charset="-34"/>
              </a:rPr>
              <a:t>Map Entity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     </a:t>
            </a:r>
            <a:r>
              <a:rPr lang="th-TH" altLang="en-TH" sz="2800" b="1">
                <a:latin typeface="Angsana New" panose="02020603050405020304" pitchFamily="18" charset="-34"/>
              </a:rPr>
              <a:t>กรณีที่เป็น </a:t>
            </a:r>
            <a:r>
              <a:rPr lang="en-US" altLang="en-TH" sz="2800" b="1">
                <a:latin typeface="Angsana New" panose="02020603050405020304" pitchFamily="18" charset="-34"/>
              </a:rPr>
              <a:t>Regular Entity Type</a:t>
            </a:r>
            <a:r>
              <a:rPr lang="th-TH" altLang="en-TH" sz="2800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     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ทำการแปลง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Regular Entity type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ใน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ER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ให้เป็น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relation R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ที่มีการรวม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attribute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ของแต่ละ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ให้อยู่ในรูปของสมการ</a:t>
            </a:r>
            <a:r>
              <a:rPr lang="th-TH" altLang="en-TH" sz="2800">
                <a:latin typeface="Angsana New" panose="02020603050405020304" pitchFamily="18" charset="-34"/>
              </a:rPr>
              <a:t> โดย </a:t>
            </a:r>
            <a:r>
              <a:rPr lang="en-US" altLang="en-TH" sz="2800">
                <a:latin typeface="Angsana New" panose="02020603050405020304" pitchFamily="18" charset="-34"/>
              </a:rPr>
              <a:t>attribute </a:t>
            </a:r>
            <a:r>
              <a:rPr lang="th-TH" altLang="en-TH" sz="2800">
                <a:latin typeface="Angsana New" panose="02020603050405020304" pitchFamily="18" charset="-34"/>
              </a:rPr>
              <a:t>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primary</a:t>
            </a:r>
            <a:r>
              <a:rPr lang="th-TH" altLang="en-TH" sz="2800">
                <a:latin typeface="Angsana New" panose="02020603050405020304" pitchFamily="18" charset="-34"/>
              </a:rPr>
              <a:t> </a:t>
            </a:r>
            <a:r>
              <a:rPr lang="en-US" altLang="en-TH" sz="2800">
                <a:latin typeface="Angsana New" panose="02020603050405020304" pitchFamily="18" charset="-34"/>
              </a:rPr>
              <a:t>key </a:t>
            </a:r>
            <a:r>
              <a:rPr lang="th-TH" altLang="en-TH" sz="2800">
                <a:latin typeface="Angsana New" panose="02020603050405020304" pitchFamily="18" charset="-34"/>
              </a:rPr>
              <a:t>ให้ใช้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สัญลักษณ์ตัวหนาและขีดเส้นใต้ ส่วน </a:t>
            </a:r>
            <a:r>
              <a:rPr lang="en-US" altLang="en-TH" sz="2800">
                <a:latin typeface="Angsana New" panose="02020603050405020304" pitchFamily="18" charset="-34"/>
              </a:rPr>
              <a:t>attribute </a:t>
            </a:r>
            <a:r>
              <a:rPr lang="th-TH" altLang="en-TH" sz="2800">
                <a:latin typeface="Angsana New" panose="02020603050405020304" pitchFamily="18" charset="-34"/>
              </a:rPr>
              <a:t>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foreign key </a:t>
            </a:r>
            <a:r>
              <a:rPr lang="th-TH" altLang="en-TH" sz="2800">
                <a:latin typeface="Angsana New" panose="02020603050405020304" pitchFamily="18" charset="-34"/>
              </a:rPr>
              <a:t>ให้ใช้สัญลักษณ์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ตัวเอียง</a:t>
            </a:r>
          </a:p>
        </p:txBody>
      </p:sp>
      <p:sp>
        <p:nvSpPr>
          <p:cNvPr id="361477" name="Text Box 3">
            <a:extLst>
              <a:ext uri="{FF2B5EF4-FFF2-40B4-BE49-F238E27FC236}">
                <a16:creationId xmlns:a16="http://schemas.microsoft.com/office/drawing/2014/main" id="{D31E6A2D-9FC0-8C55-3AD3-5E772C1E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ตัวยึดหมายเลขภาพนิ่ง 2">
            <a:extLst>
              <a:ext uri="{FF2B5EF4-FFF2-40B4-BE49-F238E27FC236}">
                <a16:creationId xmlns:a16="http://schemas.microsoft.com/office/drawing/2014/main" id="{6230921D-06C8-4728-49FD-F23CD2F02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D5D2BF-1B90-7C4A-859A-70A68974F7D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2498" name="ตัวยึดหมายเลขภาพนิ่ง 4">
            <a:extLst>
              <a:ext uri="{FF2B5EF4-FFF2-40B4-BE49-F238E27FC236}">
                <a16:creationId xmlns:a16="http://schemas.microsoft.com/office/drawing/2014/main" id="{DF2B5F6A-8C63-DE57-7C65-7CADA1A89DD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6D00AB0-1540-3841-A7BC-6A802B26383B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lang="th-TH" altLang="en-US" sz="1000"/>
          </a:p>
        </p:txBody>
      </p:sp>
      <p:sp>
        <p:nvSpPr>
          <p:cNvPr id="362499" name="Text Box 2">
            <a:extLst>
              <a:ext uri="{FF2B5EF4-FFF2-40B4-BE49-F238E27FC236}">
                <a16:creationId xmlns:a16="http://schemas.microsoft.com/office/drawing/2014/main" id="{B93C6634-0302-32AF-7EC8-6CF0277AE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3863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ตัวอย่างของการ </a:t>
            </a:r>
            <a:r>
              <a:rPr lang="en-US" altLang="en-TH" sz="2800" b="1">
                <a:latin typeface="Angsana New" panose="02020603050405020304" pitchFamily="18" charset="-34"/>
              </a:rPr>
              <a:t>Map Entity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            </a:t>
            </a:r>
            <a:r>
              <a:rPr lang="th-TH" altLang="en-TH" sz="2800">
                <a:latin typeface="Angsana New" panose="02020603050405020304" pitchFamily="18" charset="-34"/>
              </a:rPr>
              <a:t>กรณีที่เป็น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Regular Entity Type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2500" name="Rectangle 3">
            <a:extLst>
              <a:ext uri="{FF2B5EF4-FFF2-40B4-BE49-F238E27FC236}">
                <a16:creationId xmlns:a16="http://schemas.microsoft.com/office/drawing/2014/main" id="{32BC3838-A337-2B89-6BE0-12F834FD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3348038"/>
            <a:ext cx="149860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SUPPLIER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2501" name="Oval 4">
            <a:extLst>
              <a:ext uri="{FF2B5EF4-FFF2-40B4-BE49-F238E27FC236}">
                <a16:creationId xmlns:a16="http://schemas.microsoft.com/office/drawing/2014/main" id="{28E2A166-F3C5-023F-A254-C39F9272E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2052638"/>
            <a:ext cx="108108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S#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2502" name="Oval 5">
            <a:extLst>
              <a:ext uri="{FF2B5EF4-FFF2-40B4-BE49-F238E27FC236}">
                <a16:creationId xmlns:a16="http://schemas.microsoft.com/office/drawing/2014/main" id="{0C05F775-FB1F-1E9D-98EB-66AD76B45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2322513"/>
            <a:ext cx="968375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CITY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2503" name="Oval 6">
            <a:extLst>
              <a:ext uri="{FF2B5EF4-FFF2-40B4-BE49-F238E27FC236}">
                <a16:creationId xmlns:a16="http://schemas.microsoft.com/office/drawing/2014/main" id="{F761CA29-ABDC-5003-99F3-EF8659C52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0" y="1557338"/>
            <a:ext cx="135413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2504" name="Oval 7">
            <a:extLst>
              <a:ext uri="{FF2B5EF4-FFF2-40B4-BE49-F238E27FC236}">
                <a16:creationId xmlns:a16="http://schemas.microsoft.com/office/drawing/2014/main" id="{5C3573BD-C96F-1AF9-2091-85C9FBD3E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175" y="1936750"/>
            <a:ext cx="144621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STATUS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2505" name="Line 8">
            <a:extLst>
              <a:ext uri="{FF2B5EF4-FFF2-40B4-BE49-F238E27FC236}">
                <a16:creationId xmlns:a16="http://schemas.microsoft.com/office/drawing/2014/main" id="{88E9BE31-34EF-7124-BE5B-B177FBD0F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0250" y="2757488"/>
            <a:ext cx="86518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2506" name="Line 9">
            <a:extLst>
              <a:ext uri="{FF2B5EF4-FFF2-40B4-BE49-F238E27FC236}">
                <a16:creationId xmlns:a16="http://schemas.microsoft.com/office/drawing/2014/main" id="{79AED0DA-FB65-40B7-D861-A335BA216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254250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2507" name="Line 10">
            <a:extLst>
              <a:ext uri="{FF2B5EF4-FFF2-40B4-BE49-F238E27FC236}">
                <a16:creationId xmlns:a16="http://schemas.microsoft.com/office/drawing/2014/main" id="{164647A2-3216-3360-3035-2D75E2D72E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3138" y="2954338"/>
            <a:ext cx="2159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2508" name="Line 11">
            <a:extLst>
              <a:ext uri="{FF2B5EF4-FFF2-40B4-BE49-F238E27FC236}">
                <a16:creationId xmlns:a16="http://schemas.microsoft.com/office/drawing/2014/main" id="{32B13914-7F1B-DD2F-1D62-A7F6700C3D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500" y="2614613"/>
            <a:ext cx="1079500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26988" name="Group 12">
            <a:extLst>
              <a:ext uri="{FF2B5EF4-FFF2-40B4-BE49-F238E27FC236}">
                <a16:creationId xmlns:a16="http://schemas.microsoft.com/office/drawing/2014/main" id="{83A4784F-0966-6181-9FE3-ABDF493DB992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457200" y="4891088"/>
          <a:ext cx="8229600" cy="649287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2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CITY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STATUS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7000" name="Text Box 24">
            <a:extLst>
              <a:ext uri="{FF2B5EF4-FFF2-40B4-BE49-F238E27FC236}">
                <a16:creationId xmlns:a16="http://schemas.microsoft.com/office/drawing/2014/main" id="{643432E7-A482-D63C-8E57-0E556A9F4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19613"/>
            <a:ext cx="134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SUPPLIER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27001" name="AutoShape 25">
            <a:extLst>
              <a:ext uri="{FF2B5EF4-FFF2-40B4-BE49-F238E27FC236}">
                <a16:creationId xmlns:a16="http://schemas.microsoft.com/office/drawing/2014/main" id="{43216D65-043B-1041-5BD8-9B2A99865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485900"/>
            <a:ext cx="4824413" cy="25193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127002" name="Text Box 26">
            <a:extLst>
              <a:ext uri="{FF2B5EF4-FFF2-40B4-BE49-F238E27FC236}">
                <a16:creationId xmlns:a16="http://schemas.microsoft.com/office/drawing/2014/main" id="{5BE0DB46-EDE1-6953-BA7B-4EA4731E2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9988" y="693738"/>
            <a:ext cx="1457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ER Diagram</a:t>
            </a:r>
            <a:endParaRPr lang="th-TH" altLang="en-TH" sz="28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127003" name="AutoShape 27">
            <a:extLst>
              <a:ext uri="{FF2B5EF4-FFF2-40B4-BE49-F238E27FC236}">
                <a16:creationId xmlns:a16="http://schemas.microsoft.com/office/drawing/2014/main" id="{72F51FB2-302B-F6B9-1EC7-087115B7AB26}"/>
              </a:ext>
            </a:extLst>
          </p:cNvPr>
          <p:cNvCxnSpPr>
            <a:cxnSpLocks noChangeShapeType="1"/>
            <a:stCxn id="127001" idx="3"/>
            <a:endCxn id="127002" idx="3"/>
          </p:cNvCxnSpPr>
          <p:nvPr/>
        </p:nvCxnSpPr>
        <p:spPr bwMode="auto">
          <a:xfrm flipV="1">
            <a:off x="7380288" y="954088"/>
            <a:ext cx="327025" cy="1792287"/>
          </a:xfrm>
          <a:prstGeom prst="curvedConnector3">
            <a:avLst>
              <a:gd name="adj1" fmla="val 169903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7004" name="Text Box 28">
            <a:extLst>
              <a:ext uri="{FF2B5EF4-FFF2-40B4-BE49-F238E27FC236}">
                <a16:creationId xmlns:a16="http://schemas.microsoft.com/office/drawing/2014/main" id="{AE9DEA35-5445-58C0-8E74-0CB2371DD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173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Relation Model</a:t>
            </a:r>
            <a:endParaRPr lang="th-TH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127005" name="AutoShape 29">
            <a:extLst>
              <a:ext uri="{FF2B5EF4-FFF2-40B4-BE49-F238E27FC236}">
                <a16:creationId xmlns:a16="http://schemas.microsoft.com/office/drawing/2014/main" id="{5ADE49C3-96F5-2FC8-A175-34688F98F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4510088"/>
            <a:ext cx="8748712" cy="143986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127006" name="Line 30">
            <a:extLst>
              <a:ext uri="{FF2B5EF4-FFF2-40B4-BE49-F238E27FC236}">
                <a16:creationId xmlns:a16="http://schemas.microsoft.com/office/drawing/2014/main" id="{651CDD18-2F49-4551-2A78-55384AF3E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3286125"/>
            <a:ext cx="0" cy="1223963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00" grpId="0"/>
      <p:bldP spid="127001" grpId="0" animBg="1"/>
      <p:bldP spid="127002" grpId="0"/>
      <p:bldP spid="127004" grpId="0"/>
      <p:bldP spid="12700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1" name="ตัวยึดหมายเลขภาพนิ่ง 2">
            <a:extLst>
              <a:ext uri="{FF2B5EF4-FFF2-40B4-BE49-F238E27FC236}">
                <a16:creationId xmlns:a16="http://schemas.microsoft.com/office/drawing/2014/main" id="{214EE4EE-A65F-C447-1034-5E44FC82D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CBF517-31D6-5A4C-91FD-3913A1548F4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3522" name="ตัวยึดหมายเลขภาพนิ่ง 5">
            <a:extLst>
              <a:ext uri="{FF2B5EF4-FFF2-40B4-BE49-F238E27FC236}">
                <a16:creationId xmlns:a16="http://schemas.microsoft.com/office/drawing/2014/main" id="{DE38A2FD-30E1-EC03-8758-2EB0BAD37CAC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2ABCCD1-3E3C-1E4C-ABF7-13512A1324A9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lang="th-TH" altLang="en-US" sz="1000"/>
          </a:p>
        </p:txBody>
      </p:sp>
      <p:sp>
        <p:nvSpPr>
          <p:cNvPr id="363523" name="Line 2">
            <a:extLst>
              <a:ext uri="{FF2B5EF4-FFF2-40B4-BE49-F238E27FC236}">
                <a16:creationId xmlns:a16="http://schemas.microsoft.com/office/drawing/2014/main" id="{8A471FBD-C20A-9D3C-F6C1-2B0DEA09A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1438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63524" name="Text Box 4">
            <a:extLst>
              <a:ext uri="{FF2B5EF4-FFF2-40B4-BE49-F238E27FC236}">
                <a16:creationId xmlns:a16="http://schemas.microsoft.com/office/drawing/2014/main" id="{6EABA3E4-727A-E26D-780C-F132C95A3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462088"/>
            <a:ext cx="86090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       </a:t>
            </a:r>
            <a:r>
              <a:rPr lang="th-TH" altLang="en-TH" sz="2800" b="1">
                <a:latin typeface="Angsana New" panose="02020603050405020304" pitchFamily="18" charset="-34"/>
              </a:rPr>
              <a:t>กรณีที่เป็น </a:t>
            </a:r>
            <a:r>
              <a:rPr lang="en-US" altLang="en-TH" sz="2800" b="1">
                <a:latin typeface="Angsana New" panose="02020603050405020304" pitchFamily="18" charset="-34"/>
              </a:rPr>
              <a:t>Weak Entity Type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     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ทำการแปลง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Weak Entity type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ใน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ER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ให้เป็น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relation R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ที่มีการรวม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attribute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ของแต่ละ </a:t>
            </a:r>
            <a:r>
              <a:rPr lang="en-US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solidFill>
                  <a:srgbClr val="0000FF"/>
                </a:solidFill>
                <a:latin typeface="Angsana New" panose="02020603050405020304" pitchFamily="18" charset="-34"/>
              </a:rPr>
              <a:t>ให้อยู่ในรูปของสมการ</a:t>
            </a:r>
            <a:r>
              <a:rPr lang="th-TH" altLang="en-TH" sz="2800">
                <a:latin typeface="Angsana New" panose="02020603050405020304" pitchFamily="18" charset="-34"/>
              </a:rPr>
              <a:t> และเอา </a:t>
            </a:r>
            <a:r>
              <a:rPr lang="en-US" altLang="en-TH" sz="2800">
                <a:latin typeface="Angsana New" panose="02020603050405020304" pitchFamily="18" charset="-34"/>
              </a:rPr>
              <a:t>primary key </a:t>
            </a:r>
            <a:r>
              <a:rPr lang="th-TH" altLang="en-TH" sz="2800">
                <a:latin typeface="Angsana New" panose="02020603050405020304" pitchFamily="18" charset="-34"/>
              </a:rPr>
              <a:t>ของฝั่ง </a:t>
            </a:r>
            <a:r>
              <a:rPr lang="en-US" altLang="en-TH" sz="2800">
                <a:latin typeface="Angsana New" panose="02020603050405020304" pitchFamily="18" charset="-34"/>
              </a:rPr>
              <a:t>parent entity </a:t>
            </a:r>
            <a:r>
              <a:rPr lang="th-TH" altLang="en-TH" sz="2800">
                <a:latin typeface="Angsana New" panose="02020603050405020304" pitchFamily="18" charset="-34"/>
              </a:rPr>
              <a:t>มา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รวมกันกับ </a:t>
            </a:r>
            <a:r>
              <a:rPr lang="en-US" altLang="en-TH" sz="2800">
                <a:latin typeface="Angsana New" panose="02020603050405020304" pitchFamily="18" charset="-34"/>
              </a:rPr>
              <a:t>key </a:t>
            </a:r>
            <a:r>
              <a:rPr lang="th-TH" altLang="en-TH" sz="2800">
                <a:latin typeface="Angsana New" panose="02020603050405020304" pitchFamily="18" charset="-34"/>
              </a:rPr>
              <a:t>เดิมของ </a:t>
            </a:r>
            <a:r>
              <a:rPr lang="en-US" altLang="en-TH" sz="2800">
                <a:latin typeface="Angsana New" panose="02020603050405020304" pitchFamily="18" charset="-34"/>
              </a:rPr>
              <a:t>weak entity </a:t>
            </a:r>
            <a:r>
              <a:rPr lang="th-TH" altLang="en-TH" sz="2800">
                <a:latin typeface="Angsana New" panose="02020603050405020304" pitchFamily="18" charset="-34"/>
              </a:rPr>
              <a:t>ให้กลายเป็น </a:t>
            </a:r>
            <a:r>
              <a:rPr lang="en-US" altLang="en-TH" sz="2800">
                <a:latin typeface="Angsana New" panose="02020603050405020304" pitchFamily="18" charset="-34"/>
              </a:rPr>
              <a:t>key </a:t>
            </a:r>
            <a:r>
              <a:rPr lang="th-TH" altLang="en-TH" sz="2800">
                <a:latin typeface="Angsana New" panose="02020603050405020304" pitchFamily="18" charset="-34"/>
              </a:rPr>
              <a:t>ใหม่ของฝั่ง </a:t>
            </a:r>
            <a:r>
              <a:rPr lang="en-US" altLang="en-TH" sz="2800">
                <a:latin typeface="Angsana New" panose="02020603050405020304" pitchFamily="18" charset="-34"/>
              </a:rPr>
              <a:t>weak entity</a:t>
            </a:r>
          </a:p>
        </p:txBody>
      </p:sp>
      <p:sp>
        <p:nvSpPr>
          <p:cNvPr id="363525" name="Text Box 3">
            <a:extLst>
              <a:ext uri="{FF2B5EF4-FFF2-40B4-BE49-F238E27FC236}">
                <a16:creationId xmlns:a16="http://schemas.microsoft.com/office/drawing/2014/main" id="{4AA34E7C-EB7F-A362-CF50-F95C733C4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ตัวยึดหมายเลขภาพนิ่ง 4">
            <a:extLst>
              <a:ext uri="{FF2B5EF4-FFF2-40B4-BE49-F238E27FC236}">
                <a16:creationId xmlns:a16="http://schemas.microsoft.com/office/drawing/2014/main" id="{991A87D1-970D-36CD-1539-51E91C13EB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74AEFC-B580-BF47-A8CE-C1B0916B54F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9154" name="Line 4">
            <a:extLst>
              <a:ext uri="{FF2B5EF4-FFF2-40B4-BE49-F238E27FC236}">
                <a16:creationId xmlns:a16="http://schemas.microsoft.com/office/drawing/2014/main" id="{D4177F78-AF8A-7CDD-1BD4-3836758D0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9155" name="Rectangle 5">
            <a:extLst>
              <a:ext uri="{FF2B5EF4-FFF2-40B4-BE49-F238E27FC236}">
                <a16:creationId xmlns:a16="http://schemas.microsoft.com/office/drawing/2014/main" id="{480331D1-C9B3-12D4-5E4D-7E15BC45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8950"/>
            <a:ext cx="5365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ส่วนประกอบของระบบสารสนเทศ</a:t>
            </a:r>
          </a:p>
        </p:txBody>
      </p:sp>
      <p:sp>
        <p:nvSpPr>
          <p:cNvPr id="49156" name="Text Box 6">
            <a:extLst>
              <a:ext uri="{FF2B5EF4-FFF2-40B4-BE49-F238E27FC236}">
                <a16:creationId xmlns:a16="http://schemas.microsoft.com/office/drawing/2014/main" id="{3CB77743-78E2-0916-9E77-744EB9F0F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1554163"/>
            <a:ext cx="71786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Ø"/>
            </a:pPr>
            <a:r>
              <a:rPr lang="en-US" altLang="en-TH" b="1">
                <a:latin typeface="Angsana New" panose="02020603050405020304" pitchFamily="18" charset="-34"/>
              </a:rPr>
              <a:t>  Data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เหตุการณ์จริงที่เกิดขึ้นประจำวันในการดำเนินธุรกิจ</a:t>
            </a:r>
            <a:r>
              <a:rPr lang="en-US" altLang="en-TH">
                <a:latin typeface="Angsana New" panose="02020603050405020304" pitchFamily="18" charset="-34"/>
              </a:rPr>
              <a:t> 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</p:txBody>
      </p:sp>
      <p:sp>
        <p:nvSpPr>
          <p:cNvPr id="49157" name="Text Box 7">
            <a:extLst>
              <a:ext uri="{FF2B5EF4-FFF2-40B4-BE49-F238E27FC236}">
                <a16:creationId xmlns:a16="http://schemas.microsoft.com/office/drawing/2014/main" id="{BC43353A-A8CC-96E1-E105-AE552ED22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2276475"/>
            <a:ext cx="2030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 b="1">
                <a:latin typeface="Angsana New" panose="02020603050405020304" pitchFamily="18" charset="-34"/>
              </a:rPr>
              <a:t>People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Ware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9158" name="Text Box 8">
            <a:extLst>
              <a:ext uri="{FF2B5EF4-FFF2-40B4-BE49-F238E27FC236}">
                <a16:creationId xmlns:a16="http://schemas.microsoft.com/office/drawing/2014/main" id="{C073247F-B505-C737-5918-C325D7FA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4221163"/>
            <a:ext cx="18954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Ø"/>
            </a:pPr>
            <a:r>
              <a:rPr lang="en-US" altLang="en-TH" b="1">
                <a:latin typeface="Angsana New" panose="02020603050405020304" pitchFamily="18" charset="-34"/>
              </a:rPr>
              <a:t>  Processes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 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</p:txBody>
      </p:sp>
      <p:sp>
        <p:nvSpPr>
          <p:cNvPr id="49159" name="TextBox 1">
            <a:extLst>
              <a:ext uri="{FF2B5EF4-FFF2-40B4-BE49-F238E27FC236}">
                <a16:creationId xmlns:a16="http://schemas.microsoft.com/office/drawing/2014/main" id="{CADD8508-717B-87C9-B229-A6B32E44E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312988"/>
            <a:ext cx="60293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000"/>
              <a:t>1. ผู้จัดการระบบ </a:t>
            </a:r>
            <a:r>
              <a:rPr lang="en-US" altLang="en-TH" sz="3000"/>
              <a:t>		</a:t>
            </a:r>
            <a:r>
              <a:rPr lang="th-TH" altLang="en-TH" sz="3000"/>
              <a:t>(System Manager)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000"/>
              <a:t>2. นักวิเคราะห์ระบบ </a:t>
            </a:r>
            <a:r>
              <a:rPr lang="en-US" altLang="en-TH" sz="3000"/>
              <a:t>	</a:t>
            </a:r>
            <a:r>
              <a:rPr lang="th-TH" altLang="en-TH" sz="3000"/>
              <a:t>(System Analyst)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000"/>
              <a:t>3. โปรแกรมเมอร์ </a:t>
            </a:r>
            <a:r>
              <a:rPr lang="en-US" altLang="en-TH" sz="3000"/>
              <a:t>	</a:t>
            </a:r>
            <a:r>
              <a:rPr lang="th-TH" altLang="en-TH" sz="3000"/>
              <a:t>(Programmer)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000"/>
              <a:t>4. ผู้ใช้ </a:t>
            </a:r>
            <a:r>
              <a:rPr lang="en-US" altLang="en-TH" sz="3000"/>
              <a:t>			</a:t>
            </a:r>
            <a:r>
              <a:rPr lang="th-TH" altLang="en-TH" sz="3000"/>
              <a:t>(User)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30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ตัวยึดหมายเลขภาพนิ่ง 2">
            <a:extLst>
              <a:ext uri="{FF2B5EF4-FFF2-40B4-BE49-F238E27FC236}">
                <a16:creationId xmlns:a16="http://schemas.microsoft.com/office/drawing/2014/main" id="{3FBB2435-1ECF-1448-3386-499476418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DBB564-F52D-A240-927A-44C05FC179A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4546" name="ตัวยึดหมายเลขภาพนิ่ง 5">
            <a:extLst>
              <a:ext uri="{FF2B5EF4-FFF2-40B4-BE49-F238E27FC236}">
                <a16:creationId xmlns:a16="http://schemas.microsoft.com/office/drawing/2014/main" id="{F38A2E79-568F-FD1E-1102-20AF256747F5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DD6A81D-8241-DF49-8878-B8F9B34DB49C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lang="th-TH" altLang="en-US" sz="1000"/>
          </a:p>
        </p:txBody>
      </p:sp>
      <p:sp>
        <p:nvSpPr>
          <p:cNvPr id="364547" name="Text Box 2">
            <a:extLst>
              <a:ext uri="{FF2B5EF4-FFF2-40B4-BE49-F238E27FC236}">
                <a16:creationId xmlns:a16="http://schemas.microsoft.com/office/drawing/2014/main" id="{E4700597-D58B-C017-0B9E-C7317D753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8913"/>
            <a:ext cx="36687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ตัวอย่างของการ </a:t>
            </a:r>
            <a:r>
              <a:rPr lang="en-US" altLang="en-TH" sz="2800" b="1">
                <a:latin typeface="Angsana New" panose="02020603050405020304" pitchFamily="18" charset="-34"/>
              </a:rPr>
              <a:t>Map Entity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            </a:t>
            </a:r>
            <a:r>
              <a:rPr lang="th-TH" altLang="en-TH" sz="2800">
                <a:latin typeface="Angsana New" panose="02020603050405020304" pitchFamily="18" charset="-34"/>
              </a:rPr>
              <a:t>กรณีที่เป็น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Weak Entity Type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48" name="Rectangle 3">
            <a:extLst>
              <a:ext uri="{FF2B5EF4-FFF2-40B4-BE49-F238E27FC236}">
                <a16:creationId xmlns:a16="http://schemas.microsoft.com/office/drawing/2014/main" id="{A7BA3FB1-9B58-E6D2-DB19-B88F61A0B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3105150"/>
            <a:ext cx="1404937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PLAYER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49" name="Rectangle 4">
            <a:extLst>
              <a:ext uri="{FF2B5EF4-FFF2-40B4-BE49-F238E27FC236}">
                <a16:creationId xmlns:a16="http://schemas.microsoft.com/office/drawing/2014/main" id="{6198147E-43D7-371F-5B19-A08ACBDB8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154363"/>
            <a:ext cx="1404937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TEAM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50" name="AutoShape 5">
            <a:extLst>
              <a:ext uri="{FF2B5EF4-FFF2-40B4-BE49-F238E27FC236}">
                <a16:creationId xmlns:a16="http://schemas.microsoft.com/office/drawing/2014/main" id="{ED0F8DA5-D37D-2A14-E417-29DB24BDF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2914650"/>
            <a:ext cx="1133475" cy="955675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HAS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51" name="Rectangle 6">
            <a:extLst>
              <a:ext uri="{FF2B5EF4-FFF2-40B4-BE49-F238E27FC236}">
                <a16:creationId xmlns:a16="http://schemas.microsoft.com/office/drawing/2014/main" id="{02C98C02-06C3-5989-ABE1-18274E458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863" y="3009900"/>
            <a:ext cx="15113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64552" name="AutoShape 7">
            <a:extLst>
              <a:ext uri="{FF2B5EF4-FFF2-40B4-BE49-F238E27FC236}">
                <a16:creationId xmlns:a16="http://schemas.microsoft.com/office/drawing/2014/main" id="{61BC7FBF-588D-4FC1-DDAB-8BC60D3F0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175" y="2852738"/>
            <a:ext cx="1296988" cy="1079500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64553" name="Line 8">
            <a:extLst>
              <a:ext uri="{FF2B5EF4-FFF2-40B4-BE49-F238E27FC236}">
                <a16:creationId xmlns:a16="http://schemas.microsoft.com/office/drawing/2014/main" id="{7EAA8E7C-DA9B-3697-DE97-D51278917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3702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54" name="Line 9">
            <a:extLst>
              <a:ext uri="{FF2B5EF4-FFF2-40B4-BE49-F238E27FC236}">
                <a16:creationId xmlns:a16="http://schemas.microsoft.com/office/drawing/2014/main" id="{11F7B2F7-91AB-74C7-A781-4C1C1506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44170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55" name="Line 10">
            <a:extLst>
              <a:ext uri="{FF2B5EF4-FFF2-40B4-BE49-F238E27FC236}">
                <a16:creationId xmlns:a16="http://schemas.microsoft.com/office/drawing/2014/main" id="{11A99ECD-ED80-613E-C14C-D017EA458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33702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56" name="Text Box 11">
            <a:extLst>
              <a:ext uri="{FF2B5EF4-FFF2-40B4-BE49-F238E27FC236}">
                <a16:creationId xmlns:a16="http://schemas.microsoft.com/office/drawing/2014/main" id="{1F48808A-ECA5-F843-6D79-A4DDFB59C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2971800"/>
            <a:ext cx="301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57" name="Text Box 12">
            <a:extLst>
              <a:ext uri="{FF2B5EF4-FFF2-40B4-BE49-F238E27FC236}">
                <a16:creationId xmlns:a16="http://schemas.microsoft.com/office/drawing/2014/main" id="{5DCE7890-0CEE-C804-2238-95714957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3" y="2990850"/>
            <a:ext cx="392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M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58" name="Oval 13">
            <a:extLst>
              <a:ext uri="{FF2B5EF4-FFF2-40B4-BE49-F238E27FC236}">
                <a16:creationId xmlns:a16="http://schemas.microsoft.com/office/drawing/2014/main" id="{A8520752-0B84-FB75-2BA6-AE35E126B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714500"/>
            <a:ext cx="1282700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PCODE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4559" name="Oval 14">
            <a:extLst>
              <a:ext uri="{FF2B5EF4-FFF2-40B4-BE49-F238E27FC236}">
                <a16:creationId xmlns:a16="http://schemas.microsoft.com/office/drawing/2014/main" id="{983A82F0-B7B8-8DAB-56D6-E551DEEAD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1427163"/>
            <a:ext cx="1371600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TNAME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4560" name="Oval 15">
            <a:extLst>
              <a:ext uri="{FF2B5EF4-FFF2-40B4-BE49-F238E27FC236}">
                <a16:creationId xmlns:a16="http://schemas.microsoft.com/office/drawing/2014/main" id="{ECB0451A-B0F0-0FE2-A99C-BD3711064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787525"/>
            <a:ext cx="1439863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64561" name="Oval 16">
            <a:extLst>
              <a:ext uri="{FF2B5EF4-FFF2-40B4-BE49-F238E27FC236}">
                <a16:creationId xmlns:a16="http://schemas.microsoft.com/office/drawing/2014/main" id="{7BBD11A2-E1BC-3FD1-1EF6-004012E0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571625"/>
            <a:ext cx="1439863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64562" name="Text Box 17">
            <a:extLst>
              <a:ext uri="{FF2B5EF4-FFF2-40B4-BE49-F238E27FC236}">
                <a16:creationId xmlns:a16="http://schemas.microsoft.com/office/drawing/2014/main" id="{CD86A924-7583-4377-B48E-D7D708C11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1571625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…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64563" name="Text Box 18">
            <a:extLst>
              <a:ext uri="{FF2B5EF4-FFF2-40B4-BE49-F238E27FC236}">
                <a16:creationId xmlns:a16="http://schemas.microsoft.com/office/drawing/2014/main" id="{BBAA6102-426F-E51F-8F60-9D791452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787525"/>
            <a:ext cx="419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…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64564" name="Line 19">
            <a:extLst>
              <a:ext uri="{FF2B5EF4-FFF2-40B4-BE49-F238E27FC236}">
                <a16:creationId xmlns:a16="http://schemas.microsoft.com/office/drawing/2014/main" id="{16DF4698-CE0C-7D34-27A8-C69959CC5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2435225"/>
            <a:ext cx="7207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65" name="Line 20">
            <a:extLst>
              <a:ext uri="{FF2B5EF4-FFF2-40B4-BE49-F238E27FC236}">
                <a16:creationId xmlns:a16="http://schemas.microsoft.com/office/drawing/2014/main" id="{B66AD610-6ADF-E7B2-0BA6-FAB90B6A48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2290763"/>
            <a:ext cx="71913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66" name="Line 21">
            <a:extLst>
              <a:ext uri="{FF2B5EF4-FFF2-40B4-BE49-F238E27FC236}">
                <a16:creationId xmlns:a16="http://schemas.microsoft.com/office/drawing/2014/main" id="{CF8A33A1-25C9-726E-E5D5-9B9C8188F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146300"/>
            <a:ext cx="1008062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4567" name="Line 22">
            <a:extLst>
              <a:ext uri="{FF2B5EF4-FFF2-40B4-BE49-F238E27FC236}">
                <a16:creationId xmlns:a16="http://schemas.microsoft.com/office/drawing/2014/main" id="{CEEA34B1-706B-41EC-4E8F-24123A8407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8488" y="2074863"/>
            <a:ext cx="792162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29047" name="Group 23">
            <a:extLst>
              <a:ext uri="{FF2B5EF4-FFF2-40B4-BE49-F238E27FC236}">
                <a16:creationId xmlns:a16="http://schemas.microsoft.com/office/drawing/2014/main" id="{FC076F39-ABDA-4FE8-0C71-480A4E5A3628}"/>
              </a:ext>
            </a:extLst>
          </p:cNvPr>
          <p:cNvGraphicFramePr>
            <a:graphicFrameLocks noGrp="1"/>
          </p:cNvGraphicFramePr>
          <p:nvPr/>
        </p:nvGraphicFramePr>
        <p:xfrm>
          <a:off x="312738" y="5405438"/>
          <a:ext cx="8229600" cy="649287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2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PCODE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TNAME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….</a:t>
                      </a:r>
                      <a:endParaRPr kumimoji="0" lang="th-TH" altLang="x-none" sz="3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x-none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059" name="Text Box 35">
            <a:extLst>
              <a:ext uri="{FF2B5EF4-FFF2-40B4-BE49-F238E27FC236}">
                <a16:creationId xmlns:a16="http://schemas.microsoft.com/office/drawing/2014/main" id="{20C54337-1442-FC95-2D05-8F1F97135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4902200"/>
            <a:ext cx="1150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PLAYER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64581" name="Line 36">
            <a:extLst>
              <a:ext uri="{FF2B5EF4-FFF2-40B4-BE49-F238E27FC236}">
                <a16:creationId xmlns:a16="http://schemas.microsoft.com/office/drawing/2014/main" id="{77EC996A-B575-3C6D-696A-0206405FC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600" y="22193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29061" name="AutoShape 37">
            <a:extLst>
              <a:ext uri="{FF2B5EF4-FFF2-40B4-BE49-F238E27FC236}">
                <a16:creationId xmlns:a16="http://schemas.microsoft.com/office/drawing/2014/main" id="{48EDF196-6AF5-496C-B966-9E145A564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268413"/>
            <a:ext cx="8208962" cy="288131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129062" name="Text Box 38">
            <a:extLst>
              <a:ext uri="{FF2B5EF4-FFF2-40B4-BE49-F238E27FC236}">
                <a16:creationId xmlns:a16="http://schemas.microsoft.com/office/drawing/2014/main" id="{F944FC7F-A45A-C73F-4B04-2B39906FC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0" y="549275"/>
            <a:ext cx="1457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ER Diagram</a:t>
            </a:r>
            <a:endParaRPr lang="th-TH" altLang="en-TH" sz="28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129063" name="Line 39">
            <a:extLst>
              <a:ext uri="{FF2B5EF4-FFF2-40B4-BE49-F238E27FC236}">
                <a16:creationId xmlns:a16="http://schemas.microsoft.com/office/drawing/2014/main" id="{7FB75E24-F928-B68A-6248-994D4AC34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836613"/>
            <a:ext cx="720725" cy="43180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29064" name="AutoShape 40">
            <a:extLst>
              <a:ext uri="{FF2B5EF4-FFF2-40B4-BE49-F238E27FC236}">
                <a16:creationId xmlns:a16="http://schemas.microsoft.com/office/drawing/2014/main" id="{B61F7204-8C76-9962-2E7F-388C7CBAA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013325"/>
            <a:ext cx="8604250" cy="12239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129065" name="Text Box 41">
            <a:extLst>
              <a:ext uri="{FF2B5EF4-FFF2-40B4-BE49-F238E27FC236}">
                <a16:creationId xmlns:a16="http://schemas.microsoft.com/office/drawing/2014/main" id="{EF01CDB0-AAFA-45C2-2271-3AD683A74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365625"/>
            <a:ext cx="173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Relation Model</a:t>
            </a:r>
            <a:endParaRPr lang="th-TH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129066" name="Line 42">
            <a:extLst>
              <a:ext uri="{FF2B5EF4-FFF2-40B4-BE49-F238E27FC236}">
                <a16:creationId xmlns:a16="http://schemas.microsoft.com/office/drawing/2014/main" id="{715D0E78-69DB-4BB5-B344-2324A1A263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4652963"/>
            <a:ext cx="1223962" cy="3603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59" grpId="0"/>
      <p:bldP spid="129061" grpId="0" animBg="1"/>
      <p:bldP spid="129061" grpId="1" animBg="1"/>
      <p:bldP spid="129062" grpId="0"/>
      <p:bldP spid="129062" grpId="1"/>
      <p:bldP spid="129064" grpId="0" animBg="1"/>
      <p:bldP spid="12906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ตัวยึดหมายเลขภาพนิ่ง 2">
            <a:extLst>
              <a:ext uri="{FF2B5EF4-FFF2-40B4-BE49-F238E27FC236}">
                <a16:creationId xmlns:a16="http://schemas.microsoft.com/office/drawing/2014/main" id="{0D64E8A8-FE9E-05B9-6C95-E171D8F54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BD8EFF-5014-ED4C-9818-45D5AF2E87B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5570" name="ตัวยึดหมายเลขภาพนิ่ง 5">
            <a:extLst>
              <a:ext uri="{FF2B5EF4-FFF2-40B4-BE49-F238E27FC236}">
                <a16:creationId xmlns:a16="http://schemas.microsoft.com/office/drawing/2014/main" id="{09977F8D-8CE3-4644-7490-6AA14409CF6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BF2B7D8-1649-0049-BAC3-471A30CC8C09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191</a:t>
            </a:fld>
            <a:endParaRPr lang="th-TH" altLang="en-US" sz="1000"/>
          </a:p>
        </p:txBody>
      </p:sp>
      <p:sp>
        <p:nvSpPr>
          <p:cNvPr id="365571" name="Line 2">
            <a:extLst>
              <a:ext uri="{FF2B5EF4-FFF2-40B4-BE49-F238E27FC236}">
                <a16:creationId xmlns:a16="http://schemas.microsoft.com/office/drawing/2014/main" id="{D5245596-D046-48C4-632F-4484A7518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1438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65572" name="Text Box 4">
            <a:extLst>
              <a:ext uri="{FF2B5EF4-FFF2-40B4-BE49-F238E27FC236}">
                <a16:creationId xmlns:a16="http://schemas.microsoft.com/office/drawing/2014/main" id="{4AD8DA8C-1CD9-33A5-D770-2CDB7EAF5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462088"/>
            <a:ext cx="8348662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</a:t>
            </a:r>
            <a:r>
              <a:rPr lang="en-US" altLang="en-TH" sz="2800" b="1">
                <a:latin typeface="Angsana New" panose="02020603050405020304" pitchFamily="18" charset="-34"/>
              </a:rPr>
              <a:t>step 2  </a:t>
            </a:r>
            <a:r>
              <a:rPr lang="th-TH" altLang="en-TH" sz="2800" b="1">
                <a:latin typeface="Angsana New" panose="02020603050405020304" pitchFamily="18" charset="-34"/>
              </a:rPr>
              <a:t>ทำการ </a:t>
            </a:r>
            <a:r>
              <a:rPr lang="en-US" altLang="en-TH" sz="2800" b="1">
                <a:latin typeface="Angsana New" panose="02020603050405020304" pitchFamily="18" charset="-34"/>
              </a:rPr>
              <a:t>Map Relationship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	    </a:t>
            </a:r>
            <a:r>
              <a:rPr lang="th-TH" altLang="en-TH" sz="2800" b="1">
                <a:latin typeface="Angsana New" panose="02020603050405020304" pitchFamily="18" charset="-34"/>
              </a:rPr>
              <a:t>กรณีความสัมพันธ์เป็นแบบ </a:t>
            </a:r>
            <a:r>
              <a:rPr lang="en-US" altLang="en-TH" sz="2800" b="1">
                <a:latin typeface="Angsana New" panose="02020603050405020304" pitchFamily="18" charset="-34"/>
              </a:rPr>
              <a:t>1 :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           </a:t>
            </a:r>
            <a:r>
              <a:rPr lang="th-TH" altLang="en-TH" sz="2800">
                <a:latin typeface="Angsana New" panose="02020603050405020304" pitchFamily="18" charset="-34"/>
              </a:rPr>
              <a:t>ให้เลือก </a:t>
            </a:r>
            <a:r>
              <a:rPr lang="en-US" altLang="en-TH" sz="2800">
                <a:latin typeface="Angsana New" panose="02020603050405020304" pitchFamily="18" charset="-34"/>
              </a:rPr>
              <a:t>primary key </a:t>
            </a:r>
            <a:r>
              <a:rPr lang="th-TH" altLang="en-TH" sz="2800">
                <a:latin typeface="Angsana New" panose="02020603050405020304" pitchFamily="18" charset="-34"/>
              </a:rPr>
              <a:t>ของ </a:t>
            </a: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ใด </a:t>
            </a: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หนึ่งก็ได้ ไปใช้เป็น </a:t>
            </a:r>
            <a:r>
              <a:rPr lang="en-US" altLang="en-TH" sz="2800">
                <a:latin typeface="Angsana New" panose="02020603050405020304" pitchFamily="18" charset="-34"/>
              </a:rPr>
              <a:t>foreign key 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ของ </a:t>
            </a: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อีกฝั่งหนึ่ง</a:t>
            </a:r>
            <a:endParaRPr lang="en-US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           </a:t>
            </a:r>
            <a:r>
              <a:rPr lang="th-TH" altLang="en-TH" sz="2800" b="1">
                <a:latin typeface="Angsana New" panose="02020603050405020304" pitchFamily="18" charset="-34"/>
              </a:rPr>
              <a:t>กรณีความสัมพันธ์เป็นแบบ </a:t>
            </a:r>
            <a:r>
              <a:rPr lang="en-US" altLang="en-TH" sz="2800" b="1">
                <a:latin typeface="Angsana New" panose="02020603050405020304" pitchFamily="18" charset="-34"/>
              </a:rPr>
              <a:t>1 : 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       </a:t>
            </a:r>
            <a:r>
              <a:rPr lang="th-TH" altLang="en-TH" sz="2800">
                <a:latin typeface="Angsana New" panose="02020603050405020304" pitchFamily="18" charset="-34"/>
              </a:rPr>
              <a:t>ให้ยก </a:t>
            </a:r>
            <a:r>
              <a:rPr lang="en-US" altLang="en-TH" sz="2800">
                <a:latin typeface="Angsana New" panose="02020603050405020304" pitchFamily="18" charset="-34"/>
              </a:rPr>
              <a:t>primary key </a:t>
            </a:r>
            <a:r>
              <a:rPr lang="th-TH" altLang="en-TH" sz="2800">
                <a:latin typeface="Angsana New" panose="02020603050405020304" pitchFamily="18" charset="-34"/>
              </a:rPr>
              <a:t>ของ </a:t>
            </a: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ทางฝั่งที่เป็น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one </a:t>
            </a:r>
            <a:r>
              <a:rPr lang="th-TH" altLang="en-TH" sz="2800">
                <a:latin typeface="Angsana New" panose="02020603050405020304" pitchFamily="18" charset="-34"/>
              </a:rPr>
              <a:t>ไปเป็น </a:t>
            </a:r>
            <a:r>
              <a:rPr lang="en-US" altLang="en-TH" sz="2800">
                <a:latin typeface="Angsana New" panose="02020603050405020304" pitchFamily="18" charset="-34"/>
              </a:rPr>
              <a:t>foreign key </a:t>
            </a:r>
            <a:r>
              <a:rPr lang="th-TH" altLang="en-TH" sz="2800">
                <a:latin typeface="Angsana New" panose="02020603050405020304" pitchFamily="18" charset="-34"/>
              </a:rPr>
              <a:t>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ทางฝั่งที่เป็น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many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</a:t>
            </a:r>
            <a:r>
              <a:rPr lang="th-TH" altLang="en-TH" sz="2800" b="1">
                <a:latin typeface="Angsana New" panose="02020603050405020304" pitchFamily="18" charset="-34"/>
              </a:rPr>
              <a:t>                   กรณีความสัมพันธ์เป็นแบบ </a:t>
            </a:r>
            <a:r>
              <a:rPr lang="en-US" altLang="en-TH" sz="2800" b="1">
                <a:latin typeface="Angsana New" panose="02020603050405020304" pitchFamily="18" charset="-34"/>
              </a:rPr>
              <a:t>M : 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       </a:t>
            </a:r>
            <a:r>
              <a:rPr lang="th-TH" altLang="en-TH" sz="2800">
                <a:latin typeface="Angsana New" panose="02020603050405020304" pitchFamily="18" charset="-34"/>
              </a:rPr>
              <a:t>ให้สร้าง </a:t>
            </a:r>
            <a:r>
              <a:rPr lang="en-US" altLang="en-TH" sz="2800">
                <a:latin typeface="Angsana New" panose="02020603050405020304" pitchFamily="18" charset="-34"/>
              </a:rPr>
              <a:t>relation </a:t>
            </a:r>
            <a:r>
              <a:rPr lang="th-TH" altLang="en-TH" sz="2800">
                <a:latin typeface="Angsana New" panose="02020603050405020304" pitchFamily="18" charset="-34"/>
              </a:rPr>
              <a:t>ใหม่ โดยปกติใช้ชื่อของ </a:t>
            </a:r>
            <a:r>
              <a:rPr lang="en-US" altLang="en-TH" sz="2800">
                <a:latin typeface="Angsana New" panose="02020603050405020304" pitchFamily="18" charset="-34"/>
              </a:rPr>
              <a:t>relationship type </a:t>
            </a:r>
            <a:r>
              <a:rPr lang="th-TH" altLang="en-TH" sz="2800">
                <a:latin typeface="Angsana New" panose="02020603050405020304" pitchFamily="18" charset="-34"/>
              </a:rPr>
              <a:t>ตั้งเป็น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ชื่อใหม่ และให้นำ </a:t>
            </a:r>
            <a:r>
              <a:rPr lang="en-US" altLang="en-TH" sz="2800">
                <a:latin typeface="Angsana New" panose="02020603050405020304" pitchFamily="18" charset="-34"/>
              </a:rPr>
              <a:t>primary key </a:t>
            </a:r>
            <a:r>
              <a:rPr lang="th-TH" altLang="en-TH" sz="2800">
                <a:latin typeface="Angsana New" panose="02020603050405020304" pitchFamily="18" charset="-34"/>
              </a:rPr>
              <a:t>ของทั้งสอง </a:t>
            </a:r>
            <a:r>
              <a:rPr lang="en-US" altLang="en-TH" sz="2800">
                <a:latin typeface="Angsana New" panose="02020603050405020304" pitchFamily="18" charset="-34"/>
              </a:rPr>
              <a:t>entity </a:t>
            </a:r>
            <a:r>
              <a:rPr lang="th-TH" altLang="en-TH" sz="2800">
                <a:latin typeface="Angsana New" panose="02020603050405020304" pitchFamily="18" charset="-34"/>
              </a:rPr>
              <a:t>มาเป็น </a:t>
            </a:r>
            <a:r>
              <a:rPr lang="en-US" altLang="en-TH" sz="2800">
                <a:latin typeface="Angsana New" panose="02020603050405020304" pitchFamily="18" charset="-34"/>
              </a:rPr>
              <a:t>foreign key </a:t>
            </a:r>
            <a:r>
              <a:rPr lang="th-TH" altLang="en-TH" sz="2800">
                <a:latin typeface="Angsana New" panose="02020603050405020304" pitchFamily="18" charset="-34"/>
              </a:rPr>
              <a:t>ของ </a:t>
            </a:r>
            <a:r>
              <a:rPr lang="en-US" altLang="en-TH" sz="2800">
                <a:latin typeface="Angsana New" panose="02020603050405020304" pitchFamily="18" charset="-34"/>
              </a:rPr>
              <a:t>relation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ใหม่ที่สร้างขึ้นมานี้</a:t>
            </a:r>
            <a:endParaRPr lang="en-US" altLang="en-TH" sz="2800">
              <a:latin typeface="Angsana New" panose="02020603050405020304" pitchFamily="18" charset="-34"/>
            </a:endParaRPr>
          </a:p>
        </p:txBody>
      </p:sp>
      <p:sp>
        <p:nvSpPr>
          <p:cNvPr id="365573" name="Text Box 3">
            <a:extLst>
              <a:ext uri="{FF2B5EF4-FFF2-40B4-BE49-F238E27FC236}">
                <a16:creationId xmlns:a16="http://schemas.microsoft.com/office/drawing/2014/main" id="{79787384-D8DD-9BFC-50A8-6A7176CC4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6562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Moving from Logical to Physical Models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ตัวยึดหมายเลขภาพนิ่ง 2">
            <a:extLst>
              <a:ext uri="{FF2B5EF4-FFF2-40B4-BE49-F238E27FC236}">
                <a16:creationId xmlns:a16="http://schemas.microsoft.com/office/drawing/2014/main" id="{7ABD69F2-AF1B-6ACC-813B-5B3BAB4031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0C1C53-B581-2A4F-AB7E-6491E2431C9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6594" name="ตัวยึดหมายเลขภาพนิ่ง 5">
            <a:extLst>
              <a:ext uri="{FF2B5EF4-FFF2-40B4-BE49-F238E27FC236}">
                <a16:creationId xmlns:a16="http://schemas.microsoft.com/office/drawing/2014/main" id="{B271C382-8487-6AD2-36AB-F822A6D163F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A31F3D4-C416-E740-BBB7-0F8319EAC366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192</a:t>
            </a:fld>
            <a:endParaRPr lang="th-TH" altLang="en-US" sz="1000"/>
          </a:p>
        </p:txBody>
      </p:sp>
      <p:sp>
        <p:nvSpPr>
          <p:cNvPr id="366595" name="Text Box 2">
            <a:extLst>
              <a:ext uri="{FF2B5EF4-FFF2-40B4-BE49-F238E27FC236}">
                <a16:creationId xmlns:a16="http://schemas.microsoft.com/office/drawing/2014/main" id="{C576FDB2-75E8-380E-F392-7B00D14AE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8913"/>
            <a:ext cx="41306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ตัวอย่างของการ </a:t>
            </a:r>
            <a:r>
              <a:rPr lang="en-US" altLang="en-TH" sz="2800" b="1">
                <a:latin typeface="Angsana New" panose="02020603050405020304" pitchFamily="18" charset="-34"/>
              </a:rPr>
              <a:t>Map Relationship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กรณีความสัมพันธ์เป็นแบบ </a:t>
            </a:r>
            <a:r>
              <a:rPr lang="en-US" altLang="en-TH" sz="2800">
                <a:latin typeface="Angsana New" panose="02020603050405020304" pitchFamily="18" charset="-34"/>
              </a:rPr>
              <a:t>1 : 1</a:t>
            </a:r>
          </a:p>
        </p:txBody>
      </p:sp>
      <p:sp>
        <p:nvSpPr>
          <p:cNvPr id="366596" name="Rectangle 3">
            <a:extLst>
              <a:ext uri="{FF2B5EF4-FFF2-40B4-BE49-F238E27FC236}">
                <a16:creationId xmlns:a16="http://schemas.microsoft.com/office/drawing/2014/main" id="{107415CA-4BB6-57FB-EAA8-924637401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3308350"/>
            <a:ext cx="14986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SUPPLIER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597" name="Oval 4">
            <a:extLst>
              <a:ext uri="{FF2B5EF4-FFF2-40B4-BE49-F238E27FC236}">
                <a16:creationId xmlns:a16="http://schemas.microsoft.com/office/drawing/2014/main" id="{F25CA4FB-822B-6C09-E7CD-BBB550803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012950"/>
            <a:ext cx="108108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S#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6598" name="Oval 5">
            <a:extLst>
              <a:ext uri="{FF2B5EF4-FFF2-40B4-BE49-F238E27FC236}">
                <a16:creationId xmlns:a16="http://schemas.microsoft.com/office/drawing/2014/main" id="{472D8E00-F8F5-C34A-CB03-74C98B02D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2282825"/>
            <a:ext cx="968375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CITY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599" name="Oval 6">
            <a:extLst>
              <a:ext uri="{FF2B5EF4-FFF2-40B4-BE49-F238E27FC236}">
                <a16:creationId xmlns:a16="http://schemas.microsoft.com/office/drawing/2014/main" id="{4EB1C453-6322-6C9E-E78C-0F1DD92B7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17650"/>
            <a:ext cx="135413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00" name="Oval 7">
            <a:extLst>
              <a:ext uri="{FF2B5EF4-FFF2-40B4-BE49-F238E27FC236}">
                <a16:creationId xmlns:a16="http://schemas.microsoft.com/office/drawing/2014/main" id="{A2F29E01-E786-BA6F-C758-8F2A84A8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25" y="1897063"/>
            <a:ext cx="144621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STATUS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01" name="Line 8">
            <a:extLst>
              <a:ext uri="{FF2B5EF4-FFF2-40B4-BE49-F238E27FC236}">
                <a16:creationId xmlns:a16="http://schemas.microsoft.com/office/drawing/2014/main" id="{048192C1-BF3A-C733-C663-C5E8147CA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" y="2717800"/>
            <a:ext cx="865188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02" name="Line 9">
            <a:extLst>
              <a:ext uri="{FF2B5EF4-FFF2-40B4-BE49-F238E27FC236}">
                <a16:creationId xmlns:a16="http://schemas.microsoft.com/office/drawing/2014/main" id="{809C91E4-C6C2-596B-B9EF-31E10A377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221456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03" name="Line 10">
            <a:extLst>
              <a:ext uri="{FF2B5EF4-FFF2-40B4-BE49-F238E27FC236}">
                <a16:creationId xmlns:a16="http://schemas.microsoft.com/office/drawing/2014/main" id="{B7EC8024-4A81-3C26-B679-8865EBD86C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8388" y="2914650"/>
            <a:ext cx="2159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04" name="Line 11">
            <a:extLst>
              <a:ext uri="{FF2B5EF4-FFF2-40B4-BE49-F238E27FC236}">
                <a16:creationId xmlns:a16="http://schemas.microsoft.com/office/drawing/2014/main" id="{AABF0629-03D9-B42D-A8BD-C3F21A1644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8750" y="2574925"/>
            <a:ext cx="10795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05" name="Rectangle 12">
            <a:extLst>
              <a:ext uri="{FF2B5EF4-FFF2-40B4-BE49-F238E27FC236}">
                <a16:creationId xmlns:a16="http://schemas.microsoft.com/office/drawing/2014/main" id="{413FF514-6EC6-CD62-9CC9-A9F008DB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390900"/>
            <a:ext cx="14986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PART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06" name="Oval 13">
            <a:extLst>
              <a:ext uri="{FF2B5EF4-FFF2-40B4-BE49-F238E27FC236}">
                <a16:creationId xmlns:a16="http://schemas.microsoft.com/office/drawing/2014/main" id="{BFAA75C4-88F2-48EE-57F7-D70EAF37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028825"/>
            <a:ext cx="122396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P#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6607" name="Oval 14">
            <a:extLst>
              <a:ext uri="{FF2B5EF4-FFF2-40B4-BE49-F238E27FC236}">
                <a16:creationId xmlns:a16="http://schemas.microsoft.com/office/drawing/2014/main" id="{BA035481-9D09-919C-4066-20FAE54A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1158875"/>
            <a:ext cx="1354137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08" name="Oval 15">
            <a:extLst>
              <a:ext uri="{FF2B5EF4-FFF2-40B4-BE49-F238E27FC236}">
                <a16:creationId xmlns:a16="http://schemas.microsoft.com/office/drawing/2014/main" id="{EF963AD1-29FD-AF38-6DF4-F3C683E9A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1662113"/>
            <a:ext cx="1320800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COLOR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09" name="Line 16">
            <a:extLst>
              <a:ext uri="{FF2B5EF4-FFF2-40B4-BE49-F238E27FC236}">
                <a16:creationId xmlns:a16="http://schemas.microsoft.com/office/drawing/2014/main" id="{8EBC8881-C87D-C9AC-C408-639E84345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741613"/>
            <a:ext cx="64770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10" name="Line 17">
            <a:extLst>
              <a:ext uri="{FF2B5EF4-FFF2-40B4-BE49-F238E27FC236}">
                <a16:creationId xmlns:a16="http://schemas.microsoft.com/office/drawing/2014/main" id="{310A9C37-5710-493E-17B1-DFE9B5ACF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1879600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11" name="Line 18">
            <a:extLst>
              <a:ext uri="{FF2B5EF4-FFF2-40B4-BE49-F238E27FC236}">
                <a16:creationId xmlns:a16="http://schemas.microsoft.com/office/drawing/2014/main" id="{5699E6B3-80F2-4E99-1410-FEFE279FAA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8488" y="2382838"/>
            <a:ext cx="64770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12" name="AutoShape 19">
            <a:extLst>
              <a:ext uri="{FF2B5EF4-FFF2-40B4-BE49-F238E27FC236}">
                <a16:creationId xmlns:a16="http://schemas.microsoft.com/office/drawing/2014/main" id="{BFDB4E1E-9261-9921-72DA-9A1E8421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101975"/>
            <a:ext cx="1133475" cy="955675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HAS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13" name="Line 20">
            <a:extLst>
              <a:ext uri="{FF2B5EF4-FFF2-40B4-BE49-F238E27FC236}">
                <a16:creationId xmlns:a16="http://schemas.microsoft.com/office/drawing/2014/main" id="{4CFBE716-8E9D-8414-B622-6A68E1085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58775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14" name="Line 21">
            <a:extLst>
              <a:ext uri="{FF2B5EF4-FFF2-40B4-BE49-F238E27FC236}">
                <a16:creationId xmlns:a16="http://schemas.microsoft.com/office/drawing/2014/main" id="{42BB5290-E6B4-8290-49CF-A04539A89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571875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31094" name="Group 22">
            <a:extLst>
              <a:ext uri="{FF2B5EF4-FFF2-40B4-BE49-F238E27FC236}">
                <a16:creationId xmlns:a16="http://schemas.microsoft.com/office/drawing/2014/main" id="{C669EDA3-7F92-29CE-ED94-5DD88A08A78A}"/>
              </a:ext>
            </a:extLst>
          </p:cNvPr>
          <p:cNvGraphicFramePr>
            <a:graphicFrameLocks noGrp="1"/>
          </p:cNvGraphicFramePr>
          <p:nvPr/>
        </p:nvGraphicFramePr>
        <p:xfrm>
          <a:off x="528638" y="4652963"/>
          <a:ext cx="8291512" cy="649287"/>
        </p:xfrm>
        <a:graphic>
          <a:graphicData uri="http://schemas.openxmlformats.org/drawingml/2006/table">
            <a:tbl>
              <a:tblPr/>
              <a:tblGrid>
                <a:gridCol w="12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92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CITY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STATUS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P#</a:t>
                      </a:r>
                      <a:endParaRPr kumimoji="0" lang="th-TH" altLang="x-none" sz="3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108" name="Text Box 36">
            <a:extLst>
              <a:ext uri="{FF2B5EF4-FFF2-40B4-BE49-F238E27FC236}">
                <a16:creationId xmlns:a16="http://schemas.microsoft.com/office/drawing/2014/main" id="{8B1B9DD2-2E12-29A3-F741-F92CB288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149725"/>
            <a:ext cx="134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SUPPILER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graphicFrame>
        <p:nvGraphicFramePr>
          <p:cNvPr id="131109" name="Group 37">
            <a:extLst>
              <a:ext uri="{FF2B5EF4-FFF2-40B4-BE49-F238E27FC236}">
                <a16:creationId xmlns:a16="http://schemas.microsoft.com/office/drawing/2014/main" id="{C52316F0-DE29-5DFE-63E7-9FC9D12D4623}"/>
              </a:ext>
            </a:extLst>
          </p:cNvPr>
          <p:cNvGraphicFramePr>
            <a:graphicFrameLocks noGrp="1"/>
          </p:cNvGraphicFramePr>
          <p:nvPr/>
        </p:nvGraphicFramePr>
        <p:xfrm>
          <a:off x="528638" y="5875338"/>
          <a:ext cx="6172200" cy="649287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COLOR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119" name="Text Box 47">
            <a:extLst>
              <a:ext uri="{FF2B5EF4-FFF2-40B4-BE49-F238E27FC236}">
                <a16:creationId xmlns:a16="http://schemas.microsoft.com/office/drawing/2014/main" id="{03B92BDA-CBA9-EECC-7D88-C75DB8A3B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5372100"/>
            <a:ext cx="823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PART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31120" name="Line 48">
            <a:extLst>
              <a:ext uri="{FF2B5EF4-FFF2-40B4-BE49-F238E27FC236}">
                <a16:creationId xmlns:a16="http://schemas.microsoft.com/office/drawing/2014/main" id="{73E594FE-CF48-1A02-F4CE-99751C69F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7038" y="5300663"/>
            <a:ext cx="0" cy="2159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1121" name="Line 49">
            <a:extLst>
              <a:ext uri="{FF2B5EF4-FFF2-40B4-BE49-F238E27FC236}">
                <a16:creationId xmlns:a16="http://schemas.microsoft.com/office/drawing/2014/main" id="{5AFEB73D-18D7-7C24-7A2A-C7A3BD699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5516563"/>
            <a:ext cx="0" cy="3413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1122" name="Line 50">
            <a:extLst>
              <a:ext uri="{FF2B5EF4-FFF2-40B4-BE49-F238E27FC236}">
                <a16:creationId xmlns:a16="http://schemas.microsoft.com/office/drawing/2014/main" id="{F1959BC4-2A0F-5139-73FA-F621D5B6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8300" y="5516563"/>
            <a:ext cx="6408738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6644" name="Text Box 51">
            <a:extLst>
              <a:ext uri="{FF2B5EF4-FFF2-40B4-BE49-F238E27FC236}">
                <a16:creationId xmlns:a16="http://schemas.microsoft.com/office/drawing/2014/main" id="{863D0D78-E6A4-A7C7-CE46-6F0F7C4D7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168650"/>
            <a:ext cx="301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6645" name="Text Box 52">
            <a:extLst>
              <a:ext uri="{FF2B5EF4-FFF2-40B4-BE49-F238E27FC236}">
                <a16:creationId xmlns:a16="http://schemas.microsoft.com/office/drawing/2014/main" id="{FEFEC533-708B-4666-CE01-78B50B085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141663"/>
            <a:ext cx="301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08" grpId="0"/>
      <p:bldP spid="131119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ตัวยึดหมายเลขภาพนิ่ง 2">
            <a:extLst>
              <a:ext uri="{FF2B5EF4-FFF2-40B4-BE49-F238E27FC236}">
                <a16:creationId xmlns:a16="http://schemas.microsoft.com/office/drawing/2014/main" id="{538AF010-FF45-6C94-29DC-50210FF7A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D62A55-F83E-F548-B98A-3C02CC98882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7618" name="ตัวยึดหมายเลขภาพนิ่ง 5">
            <a:extLst>
              <a:ext uri="{FF2B5EF4-FFF2-40B4-BE49-F238E27FC236}">
                <a16:creationId xmlns:a16="http://schemas.microsoft.com/office/drawing/2014/main" id="{A2C7CD38-A48C-F0AE-A4AC-6BB69F51037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6FF1060-739F-694F-989B-97F295487B9C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193</a:t>
            </a:fld>
            <a:endParaRPr lang="th-TH" altLang="en-US" sz="1000"/>
          </a:p>
        </p:txBody>
      </p:sp>
      <p:sp>
        <p:nvSpPr>
          <p:cNvPr id="367619" name="Text Box 2">
            <a:extLst>
              <a:ext uri="{FF2B5EF4-FFF2-40B4-BE49-F238E27FC236}">
                <a16:creationId xmlns:a16="http://schemas.microsoft.com/office/drawing/2014/main" id="{140C5AF0-19D9-9CE7-A542-422822BE8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8913"/>
            <a:ext cx="41306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ตัวอย่างของการ </a:t>
            </a:r>
            <a:r>
              <a:rPr lang="en-US" altLang="en-TH" sz="2800" b="1">
                <a:latin typeface="Angsana New" panose="02020603050405020304" pitchFamily="18" charset="-34"/>
              </a:rPr>
              <a:t>Map Relationship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กรณีความสัมพันธ์เป็นแบบ </a:t>
            </a:r>
            <a:r>
              <a:rPr lang="en-US" altLang="en-TH" sz="2800">
                <a:latin typeface="Angsana New" panose="02020603050405020304" pitchFamily="18" charset="-34"/>
              </a:rPr>
              <a:t>1 : M</a:t>
            </a:r>
          </a:p>
        </p:txBody>
      </p:sp>
      <p:sp>
        <p:nvSpPr>
          <p:cNvPr id="367620" name="Rectangle 3">
            <a:extLst>
              <a:ext uri="{FF2B5EF4-FFF2-40B4-BE49-F238E27FC236}">
                <a16:creationId xmlns:a16="http://schemas.microsoft.com/office/drawing/2014/main" id="{B5F57CD4-B3EA-85A1-1ACB-3EEC58F6B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3308350"/>
            <a:ext cx="14986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SUPPLIER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21" name="Oval 4">
            <a:extLst>
              <a:ext uri="{FF2B5EF4-FFF2-40B4-BE49-F238E27FC236}">
                <a16:creationId xmlns:a16="http://schemas.microsoft.com/office/drawing/2014/main" id="{08ED5043-E3DB-E155-3844-C7C8EFB3C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012950"/>
            <a:ext cx="108108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S#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7622" name="Oval 5">
            <a:extLst>
              <a:ext uri="{FF2B5EF4-FFF2-40B4-BE49-F238E27FC236}">
                <a16:creationId xmlns:a16="http://schemas.microsoft.com/office/drawing/2014/main" id="{19489713-8399-C602-E35A-9EBB62739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2282825"/>
            <a:ext cx="968375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CITY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23" name="Oval 6">
            <a:extLst>
              <a:ext uri="{FF2B5EF4-FFF2-40B4-BE49-F238E27FC236}">
                <a16:creationId xmlns:a16="http://schemas.microsoft.com/office/drawing/2014/main" id="{9CD01785-B609-E90E-42A7-8455FDC55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17650"/>
            <a:ext cx="135413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24" name="Oval 7">
            <a:extLst>
              <a:ext uri="{FF2B5EF4-FFF2-40B4-BE49-F238E27FC236}">
                <a16:creationId xmlns:a16="http://schemas.microsoft.com/office/drawing/2014/main" id="{7F71B6A7-8ADF-C387-5602-C3C5B0C4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25" y="1897063"/>
            <a:ext cx="144621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STATUS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25" name="Line 8">
            <a:extLst>
              <a:ext uri="{FF2B5EF4-FFF2-40B4-BE49-F238E27FC236}">
                <a16:creationId xmlns:a16="http://schemas.microsoft.com/office/drawing/2014/main" id="{1AAAD67B-D26C-4E53-EDF6-2B16772D9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" y="2717800"/>
            <a:ext cx="865188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26" name="Line 9">
            <a:extLst>
              <a:ext uri="{FF2B5EF4-FFF2-40B4-BE49-F238E27FC236}">
                <a16:creationId xmlns:a16="http://schemas.microsoft.com/office/drawing/2014/main" id="{8E826075-8AF7-93CB-8A75-BC94CBF69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221456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27" name="Line 10">
            <a:extLst>
              <a:ext uri="{FF2B5EF4-FFF2-40B4-BE49-F238E27FC236}">
                <a16:creationId xmlns:a16="http://schemas.microsoft.com/office/drawing/2014/main" id="{863C5681-3D6E-2396-44BB-CE2E1378F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8388" y="2914650"/>
            <a:ext cx="2159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28" name="Line 11">
            <a:extLst>
              <a:ext uri="{FF2B5EF4-FFF2-40B4-BE49-F238E27FC236}">
                <a16:creationId xmlns:a16="http://schemas.microsoft.com/office/drawing/2014/main" id="{CBC3E08A-B48A-747A-368C-A2C343367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8750" y="2574925"/>
            <a:ext cx="10795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29" name="Rectangle 12">
            <a:extLst>
              <a:ext uri="{FF2B5EF4-FFF2-40B4-BE49-F238E27FC236}">
                <a16:creationId xmlns:a16="http://schemas.microsoft.com/office/drawing/2014/main" id="{26529D62-68DE-77AF-74A1-E97AB2BAA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390900"/>
            <a:ext cx="14986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PART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30" name="Oval 13">
            <a:extLst>
              <a:ext uri="{FF2B5EF4-FFF2-40B4-BE49-F238E27FC236}">
                <a16:creationId xmlns:a16="http://schemas.microsoft.com/office/drawing/2014/main" id="{D0853DE3-B71E-67B1-1BFD-EDFCE529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028825"/>
            <a:ext cx="122396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P#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7631" name="Oval 14">
            <a:extLst>
              <a:ext uri="{FF2B5EF4-FFF2-40B4-BE49-F238E27FC236}">
                <a16:creationId xmlns:a16="http://schemas.microsoft.com/office/drawing/2014/main" id="{B21EA9AA-E9B5-93E7-76E2-E3DC8998E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1158875"/>
            <a:ext cx="1354137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32" name="Oval 15">
            <a:extLst>
              <a:ext uri="{FF2B5EF4-FFF2-40B4-BE49-F238E27FC236}">
                <a16:creationId xmlns:a16="http://schemas.microsoft.com/office/drawing/2014/main" id="{C598C395-8C5F-27D3-0DFC-DC3BC5DE4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1662113"/>
            <a:ext cx="1320800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COLOR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33" name="Line 16">
            <a:extLst>
              <a:ext uri="{FF2B5EF4-FFF2-40B4-BE49-F238E27FC236}">
                <a16:creationId xmlns:a16="http://schemas.microsoft.com/office/drawing/2014/main" id="{33E7D4EE-67CB-9923-1B12-5357DE7E3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741613"/>
            <a:ext cx="64770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34" name="Line 17">
            <a:extLst>
              <a:ext uri="{FF2B5EF4-FFF2-40B4-BE49-F238E27FC236}">
                <a16:creationId xmlns:a16="http://schemas.microsoft.com/office/drawing/2014/main" id="{4769D546-2FEA-D02C-819E-C4F0BB9047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1879600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35" name="Line 18">
            <a:extLst>
              <a:ext uri="{FF2B5EF4-FFF2-40B4-BE49-F238E27FC236}">
                <a16:creationId xmlns:a16="http://schemas.microsoft.com/office/drawing/2014/main" id="{5C711002-0677-40EE-AF49-16FBB1826F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8488" y="2382838"/>
            <a:ext cx="64770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36" name="AutoShape 19">
            <a:extLst>
              <a:ext uri="{FF2B5EF4-FFF2-40B4-BE49-F238E27FC236}">
                <a16:creationId xmlns:a16="http://schemas.microsoft.com/office/drawing/2014/main" id="{0ADCD40C-DC28-8141-4732-BB222E29A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101975"/>
            <a:ext cx="1133475" cy="955675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HAS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37" name="Line 20">
            <a:extLst>
              <a:ext uri="{FF2B5EF4-FFF2-40B4-BE49-F238E27FC236}">
                <a16:creationId xmlns:a16="http://schemas.microsoft.com/office/drawing/2014/main" id="{3D4B8AB2-39A0-62F1-68BD-3C0A81E5E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58775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38" name="Line 21">
            <a:extLst>
              <a:ext uri="{FF2B5EF4-FFF2-40B4-BE49-F238E27FC236}">
                <a16:creationId xmlns:a16="http://schemas.microsoft.com/office/drawing/2014/main" id="{EC5971B5-2770-5DEA-F20C-CF7E9ABDF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571875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32118" name="Group 22">
            <a:extLst>
              <a:ext uri="{FF2B5EF4-FFF2-40B4-BE49-F238E27FC236}">
                <a16:creationId xmlns:a16="http://schemas.microsoft.com/office/drawing/2014/main" id="{8F1A18BD-04B8-5DC8-FC4F-4E91D42E50CA}"/>
              </a:ext>
            </a:extLst>
          </p:cNvPr>
          <p:cNvGraphicFramePr>
            <a:graphicFrameLocks noGrp="1"/>
          </p:cNvGraphicFramePr>
          <p:nvPr/>
        </p:nvGraphicFramePr>
        <p:xfrm>
          <a:off x="744538" y="4724400"/>
          <a:ext cx="6780212" cy="649288"/>
        </p:xfrm>
        <a:graphic>
          <a:graphicData uri="http://schemas.openxmlformats.org/drawingml/2006/table">
            <a:tbl>
              <a:tblPr/>
              <a:tblGrid>
                <a:gridCol w="12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CITY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STATUS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130" name="Text Box 34">
            <a:extLst>
              <a:ext uri="{FF2B5EF4-FFF2-40B4-BE49-F238E27FC236}">
                <a16:creationId xmlns:a16="http://schemas.microsoft.com/office/drawing/2014/main" id="{629751D1-8B4A-1AB9-48B9-20E7B10D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4221163"/>
            <a:ext cx="134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SUPPILER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graphicFrame>
        <p:nvGraphicFramePr>
          <p:cNvPr id="132131" name="Group 35">
            <a:extLst>
              <a:ext uri="{FF2B5EF4-FFF2-40B4-BE49-F238E27FC236}">
                <a16:creationId xmlns:a16="http://schemas.microsoft.com/office/drawing/2014/main" id="{131A5596-4A91-B632-B088-3233A0707E2A}"/>
              </a:ext>
            </a:extLst>
          </p:cNvPr>
          <p:cNvGraphicFramePr>
            <a:graphicFrameLocks noGrp="1"/>
          </p:cNvGraphicFramePr>
          <p:nvPr/>
        </p:nvGraphicFramePr>
        <p:xfrm>
          <a:off x="744538" y="5946775"/>
          <a:ext cx="6996112" cy="649288"/>
        </p:xfrm>
        <a:graphic>
          <a:graphicData uri="http://schemas.openxmlformats.org/drawingml/2006/table">
            <a:tbl>
              <a:tblPr/>
              <a:tblGrid>
                <a:gridCol w="174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COLOR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143" name="Text Box 47">
            <a:extLst>
              <a:ext uri="{FF2B5EF4-FFF2-40B4-BE49-F238E27FC236}">
                <a16:creationId xmlns:a16="http://schemas.microsoft.com/office/drawing/2014/main" id="{96F5961F-C53E-5F8D-5C19-264DFE162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5443538"/>
            <a:ext cx="823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PART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32144" name="Line 48">
            <a:extLst>
              <a:ext uri="{FF2B5EF4-FFF2-40B4-BE49-F238E27FC236}">
                <a16:creationId xmlns:a16="http://schemas.microsoft.com/office/drawing/2014/main" id="{C18E325B-0493-E089-AF6C-28B84D72CEC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92275" y="5589588"/>
            <a:ext cx="5256213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7666" name="Text Box 49">
            <a:extLst>
              <a:ext uri="{FF2B5EF4-FFF2-40B4-BE49-F238E27FC236}">
                <a16:creationId xmlns:a16="http://schemas.microsoft.com/office/drawing/2014/main" id="{CADDCD6B-7658-0351-5E1E-FEAB10175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168650"/>
            <a:ext cx="301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7667" name="Text Box 50">
            <a:extLst>
              <a:ext uri="{FF2B5EF4-FFF2-40B4-BE49-F238E27FC236}">
                <a16:creationId xmlns:a16="http://schemas.microsoft.com/office/drawing/2014/main" id="{FCD5B12A-A143-10F3-7DE4-1322C0E88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5" y="3141663"/>
            <a:ext cx="392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M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32147" name="Line 51">
            <a:extLst>
              <a:ext uri="{FF2B5EF4-FFF2-40B4-BE49-F238E27FC236}">
                <a16:creationId xmlns:a16="http://schemas.microsoft.com/office/drawing/2014/main" id="{0CE1A027-FEFD-BE23-76EE-A9FF6573D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5589588"/>
            <a:ext cx="0" cy="3413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2148" name="Line 52">
            <a:extLst>
              <a:ext uri="{FF2B5EF4-FFF2-40B4-BE49-F238E27FC236}">
                <a16:creationId xmlns:a16="http://schemas.microsoft.com/office/drawing/2014/main" id="{6982844B-7C83-8DCD-C386-E03BCE1D1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1163" y="5373688"/>
            <a:ext cx="0" cy="2159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30" grpId="0"/>
      <p:bldP spid="132143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ตัวยึดหมายเลขภาพนิ่ง 2">
            <a:extLst>
              <a:ext uri="{FF2B5EF4-FFF2-40B4-BE49-F238E27FC236}">
                <a16:creationId xmlns:a16="http://schemas.microsoft.com/office/drawing/2014/main" id="{8C3C85FC-981C-BA5B-133F-A588E1758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1A3126-7A5C-ED4E-8116-50CE7A69783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8642" name="ตัวยึดหมายเลขภาพนิ่ง 5">
            <a:extLst>
              <a:ext uri="{FF2B5EF4-FFF2-40B4-BE49-F238E27FC236}">
                <a16:creationId xmlns:a16="http://schemas.microsoft.com/office/drawing/2014/main" id="{B51605D8-0F5D-FAF4-36E9-81D012522D8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BAACF3A-E721-CD4E-A1B8-A096A649C500}" type="slidenum">
              <a:rPr lang="en-US" altLang="en-US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194</a:t>
            </a:fld>
            <a:endParaRPr lang="th-TH" altLang="en-US" sz="1000"/>
          </a:p>
        </p:txBody>
      </p:sp>
      <p:sp>
        <p:nvSpPr>
          <p:cNvPr id="368643" name="Text Box 2">
            <a:extLst>
              <a:ext uri="{FF2B5EF4-FFF2-40B4-BE49-F238E27FC236}">
                <a16:creationId xmlns:a16="http://schemas.microsoft.com/office/drawing/2014/main" id="{34BE829D-E286-95B7-5C13-A297651AC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8913"/>
            <a:ext cx="41306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ตัวอย่างของการ </a:t>
            </a:r>
            <a:r>
              <a:rPr lang="en-US" altLang="en-TH" sz="2800" b="1">
                <a:latin typeface="Angsana New" panose="02020603050405020304" pitchFamily="18" charset="-34"/>
              </a:rPr>
              <a:t>Map Relationship Type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  กรณีความสัมพันธ์เป็นแบบ </a:t>
            </a:r>
            <a:r>
              <a:rPr lang="en-US" altLang="en-TH" sz="2800">
                <a:latin typeface="Angsana New" panose="02020603050405020304" pitchFamily="18" charset="-34"/>
              </a:rPr>
              <a:t>M : N</a:t>
            </a:r>
          </a:p>
        </p:txBody>
      </p:sp>
      <p:sp>
        <p:nvSpPr>
          <p:cNvPr id="368644" name="Rectangle 3">
            <a:extLst>
              <a:ext uri="{FF2B5EF4-FFF2-40B4-BE49-F238E27FC236}">
                <a16:creationId xmlns:a16="http://schemas.microsoft.com/office/drawing/2014/main" id="{6C24AD5C-ACAB-9EF2-B14A-85E7E6BF0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3068638"/>
            <a:ext cx="149860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SUPPLIER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45" name="Oval 4">
            <a:extLst>
              <a:ext uri="{FF2B5EF4-FFF2-40B4-BE49-F238E27FC236}">
                <a16:creationId xmlns:a16="http://schemas.microsoft.com/office/drawing/2014/main" id="{AC910174-F0DF-ECE2-03F9-CB8F7CD1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012950"/>
            <a:ext cx="1081088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S#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8646" name="Oval 5">
            <a:extLst>
              <a:ext uri="{FF2B5EF4-FFF2-40B4-BE49-F238E27FC236}">
                <a16:creationId xmlns:a16="http://schemas.microsoft.com/office/drawing/2014/main" id="{2B28061C-D76D-2912-4FAA-A9D36F808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2185988"/>
            <a:ext cx="968375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CITY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47" name="Oval 6">
            <a:extLst>
              <a:ext uri="{FF2B5EF4-FFF2-40B4-BE49-F238E27FC236}">
                <a16:creationId xmlns:a16="http://schemas.microsoft.com/office/drawing/2014/main" id="{306C5020-CC64-2377-80C5-7FBE76C42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1571625"/>
            <a:ext cx="1354137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48" name="Oval 7">
            <a:extLst>
              <a:ext uri="{FF2B5EF4-FFF2-40B4-BE49-F238E27FC236}">
                <a16:creationId xmlns:a16="http://schemas.microsoft.com/office/drawing/2014/main" id="{ADB48BC7-653C-799C-E578-4604E825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1628775"/>
            <a:ext cx="1446212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STATUS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49" name="Line 8">
            <a:extLst>
              <a:ext uri="{FF2B5EF4-FFF2-40B4-BE49-F238E27FC236}">
                <a16:creationId xmlns:a16="http://schemas.microsoft.com/office/drawing/2014/main" id="{350F0262-4BDB-39DD-66A9-EBB48FC31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500" y="2717800"/>
            <a:ext cx="577850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0" name="Line 9">
            <a:extLst>
              <a:ext uri="{FF2B5EF4-FFF2-40B4-BE49-F238E27FC236}">
                <a16:creationId xmlns:a16="http://schemas.microsoft.com/office/drawing/2014/main" id="{1D4708BE-1F91-13AE-62D4-4953118615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163" y="2268538"/>
            <a:ext cx="0" cy="782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1" name="Line 10">
            <a:extLst>
              <a:ext uri="{FF2B5EF4-FFF2-40B4-BE49-F238E27FC236}">
                <a16:creationId xmlns:a16="http://schemas.microsoft.com/office/drawing/2014/main" id="{3CDBFFAB-99B5-E48C-72C6-72C1AF0D05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2836863"/>
            <a:ext cx="69850" cy="227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2" name="Line 11">
            <a:extLst>
              <a:ext uri="{FF2B5EF4-FFF2-40B4-BE49-F238E27FC236}">
                <a16:creationId xmlns:a16="http://schemas.microsoft.com/office/drawing/2014/main" id="{ED7B6A85-8FAE-50C2-E2F4-5CF87B15FE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0338" y="2292350"/>
            <a:ext cx="1223962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3" name="Rectangle 12">
            <a:extLst>
              <a:ext uri="{FF2B5EF4-FFF2-40B4-BE49-F238E27FC236}">
                <a16:creationId xmlns:a16="http://schemas.microsoft.com/office/drawing/2014/main" id="{8B1DE5C0-58F3-3D98-EFE3-DA75F2709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068638"/>
            <a:ext cx="1498600" cy="5286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PART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54" name="Oval 13">
            <a:extLst>
              <a:ext uri="{FF2B5EF4-FFF2-40B4-BE49-F238E27FC236}">
                <a16:creationId xmlns:a16="http://schemas.microsoft.com/office/drawing/2014/main" id="{1043B34F-E30E-EB42-47E8-528CDFB2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706563"/>
            <a:ext cx="1223963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u="sng">
                <a:latin typeface="Angsana New" panose="02020603050405020304" pitchFamily="18" charset="-34"/>
              </a:rPr>
              <a:t>P#</a:t>
            </a:r>
            <a:endParaRPr lang="th-TH" altLang="en-TH" sz="2800" u="sng">
              <a:latin typeface="Angsana New" panose="02020603050405020304" pitchFamily="18" charset="-34"/>
            </a:endParaRPr>
          </a:p>
        </p:txBody>
      </p:sp>
      <p:sp>
        <p:nvSpPr>
          <p:cNvPr id="368655" name="Oval 14">
            <a:extLst>
              <a:ext uri="{FF2B5EF4-FFF2-40B4-BE49-F238E27FC236}">
                <a16:creationId xmlns:a16="http://schemas.microsoft.com/office/drawing/2014/main" id="{317C2B26-379D-640F-719B-7640F9AA7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836613"/>
            <a:ext cx="1354137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PNAME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56" name="Oval 15">
            <a:extLst>
              <a:ext uri="{FF2B5EF4-FFF2-40B4-BE49-F238E27FC236}">
                <a16:creationId xmlns:a16="http://schemas.microsoft.com/office/drawing/2014/main" id="{EBF1701B-3B50-2B9A-AC63-69A66A54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1339850"/>
            <a:ext cx="1320800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COLOR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57" name="Line 16">
            <a:extLst>
              <a:ext uri="{FF2B5EF4-FFF2-40B4-BE49-F238E27FC236}">
                <a16:creationId xmlns:a16="http://schemas.microsoft.com/office/drawing/2014/main" id="{4209E1D7-A83F-A595-BF94-D3ACD19A0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419350"/>
            <a:ext cx="64770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8" name="Line 17">
            <a:extLst>
              <a:ext uri="{FF2B5EF4-FFF2-40B4-BE49-F238E27FC236}">
                <a16:creationId xmlns:a16="http://schemas.microsoft.com/office/drawing/2014/main" id="{3C7F8F3C-F6A5-4182-1805-33CF236FB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155733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59" name="Line 18">
            <a:extLst>
              <a:ext uri="{FF2B5EF4-FFF2-40B4-BE49-F238E27FC236}">
                <a16:creationId xmlns:a16="http://schemas.microsoft.com/office/drawing/2014/main" id="{6812C0B1-8385-4A54-CBA0-7AC8687DB7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8488" y="2060575"/>
            <a:ext cx="6477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60" name="AutoShape 19">
            <a:extLst>
              <a:ext uri="{FF2B5EF4-FFF2-40B4-BE49-F238E27FC236}">
                <a16:creationId xmlns:a16="http://schemas.microsoft.com/office/drawing/2014/main" id="{6B191951-A703-BA17-5816-12904F743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852738"/>
            <a:ext cx="1133475" cy="955675"/>
          </a:xfrm>
          <a:prstGeom prst="flowChartDecisi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HAS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61" name="Line 20">
            <a:extLst>
              <a:ext uri="{FF2B5EF4-FFF2-40B4-BE49-F238E27FC236}">
                <a16:creationId xmlns:a16="http://schemas.microsoft.com/office/drawing/2014/main" id="{65059EF3-F8DE-D31D-16AA-62D6F0A569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338513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368662" name="Line 21">
            <a:extLst>
              <a:ext uri="{FF2B5EF4-FFF2-40B4-BE49-F238E27FC236}">
                <a16:creationId xmlns:a16="http://schemas.microsoft.com/office/drawing/2014/main" id="{00D667BE-9E76-06AE-4E92-B66461407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33226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33142" name="Group 22">
            <a:extLst>
              <a:ext uri="{FF2B5EF4-FFF2-40B4-BE49-F238E27FC236}">
                <a16:creationId xmlns:a16="http://schemas.microsoft.com/office/drawing/2014/main" id="{CB213AA7-777E-E9B8-13EC-813F42ECFC78}"/>
              </a:ext>
            </a:extLst>
          </p:cNvPr>
          <p:cNvGraphicFramePr>
            <a:graphicFrameLocks noGrp="1"/>
          </p:cNvGraphicFramePr>
          <p:nvPr/>
        </p:nvGraphicFramePr>
        <p:xfrm>
          <a:off x="744538" y="4148138"/>
          <a:ext cx="6780212" cy="549275"/>
        </p:xfrm>
        <a:graphic>
          <a:graphicData uri="http://schemas.openxmlformats.org/drawingml/2006/table">
            <a:tbl>
              <a:tblPr/>
              <a:tblGrid>
                <a:gridCol w="12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73" marB="457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73" marB="457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CITY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73" marB="457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STATUS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73" marB="457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154" name="Text Box 34">
            <a:extLst>
              <a:ext uri="{FF2B5EF4-FFF2-40B4-BE49-F238E27FC236}">
                <a16:creationId xmlns:a16="http://schemas.microsoft.com/office/drawing/2014/main" id="{771E8B4F-F8F3-DF40-5FF0-B94D0F79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3644900"/>
            <a:ext cx="134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SUPPILER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graphicFrame>
        <p:nvGraphicFramePr>
          <p:cNvPr id="133155" name="Group 35">
            <a:extLst>
              <a:ext uri="{FF2B5EF4-FFF2-40B4-BE49-F238E27FC236}">
                <a16:creationId xmlns:a16="http://schemas.microsoft.com/office/drawing/2014/main" id="{07D048B9-29CE-6D58-0F6E-FFC942641D9A}"/>
              </a:ext>
            </a:extLst>
          </p:cNvPr>
          <p:cNvGraphicFramePr>
            <a:graphicFrameLocks noGrp="1"/>
          </p:cNvGraphicFramePr>
          <p:nvPr/>
        </p:nvGraphicFramePr>
        <p:xfrm>
          <a:off x="744538" y="5060950"/>
          <a:ext cx="5246687" cy="649288"/>
        </p:xfrm>
        <a:graphic>
          <a:graphicData uri="http://schemas.openxmlformats.org/drawingml/2006/table">
            <a:tbl>
              <a:tblPr/>
              <a:tblGrid>
                <a:gridCol w="174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PNAME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COLOR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165" name="Text Box 45">
            <a:extLst>
              <a:ext uri="{FF2B5EF4-FFF2-40B4-BE49-F238E27FC236}">
                <a16:creationId xmlns:a16="http://schemas.microsoft.com/office/drawing/2014/main" id="{B987A647-410F-5EB3-6678-EA3340F56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557713"/>
            <a:ext cx="823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PART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68687" name="Text Box 46">
            <a:extLst>
              <a:ext uri="{FF2B5EF4-FFF2-40B4-BE49-F238E27FC236}">
                <a16:creationId xmlns:a16="http://schemas.microsoft.com/office/drawing/2014/main" id="{45429FF1-64DA-7A3B-35E7-1BC55AA73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5" y="2919413"/>
            <a:ext cx="392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M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88" name="Text Box 47">
            <a:extLst>
              <a:ext uri="{FF2B5EF4-FFF2-40B4-BE49-F238E27FC236}">
                <a16:creationId xmlns:a16="http://schemas.microsoft.com/office/drawing/2014/main" id="{63731CA5-3638-761F-703C-6C36525AA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892425"/>
            <a:ext cx="3540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N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89" name="Oval 48">
            <a:extLst>
              <a:ext uri="{FF2B5EF4-FFF2-40B4-BE49-F238E27FC236}">
                <a16:creationId xmlns:a16="http://schemas.microsoft.com/office/drawing/2014/main" id="{8F82952F-4BFB-1E7A-39BA-D6794B4FA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1019175"/>
            <a:ext cx="968375" cy="7048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QTY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68690" name="Line 49">
            <a:extLst>
              <a:ext uri="{FF2B5EF4-FFF2-40B4-BE49-F238E27FC236}">
                <a16:creationId xmlns:a16="http://schemas.microsoft.com/office/drawing/2014/main" id="{2CE79436-CEDE-C4AB-80D9-4795FF97E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6625" y="1738313"/>
            <a:ext cx="215900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graphicFrame>
        <p:nvGraphicFramePr>
          <p:cNvPr id="133170" name="Group 50">
            <a:extLst>
              <a:ext uri="{FF2B5EF4-FFF2-40B4-BE49-F238E27FC236}">
                <a16:creationId xmlns:a16="http://schemas.microsoft.com/office/drawing/2014/main" id="{3C9FF1BE-43FB-D597-1A67-9377C90CD5C2}"/>
              </a:ext>
            </a:extLst>
          </p:cNvPr>
          <p:cNvGraphicFramePr>
            <a:graphicFrameLocks noGrp="1"/>
          </p:cNvGraphicFramePr>
          <p:nvPr/>
        </p:nvGraphicFramePr>
        <p:xfrm>
          <a:off x="765175" y="6069013"/>
          <a:ext cx="5246688" cy="649287"/>
        </p:xfrm>
        <a:graphic>
          <a:graphicData uri="http://schemas.openxmlformats.org/drawingml/2006/table">
            <a:tbl>
              <a:tblPr/>
              <a:tblGrid>
                <a:gridCol w="174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P#</a:t>
                      </a:r>
                      <a:endParaRPr kumimoji="0" lang="th-TH" altLang="x-none" sz="30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QTY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180" name="Text Box 60">
            <a:extLst>
              <a:ext uri="{FF2B5EF4-FFF2-40B4-BE49-F238E27FC236}">
                <a16:creationId xmlns:a16="http://schemas.microsoft.com/office/drawing/2014/main" id="{F7A1DB26-F483-28E5-F06A-ADCE675A5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5661025"/>
            <a:ext cx="666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HAS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33181" name="Line 61">
            <a:extLst>
              <a:ext uri="{FF2B5EF4-FFF2-40B4-BE49-F238E27FC236}">
                <a16:creationId xmlns:a16="http://schemas.microsoft.com/office/drawing/2014/main" id="{5D13F20C-0D6D-85E9-2924-7A0CBE125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5699125"/>
            <a:ext cx="0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3182" name="Line 62">
            <a:extLst>
              <a:ext uri="{FF2B5EF4-FFF2-40B4-BE49-F238E27FC236}">
                <a16:creationId xmlns:a16="http://schemas.microsoft.com/office/drawing/2014/main" id="{A7EAC480-65FA-CB2C-A24C-1043C4251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5675" y="5911850"/>
            <a:ext cx="0" cy="1444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3183" name="Line 63">
            <a:extLst>
              <a:ext uri="{FF2B5EF4-FFF2-40B4-BE49-F238E27FC236}">
                <a16:creationId xmlns:a16="http://schemas.microsoft.com/office/drawing/2014/main" id="{434A8139-4628-825B-8793-012E9669D1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92275" y="5915025"/>
            <a:ext cx="18002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3184" name="Line 64">
            <a:extLst>
              <a:ext uri="{FF2B5EF4-FFF2-40B4-BE49-F238E27FC236}">
                <a16:creationId xmlns:a16="http://schemas.microsoft.com/office/drawing/2014/main" id="{A1FD7B98-D385-2C52-8CA5-58406D7D7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346575"/>
            <a:ext cx="2159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3185" name="Line 65">
            <a:extLst>
              <a:ext uri="{FF2B5EF4-FFF2-40B4-BE49-F238E27FC236}">
                <a16:creationId xmlns:a16="http://schemas.microsoft.com/office/drawing/2014/main" id="{F67BAFBA-5590-4E64-7AA2-E185A0A0C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6362700"/>
            <a:ext cx="2159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  <p:sp>
        <p:nvSpPr>
          <p:cNvPr id="133186" name="Line 66">
            <a:extLst>
              <a:ext uri="{FF2B5EF4-FFF2-40B4-BE49-F238E27FC236}">
                <a16:creationId xmlns:a16="http://schemas.microsoft.com/office/drawing/2014/main" id="{694ADDC0-8FC0-22D5-33A7-C8EA962D4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346575"/>
            <a:ext cx="0" cy="20161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4" grpId="0"/>
      <p:bldP spid="133165" grpId="0"/>
      <p:bldP spid="133180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ตัวยึดหมายเลขภาพนิ่ง 4">
            <a:extLst>
              <a:ext uri="{FF2B5EF4-FFF2-40B4-BE49-F238E27FC236}">
                <a16:creationId xmlns:a16="http://schemas.microsoft.com/office/drawing/2014/main" id="{065A15E9-89AE-E9A4-570D-DFBCB7FF6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2B0D2F-A151-074E-8DEF-B62AD38C8FB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69666" name="Line 2">
            <a:extLst>
              <a:ext uri="{FF2B5EF4-FFF2-40B4-BE49-F238E27FC236}">
                <a16:creationId xmlns:a16="http://schemas.microsoft.com/office/drawing/2014/main" id="{22D80937-A299-744F-FB87-BE08EA92F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69667" name="Text Box 3">
            <a:extLst>
              <a:ext uri="{FF2B5EF4-FFF2-40B4-BE49-F238E27FC236}">
                <a16:creationId xmlns:a16="http://schemas.microsoft.com/office/drawing/2014/main" id="{BAD63066-CE5C-A88B-8862-D90F92B3C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69668" name="Text Box 4">
            <a:extLst>
              <a:ext uri="{FF2B5EF4-FFF2-40B4-BE49-F238E27FC236}">
                <a16:creationId xmlns:a16="http://schemas.microsoft.com/office/drawing/2014/main" id="{FFFA437D-B877-1AB7-9A5E-A75BD5D4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92250"/>
            <a:ext cx="875506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 </a:t>
            </a:r>
            <a:r>
              <a:rPr lang="th-TH" altLang="en-TH">
                <a:latin typeface="Angsana New" panose="02020603050405020304" pitchFamily="18" charset="-34"/>
              </a:rPr>
              <a:t>ส่วนประกอบสำคัญของ </a:t>
            </a:r>
            <a:r>
              <a:rPr lang="en-US" altLang="en-TH">
                <a:latin typeface="Angsana New" panose="02020603050405020304" pitchFamily="18" charset="-34"/>
              </a:rPr>
              <a:t>Design Phase </a:t>
            </a:r>
            <a:r>
              <a:rPr lang="th-TH" altLang="en-TH">
                <a:latin typeface="Angsana New" panose="02020603050405020304" pitchFamily="18" charset="-34"/>
              </a:rPr>
              <a:t>ก็คือ การออกแบบ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สถาปัตยกรรม (</a:t>
            </a:r>
            <a:r>
              <a:rPr lang="en-US" altLang="en-TH">
                <a:latin typeface="Angsana New" panose="02020603050405020304" pitchFamily="18" charset="-34"/>
              </a:rPr>
              <a:t>architecture design) </a:t>
            </a:r>
            <a:r>
              <a:rPr lang="th-TH" altLang="en-TH">
                <a:latin typeface="Angsana New" panose="02020603050405020304" pitchFamily="18" charset="-34"/>
              </a:rPr>
              <a:t>ซึ่งอธิบายใช้ </a:t>
            </a:r>
            <a:r>
              <a:rPr lang="th-TH" altLang="en-TH" i="1">
                <a:solidFill>
                  <a:srgbClr val="3333FF"/>
                </a:solidFill>
                <a:latin typeface="Angsana New" panose="02020603050405020304" pitchFamily="18" charset="-34"/>
              </a:rPr>
              <a:t>เทคนิค </a:t>
            </a:r>
            <a:r>
              <a:rPr lang="en-US" altLang="en-TH" i="1">
                <a:solidFill>
                  <a:srgbClr val="3333FF"/>
                </a:solidFill>
                <a:latin typeface="Angsana New" panose="02020603050405020304" pitchFamily="18" charset="-34"/>
              </a:rPr>
              <a:t>Environment</a:t>
            </a:r>
            <a:endParaRPr lang="th-TH" altLang="en-TH" i="1">
              <a:solidFill>
                <a:srgbClr val="3333FF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สำหรับระบบใหม่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โดย เทคนิค </a:t>
            </a:r>
            <a:r>
              <a:rPr lang="en-US" altLang="en-TH">
                <a:latin typeface="Angsana New" panose="02020603050405020304" pitchFamily="18" charset="-34"/>
              </a:rPr>
              <a:t>Environment</a:t>
            </a:r>
            <a:r>
              <a:rPr lang="th-TH" altLang="en-TH" sz="1800" b="1"/>
              <a:t> </a:t>
            </a:r>
            <a:r>
              <a:rPr lang="th-TH" altLang="en-TH">
                <a:latin typeface="Angsana New" panose="02020603050405020304" pitchFamily="18" charset="-34"/>
              </a:rPr>
              <a:t>จะประกอบไปด้วยการระบุ </a:t>
            </a:r>
            <a:r>
              <a:rPr lang="en-US" altLang="en-TH">
                <a:latin typeface="Angsana New" panose="02020603050405020304" pitchFamily="18" charset="-34"/>
              </a:rPr>
              <a:t>Hardware,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Software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Communications Infrastructure </a:t>
            </a:r>
            <a:r>
              <a:rPr lang="th-TH" altLang="en-TH">
                <a:latin typeface="Angsana New" panose="02020603050405020304" pitchFamily="18" charset="-34"/>
              </a:rPr>
              <a:t>ซึ่งระบบใหม่จะมีการสร้างและ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มีวิธีในการ </a:t>
            </a:r>
            <a:r>
              <a:rPr lang="en-US" altLang="en-TH">
                <a:latin typeface="Angsana New" panose="02020603050405020304" pitchFamily="18" charset="-34"/>
              </a:rPr>
              <a:t>support </a:t>
            </a:r>
            <a:r>
              <a:rPr lang="th-TH" altLang="en-TH">
                <a:latin typeface="Angsana New" panose="02020603050405020304" pitchFamily="18" charset="-34"/>
              </a:rPr>
              <a:t>ระบบความปลอดภัยและ ต้องทำให้บรรลุความวัตถุประสงค์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ตัวยึดหมายเลขภาพนิ่ง 4">
            <a:extLst>
              <a:ext uri="{FF2B5EF4-FFF2-40B4-BE49-F238E27FC236}">
                <a16:creationId xmlns:a16="http://schemas.microsoft.com/office/drawing/2014/main" id="{F48B95EB-8494-F72C-1B11-3729AFB6B3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F9C75E-AF49-5B43-9FB8-258164C7B97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0690" name="Line 2">
            <a:extLst>
              <a:ext uri="{FF2B5EF4-FFF2-40B4-BE49-F238E27FC236}">
                <a16:creationId xmlns:a16="http://schemas.microsoft.com/office/drawing/2014/main" id="{93AA4556-059E-FE8C-E149-3FBAB98EC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0691" name="Text Box 3">
            <a:extLst>
              <a:ext uri="{FF2B5EF4-FFF2-40B4-BE49-F238E27FC236}">
                <a16:creationId xmlns:a16="http://schemas.microsoft.com/office/drawing/2014/main" id="{C881DE55-4485-8E5A-E0EB-9381B71E6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370692" name="Text Box 4">
            <a:extLst>
              <a:ext uri="{FF2B5EF4-FFF2-40B4-BE49-F238E27FC236}">
                <a16:creationId xmlns:a16="http://schemas.microsoft.com/office/drawing/2014/main" id="{C9ED7718-069A-AB0D-418C-E5DE84975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547813"/>
            <a:ext cx="7954963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ซึ่งสิ่งที่ได้จาก การออกแบบสถาปัตยกรรม </a:t>
            </a:r>
            <a:r>
              <a:rPr lang="en-US" altLang="en-TH">
                <a:latin typeface="Angsana New" panose="02020603050405020304" pitchFamily="18" charset="-34"/>
              </a:rPr>
              <a:t>(Architecture Design)</a:t>
            </a:r>
            <a:br>
              <a:rPr lang="th-TH" altLang="en-TH">
                <a:latin typeface="Angsana New" panose="02020603050405020304" pitchFamily="18" charset="-34"/>
              </a:rPr>
            </a:br>
            <a:r>
              <a:rPr lang="th-TH" altLang="en-TH">
                <a:latin typeface="Angsana New" panose="02020603050405020304" pitchFamily="18" charset="-34"/>
              </a:rPr>
              <a:t>ประกอบไปด้วย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Network Model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Hardware and Software Specification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Plan for security and global support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ตัวยึดหมายเลขภาพนิ่ง 4">
            <a:extLst>
              <a:ext uri="{FF2B5EF4-FFF2-40B4-BE49-F238E27FC236}">
                <a16:creationId xmlns:a16="http://schemas.microsoft.com/office/drawing/2014/main" id="{51B4CF53-A44D-610C-FAEE-594CCFA67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7542EB-31C8-4547-BB9E-D4554F3EB8B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2738" name="Line 2">
            <a:extLst>
              <a:ext uri="{FF2B5EF4-FFF2-40B4-BE49-F238E27FC236}">
                <a16:creationId xmlns:a16="http://schemas.microsoft.com/office/drawing/2014/main" id="{1A4D6724-3310-D7ED-A3FD-F5122EE91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2739" name="Text Box 4">
            <a:extLst>
              <a:ext uri="{FF2B5EF4-FFF2-40B4-BE49-F238E27FC236}">
                <a16:creationId xmlns:a16="http://schemas.microsoft.com/office/drawing/2014/main" id="{AB14145E-2A79-5425-30D2-CB1BA8365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476375"/>
            <a:ext cx="8683625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</a:t>
            </a:r>
            <a:r>
              <a:rPr lang="th-TH" altLang="en-TH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latin typeface="Angsana New" panose="02020603050405020304" pitchFamily="18" charset="-34"/>
              </a:rPr>
              <a:t>1 </a:t>
            </a:r>
            <a:r>
              <a:rPr lang="th-TH" altLang="en-TH" b="1">
                <a:latin typeface="Angsana New" panose="02020603050405020304" pitchFamily="18" charset="-34"/>
              </a:rPr>
              <a:t>ของ </a:t>
            </a:r>
            <a:r>
              <a:rPr lang="en-US" altLang="en-TH" b="1">
                <a:latin typeface="Angsana New" panose="02020603050405020304" pitchFamily="18" charset="-34"/>
              </a:rPr>
              <a:t>Architecture Design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การกำหนดสถาปัตยกรรมของ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ระบบซึ่งมี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แบบ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en-US" altLang="en-TH">
                <a:latin typeface="Angsana New" panose="02020603050405020304" pitchFamily="18" charset="-34"/>
              </a:rPr>
              <a:t>(1) Server-based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(2) Client-based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(3) Client-server Architecture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72740" name="Text Box 3">
            <a:extLst>
              <a:ext uri="{FF2B5EF4-FFF2-40B4-BE49-F238E27FC236}">
                <a16:creationId xmlns:a16="http://schemas.microsoft.com/office/drawing/2014/main" id="{DF98337A-49CF-2424-BF3D-C20FE4744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ตัวยึดหมายเลขภาพนิ่ง 4">
            <a:extLst>
              <a:ext uri="{FF2B5EF4-FFF2-40B4-BE49-F238E27FC236}">
                <a16:creationId xmlns:a16="http://schemas.microsoft.com/office/drawing/2014/main" id="{EEAFD754-CF5D-63E8-9D87-36755BF590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B12B6A-E8F4-6A4C-8BC6-C715FC312FC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3762" name="Line 2">
            <a:extLst>
              <a:ext uri="{FF2B5EF4-FFF2-40B4-BE49-F238E27FC236}">
                <a16:creationId xmlns:a16="http://schemas.microsoft.com/office/drawing/2014/main" id="{116D9483-7B40-44B1-B7BF-ABE8148F6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3763" name="Text Box 4">
            <a:extLst>
              <a:ext uri="{FF2B5EF4-FFF2-40B4-BE49-F238E27FC236}">
                <a16:creationId xmlns:a16="http://schemas.microsoft.com/office/drawing/2014/main" id="{DA3E43A1-5153-7E98-C83A-7C5F6808A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70013"/>
            <a:ext cx="917733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จากรูปแบบของสถาปัตยกรรม ทั้ง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รูปแบบ ที่ได้กล่าวไปแล้วนั้น ทั้ง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แบบจะมีสิ่งที่เหมือนกัน คือ การทำงานทั่วไปโดยจะประกอบไปด้วย </a:t>
            </a:r>
            <a:r>
              <a:rPr lang="en-US" altLang="en-TH">
                <a:latin typeface="Angsana New" panose="02020603050405020304" pitchFamily="18" charset="-34"/>
              </a:rPr>
              <a:t>4 </a:t>
            </a:r>
            <a:r>
              <a:rPr lang="th-TH" altLang="en-TH">
                <a:latin typeface="Angsana New" panose="02020603050405020304" pitchFamily="18" charset="-34"/>
              </a:rPr>
              <a:t>ขั้นตอน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1. data storage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2. data access logic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3. application logic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>
                <a:latin typeface="Angsana New" panose="02020603050405020304" pitchFamily="18" charset="-34"/>
              </a:rPr>
              <a:t>4. presentation logic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โดยทั้ง </a:t>
            </a:r>
            <a:r>
              <a:rPr lang="en-US" altLang="en-TH">
                <a:latin typeface="Angsana New" panose="02020603050405020304" pitchFamily="18" charset="-34"/>
              </a:rPr>
              <a:t>4 </a:t>
            </a:r>
            <a:r>
              <a:rPr lang="th-TH" altLang="en-TH">
                <a:latin typeface="Angsana New" panose="02020603050405020304" pitchFamily="18" charset="-34"/>
              </a:rPr>
              <a:t>ส่วนดังกล่าว เป็นพื้นฐานในการสร้างทุกๆ </a:t>
            </a:r>
            <a:r>
              <a:rPr lang="en-US" altLang="en-TH">
                <a:latin typeface="Angsana New" panose="02020603050405020304" pitchFamily="18" charset="-34"/>
              </a:rPr>
              <a:t>application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73764" name="Text Box 3">
            <a:extLst>
              <a:ext uri="{FF2B5EF4-FFF2-40B4-BE49-F238E27FC236}">
                <a16:creationId xmlns:a16="http://schemas.microsoft.com/office/drawing/2014/main" id="{E9F638A6-02DE-6055-7A40-1327E0525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ตัวยึดหมายเลขภาพนิ่ง 4">
            <a:extLst>
              <a:ext uri="{FF2B5EF4-FFF2-40B4-BE49-F238E27FC236}">
                <a16:creationId xmlns:a16="http://schemas.microsoft.com/office/drawing/2014/main" id="{888992DB-F123-1644-E642-02620653B0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219389-19F3-0E40-B9BE-F1993006A99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5810" name="Line 2">
            <a:extLst>
              <a:ext uri="{FF2B5EF4-FFF2-40B4-BE49-F238E27FC236}">
                <a16:creationId xmlns:a16="http://schemas.microsoft.com/office/drawing/2014/main" id="{700E2A6D-1302-BB78-15E1-9AB7CA470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5811" name="Text Box 4">
            <a:extLst>
              <a:ext uri="{FF2B5EF4-FFF2-40B4-BE49-F238E27FC236}">
                <a16:creationId xmlns:a16="http://schemas.microsoft.com/office/drawing/2014/main" id="{4508B4D5-6790-A9CE-B347-DCD6FCC2A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412875"/>
            <a:ext cx="4456113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โดยสถาปัตยกรรม</a:t>
            </a:r>
            <a:r>
              <a:rPr lang="en-US" altLang="en-TH" b="1">
                <a:latin typeface="Angsana New" panose="02020603050405020304" pitchFamily="18" charset="-34"/>
              </a:rPr>
              <a:t> </a:t>
            </a:r>
            <a:r>
              <a:rPr lang="th-TH" altLang="en-TH" b="1">
                <a:latin typeface="Angsana New" panose="02020603050405020304" pitchFamily="18" charset="-34"/>
              </a:rPr>
              <a:t>แบ่งได้ </a:t>
            </a:r>
            <a:r>
              <a:rPr lang="en-US" altLang="en-TH" b="1">
                <a:latin typeface="Angsana New" panose="02020603050405020304" pitchFamily="18" charset="-34"/>
              </a:rPr>
              <a:t>3 </a:t>
            </a:r>
            <a:r>
              <a:rPr lang="th-TH" altLang="en-TH" b="1">
                <a:latin typeface="Angsana New" panose="02020603050405020304" pitchFamily="18" charset="-34"/>
              </a:rPr>
              <a:t>รูปแบบ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(1) Server-based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(2) Client-based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(3) Client-server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75812" name="Text Box 5">
            <a:extLst>
              <a:ext uri="{FF2B5EF4-FFF2-40B4-BE49-F238E27FC236}">
                <a16:creationId xmlns:a16="http://schemas.microsoft.com/office/drawing/2014/main" id="{D719579A-90F3-D74D-1E20-5CF73F54D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3514725"/>
            <a:ext cx="8275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โดยส่วนประกอบของทั้ง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รูปแบบ จะประกอบไปด้วย </a:t>
            </a:r>
            <a:r>
              <a:rPr lang="en-US" altLang="en-TH">
                <a:latin typeface="Angsana New" panose="02020603050405020304" pitchFamily="18" charset="-34"/>
              </a:rPr>
              <a:t>servers, clients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networks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75813" name="Text Box 3">
            <a:extLst>
              <a:ext uri="{FF2B5EF4-FFF2-40B4-BE49-F238E27FC236}">
                <a16:creationId xmlns:a16="http://schemas.microsoft.com/office/drawing/2014/main" id="{12DEA420-9DA4-311C-0F44-4383F414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ตัวยึดหมายเลขภาพนิ่ง 4">
            <a:extLst>
              <a:ext uri="{FF2B5EF4-FFF2-40B4-BE49-F238E27FC236}">
                <a16:creationId xmlns:a16="http://schemas.microsoft.com/office/drawing/2014/main" id="{3C8D1F50-F549-B405-BF96-F2200E36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DD167F-17BF-454F-B140-C6EC99F025F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4D0AA49A-C67C-08CC-743D-67AF2B5E4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5D50345-2437-B309-B08D-5A7A575BC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2366963"/>
            <a:ext cx="61245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ความรู้เบื้องต้นของระบบสารสนเทศ</a:t>
            </a:r>
            <a:r>
              <a:rPr lang="th-TH" altLang="en-TH" sz="4400" b="1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(Introduction to Information System)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5E0FDF5E-9FB1-83B5-8310-89B8C5055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692150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1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ตัวยึดหมายเลขภาพนิ่ง 4">
            <a:extLst>
              <a:ext uri="{FF2B5EF4-FFF2-40B4-BE49-F238E27FC236}">
                <a16:creationId xmlns:a16="http://schemas.microsoft.com/office/drawing/2014/main" id="{39453FEA-21B4-ABFB-543E-5EE455DA6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C5220F-15DF-1F46-AC11-6C0B9D041A9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51202" name="Line 4">
            <a:extLst>
              <a:ext uri="{FF2B5EF4-FFF2-40B4-BE49-F238E27FC236}">
                <a16:creationId xmlns:a16="http://schemas.microsoft.com/office/drawing/2014/main" id="{363BFB35-0F55-1C6E-5D7F-47ADCDE8B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1203" name="Rectangle 5">
            <a:extLst>
              <a:ext uri="{FF2B5EF4-FFF2-40B4-BE49-F238E27FC236}">
                <a16:creationId xmlns:a16="http://schemas.microsoft.com/office/drawing/2014/main" id="{84417DB0-1FA4-228E-62AF-85E797065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8950"/>
            <a:ext cx="4070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ชนิดของระบบสารสนเทศ</a:t>
            </a:r>
          </a:p>
        </p:txBody>
      </p:sp>
      <p:sp>
        <p:nvSpPr>
          <p:cNvPr id="51204" name="Text Box 6">
            <a:extLst>
              <a:ext uri="{FF2B5EF4-FFF2-40B4-BE49-F238E27FC236}">
                <a16:creationId xmlns:a16="http://schemas.microsoft.com/office/drawing/2014/main" id="{20F0C631-B996-4E16-B0A9-77F6F5358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530350"/>
            <a:ext cx="48736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Transaction Processing Systems </a:t>
            </a:r>
            <a:r>
              <a:rPr lang="en-US" altLang="en-TH">
                <a:solidFill>
                  <a:srgbClr val="FF0000"/>
                </a:solidFill>
                <a:latin typeface="Angsana New" panose="02020603050405020304" pitchFamily="18" charset="-34"/>
              </a:rPr>
              <a:t>: </a:t>
            </a: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TPS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  Management Information System </a:t>
            </a:r>
            <a:r>
              <a:rPr lang="en-US" altLang="en-TH">
                <a:solidFill>
                  <a:srgbClr val="FF0000"/>
                </a:solidFill>
                <a:latin typeface="Angsana New" panose="02020603050405020304" pitchFamily="18" charset="-34"/>
              </a:rPr>
              <a:t>: </a:t>
            </a: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MIS</a:t>
            </a:r>
            <a:endParaRPr lang="en-US" altLang="en-TH">
              <a:solidFill>
                <a:srgbClr val="FF0000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  Executive Support Systems </a:t>
            </a:r>
            <a:r>
              <a:rPr lang="en-US" altLang="en-TH">
                <a:solidFill>
                  <a:srgbClr val="FF0000"/>
                </a:solidFill>
                <a:latin typeface="Angsana New" panose="02020603050405020304" pitchFamily="18" charset="-34"/>
              </a:rPr>
              <a:t>: </a:t>
            </a: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ESS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  Decision Support Systems </a:t>
            </a:r>
            <a:r>
              <a:rPr lang="en-US" altLang="en-TH">
                <a:solidFill>
                  <a:srgbClr val="FF0000"/>
                </a:solidFill>
                <a:latin typeface="Angsana New" panose="02020603050405020304" pitchFamily="18" charset="-34"/>
              </a:rPr>
              <a:t>: </a:t>
            </a:r>
            <a:r>
              <a:rPr lang="th-TH" altLang="en-TH">
                <a:solidFill>
                  <a:srgbClr val="FF0000"/>
                </a:solidFill>
                <a:latin typeface="Angsana New" panose="02020603050405020304" pitchFamily="18" charset="-34"/>
              </a:rPr>
              <a:t>DSS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ตัวยึดหมายเลขภาพนิ่ง 4">
            <a:extLst>
              <a:ext uri="{FF2B5EF4-FFF2-40B4-BE49-F238E27FC236}">
                <a16:creationId xmlns:a16="http://schemas.microsoft.com/office/drawing/2014/main" id="{ACE13E7E-7029-7844-64F1-ACC4C4BFE6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5CAAD5-2A72-3A47-88C9-E8E1682940E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6834" name="Line 2">
            <a:extLst>
              <a:ext uri="{FF2B5EF4-FFF2-40B4-BE49-F238E27FC236}">
                <a16:creationId xmlns:a16="http://schemas.microsoft.com/office/drawing/2014/main" id="{4653DCB2-134C-AB23-DB4D-702A4A0E3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6835" name="Text Box 4">
            <a:extLst>
              <a:ext uri="{FF2B5EF4-FFF2-40B4-BE49-F238E27FC236}">
                <a16:creationId xmlns:a16="http://schemas.microsoft.com/office/drawing/2014/main" id="{47E09DD9-8893-8D0F-4701-3B02D9C81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76375"/>
            <a:ext cx="804703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(1) Server-based Architectures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สถาปัตยกรรมแบบนี้ จะมี </a:t>
            </a:r>
            <a:r>
              <a:rPr lang="en-US" altLang="en-TH">
                <a:latin typeface="Angsana New" panose="02020603050405020304" pitchFamily="18" charset="-34"/>
              </a:rPr>
              <a:t>micro computer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mainframe computer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เข้ามาเกี่ยวข้อง ซึ่งเครื่อง </a:t>
            </a:r>
            <a:r>
              <a:rPr lang="en-US" altLang="en-TH">
                <a:latin typeface="Angsana New" panose="02020603050405020304" pitchFamily="18" charset="-34"/>
              </a:rPr>
              <a:t>mainframe </a:t>
            </a:r>
            <a:r>
              <a:rPr lang="th-TH" altLang="en-TH">
                <a:latin typeface="Angsana New" panose="02020603050405020304" pitchFamily="18" charset="-34"/>
              </a:rPr>
              <a:t>จะใช้เป็นเครื่อง </a:t>
            </a:r>
            <a:r>
              <a:rPr lang="en-US" altLang="en-TH">
                <a:latin typeface="Angsana New" panose="02020603050405020304" pitchFamily="18" charset="-34"/>
              </a:rPr>
              <a:t>server </a:t>
            </a:r>
            <a:r>
              <a:rPr lang="th-TH" altLang="en-TH">
                <a:latin typeface="Angsana New" panose="02020603050405020304" pitchFamily="18" charset="-34"/>
              </a:rPr>
              <a:t>ส่วนเครื่อง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micro computer </a:t>
            </a:r>
            <a:r>
              <a:rPr lang="th-TH" altLang="en-TH">
                <a:latin typeface="Angsana New" panose="02020603050405020304" pitchFamily="18" charset="-34"/>
              </a:rPr>
              <a:t>จะใช้เป็น </a:t>
            </a:r>
            <a:r>
              <a:rPr lang="en-US" altLang="en-TH">
                <a:latin typeface="Angsana New" panose="02020603050405020304" pitchFamily="18" charset="-34"/>
              </a:rPr>
              <a:t>client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</a:t>
            </a:r>
            <a:r>
              <a:rPr lang="th-TH" altLang="en-TH">
                <a:latin typeface="Angsana New" panose="02020603050405020304" pitchFamily="18" charset="-34"/>
              </a:rPr>
              <a:t>โดยสถาปัตยกรรม แบบนี้เครื่อง </a:t>
            </a:r>
            <a:r>
              <a:rPr lang="en-US" altLang="en-TH">
                <a:latin typeface="Angsana New" panose="02020603050405020304" pitchFamily="18" charset="-34"/>
              </a:rPr>
              <a:t>server </a:t>
            </a:r>
            <a:r>
              <a:rPr lang="th-TH" altLang="en-TH">
                <a:latin typeface="Angsana New" panose="02020603050405020304" pitchFamily="18" charset="-34"/>
              </a:rPr>
              <a:t>จะทำงานพื้นฐานทั้ง </a:t>
            </a:r>
            <a:r>
              <a:rPr lang="en-US" altLang="en-TH">
                <a:latin typeface="Angsana New" panose="02020603050405020304" pitchFamily="18" charset="-34"/>
              </a:rPr>
              <a:t>4 </a:t>
            </a:r>
            <a:r>
              <a:rPr lang="th-TH" altLang="en-TH">
                <a:latin typeface="Angsana New" panose="02020603050405020304" pitchFamily="18" charset="-34"/>
              </a:rPr>
              <a:t>อย่าง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อย่างเช่นในรูปถัดไป</a:t>
            </a:r>
          </a:p>
        </p:txBody>
      </p:sp>
      <p:sp>
        <p:nvSpPr>
          <p:cNvPr id="376836" name="Text Box 3">
            <a:extLst>
              <a:ext uri="{FF2B5EF4-FFF2-40B4-BE49-F238E27FC236}">
                <a16:creationId xmlns:a16="http://schemas.microsoft.com/office/drawing/2014/main" id="{1863CBB6-E212-49BF-5F67-30A37A6D0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7" name="ตัวยึดหมายเลขภาพนิ่ง 4">
            <a:extLst>
              <a:ext uri="{FF2B5EF4-FFF2-40B4-BE49-F238E27FC236}">
                <a16:creationId xmlns:a16="http://schemas.microsoft.com/office/drawing/2014/main" id="{82F9448E-D7A3-33D5-5F88-564B80F401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566A2D-7ED7-A145-8756-09F69B3D03B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7858" name="mainfrm">
            <a:extLst>
              <a:ext uri="{FF2B5EF4-FFF2-40B4-BE49-F238E27FC236}">
                <a16:creationId xmlns:a16="http://schemas.microsoft.com/office/drawing/2014/main" id="{0DF8FCCD-D19C-CE10-C77E-F23604CD30B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938838" y="2278063"/>
            <a:ext cx="1009650" cy="143986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0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0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32 w 21600"/>
              <a:gd name="T25" fmla="*/ 22174 h 21600"/>
              <a:gd name="T26" fmla="*/ 21579 w 21600"/>
              <a:gd name="T27" fmla="*/ 279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TH"/>
          </a:p>
        </p:txBody>
      </p:sp>
      <p:pic>
        <p:nvPicPr>
          <p:cNvPr id="377859" name="Picture 3" descr="j0285750">
            <a:extLst>
              <a:ext uri="{FF2B5EF4-FFF2-40B4-BE49-F238E27FC236}">
                <a16:creationId xmlns:a16="http://schemas.microsoft.com/office/drawing/2014/main" id="{2645848A-B97A-D3A9-CB34-51FE9512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78063"/>
            <a:ext cx="182403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860" name="Text Box 4">
            <a:extLst>
              <a:ext uri="{FF2B5EF4-FFF2-40B4-BE49-F238E27FC236}">
                <a16:creationId xmlns:a16="http://schemas.microsoft.com/office/drawing/2014/main" id="{9BC80145-5E39-CBF4-22DA-5BA7881FC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557338"/>
            <a:ext cx="173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 / (terminal)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77861" name="Text Box 5">
            <a:extLst>
              <a:ext uri="{FF2B5EF4-FFF2-40B4-BE49-F238E27FC236}">
                <a16:creationId xmlns:a16="http://schemas.microsoft.com/office/drawing/2014/main" id="{F4C61BE2-615B-E205-273A-5C81E3B6F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013" y="1412875"/>
            <a:ext cx="21447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Server Host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(mainframe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77862" name="Line 2">
            <a:extLst>
              <a:ext uri="{FF2B5EF4-FFF2-40B4-BE49-F238E27FC236}">
                <a16:creationId xmlns:a16="http://schemas.microsoft.com/office/drawing/2014/main" id="{FF8CDDAB-D1CA-E897-C176-355E35A1B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7863" name="Line 8">
            <a:extLst>
              <a:ext uri="{FF2B5EF4-FFF2-40B4-BE49-F238E27FC236}">
                <a16:creationId xmlns:a16="http://schemas.microsoft.com/office/drawing/2014/main" id="{85AA04F1-85A5-8F8B-1C4B-1D2C03077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2852738"/>
            <a:ext cx="3167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7864" name="Text Box 9">
            <a:extLst>
              <a:ext uri="{FF2B5EF4-FFF2-40B4-BE49-F238E27FC236}">
                <a16:creationId xmlns:a16="http://schemas.microsoft.com/office/drawing/2014/main" id="{D5F7CAEF-F75C-CE45-8EAD-E911BBFAC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3732213"/>
            <a:ext cx="1625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Presentation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access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storage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77865" name="Text Box 10">
            <a:extLst>
              <a:ext uri="{FF2B5EF4-FFF2-40B4-BE49-F238E27FC236}">
                <a16:creationId xmlns:a16="http://schemas.microsoft.com/office/drawing/2014/main" id="{85D50644-C819-9E85-360B-E63A06BE2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5102225"/>
            <a:ext cx="70580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ข้อเสีย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</a:t>
            </a:r>
            <a:r>
              <a:rPr lang="en-US" altLang="en-TH" sz="2800">
                <a:latin typeface="Angsana New" panose="02020603050405020304" pitchFamily="18" charset="-34"/>
              </a:rPr>
              <a:t>server </a:t>
            </a:r>
            <a:r>
              <a:rPr lang="th-TH" altLang="en-TH" sz="2800">
                <a:latin typeface="Angsana New" panose="02020603050405020304" pitchFamily="18" charset="-34"/>
              </a:rPr>
              <a:t>จะต้องทำทุกๆ </a:t>
            </a:r>
            <a:r>
              <a:rPr lang="en-US" altLang="en-TH" sz="2800">
                <a:latin typeface="Angsana New" panose="02020603050405020304" pitchFamily="18" charset="-34"/>
              </a:rPr>
              <a:t>process </a:t>
            </a:r>
            <a:r>
              <a:rPr lang="th-TH" altLang="en-TH" sz="2800">
                <a:latin typeface="Angsana New" panose="02020603050405020304" pitchFamily="18" charset="-34"/>
              </a:rPr>
              <a:t>(กระบวนการ)</a:t>
            </a:r>
            <a:r>
              <a:rPr lang="en-US" altLang="en-TH" sz="2800">
                <a:latin typeface="Angsana New" panose="02020603050405020304" pitchFamily="18" charset="-34"/>
              </a:rPr>
              <a:t> </a:t>
            </a:r>
            <a:r>
              <a:rPr lang="th-TH" altLang="en-TH" sz="2800">
                <a:latin typeface="Angsana New" panose="02020603050405020304" pitchFamily="18" charset="-34"/>
              </a:rPr>
              <a:t>ที่มีการร้องขอจาก </a:t>
            </a:r>
            <a:r>
              <a:rPr lang="en-US" altLang="en-TH" sz="2800">
                <a:latin typeface="Angsana New" panose="02020603050405020304" pitchFamily="18" charset="-34"/>
              </a:rPr>
              <a:t>client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77866" name="Text Box 11">
            <a:extLst>
              <a:ext uri="{FF2B5EF4-FFF2-40B4-BE49-F238E27FC236}">
                <a16:creationId xmlns:a16="http://schemas.microsoft.com/office/drawing/2014/main" id="{8BACE930-8223-5D0C-93F7-A64DA2C4F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725" y="6284913"/>
            <a:ext cx="330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รูปแสดง </a:t>
            </a: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Server-Based Architectures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377867" name="Text Box 3">
            <a:extLst>
              <a:ext uri="{FF2B5EF4-FFF2-40B4-BE49-F238E27FC236}">
                <a16:creationId xmlns:a16="http://schemas.microsoft.com/office/drawing/2014/main" id="{FCE43084-67DB-7749-2530-4B4FE9C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ตัวยึดหมายเลขภาพนิ่ง 4">
            <a:extLst>
              <a:ext uri="{FF2B5EF4-FFF2-40B4-BE49-F238E27FC236}">
                <a16:creationId xmlns:a16="http://schemas.microsoft.com/office/drawing/2014/main" id="{DE72D890-6D6B-0A94-2B3C-2F8E941AA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C1380D-4C01-3C4E-81A8-F085AE1BBE6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78882" name="Line 2">
            <a:extLst>
              <a:ext uri="{FF2B5EF4-FFF2-40B4-BE49-F238E27FC236}">
                <a16:creationId xmlns:a16="http://schemas.microsoft.com/office/drawing/2014/main" id="{E8B33D8E-470B-064F-58A0-30885F309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8883" name="Text Box 4">
            <a:extLst>
              <a:ext uri="{FF2B5EF4-FFF2-40B4-BE49-F238E27FC236}">
                <a16:creationId xmlns:a16="http://schemas.microsoft.com/office/drawing/2014/main" id="{00CA66EF-AF91-4042-C136-58E03B1ED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76375"/>
            <a:ext cx="7920037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(2) Client-based Architectures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สถาปัตยกรรมแบบนี้ จะใช้ </a:t>
            </a:r>
            <a:r>
              <a:rPr lang="en-US" altLang="en-TH">
                <a:latin typeface="Angsana New" panose="02020603050405020304" pitchFamily="18" charset="-34"/>
              </a:rPr>
              <a:t>micro computer 2 </a:t>
            </a:r>
            <a:r>
              <a:rPr lang="th-TH" altLang="en-TH">
                <a:latin typeface="Angsana New" panose="02020603050405020304" pitchFamily="18" charset="-34"/>
              </a:rPr>
              <a:t>เครื่อง เข้ามาเกี่ยวข้อง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ซึ่งเครื่องหนึ่งจะใช้เป็น </a:t>
            </a:r>
            <a:r>
              <a:rPr lang="en-US" altLang="en-TH">
                <a:latin typeface="Angsana New" panose="02020603050405020304" pitchFamily="18" charset="-34"/>
              </a:rPr>
              <a:t>server </a:t>
            </a:r>
            <a:r>
              <a:rPr lang="th-TH" altLang="en-TH">
                <a:latin typeface="Angsana New" panose="02020603050405020304" pitchFamily="18" charset="-34"/>
              </a:rPr>
              <a:t>ส่วนอีกเครื่องจะใช้เป็น </a:t>
            </a:r>
            <a:r>
              <a:rPr lang="en-US" altLang="en-TH">
                <a:latin typeface="Angsana New" panose="02020603050405020304" pitchFamily="18" charset="-34"/>
              </a:rPr>
              <a:t>client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</a:t>
            </a:r>
            <a:r>
              <a:rPr lang="th-TH" altLang="en-TH">
                <a:latin typeface="Angsana New" panose="02020603050405020304" pitchFamily="18" charset="-34"/>
              </a:rPr>
              <a:t>โดยสถาปัตยกรรม แบบนี้เครื่อง </a:t>
            </a:r>
            <a:r>
              <a:rPr lang="en-US" altLang="en-TH">
                <a:latin typeface="Angsana New" panose="02020603050405020304" pitchFamily="18" charset="-34"/>
              </a:rPr>
              <a:t>server </a:t>
            </a:r>
            <a:r>
              <a:rPr lang="th-TH" altLang="en-TH">
                <a:latin typeface="Angsana New" panose="02020603050405020304" pitchFamily="18" charset="-34"/>
              </a:rPr>
              <a:t>จะทำงานในส่วนของการเก็บ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ข้อมูล </a:t>
            </a:r>
            <a:r>
              <a:rPr lang="en-US" altLang="en-TH">
                <a:latin typeface="Angsana New" panose="02020603050405020304" pitchFamily="18" charset="-34"/>
              </a:rPr>
              <a:t>(data storage)</a:t>
            </a:r>
            <a:r>
              <a:rPr lang="th-TH" altLang="en-TH">
                <a:latin typeface="Angsana New" panose="02020603050405020304" pitchFamily="18" charset="-34"/>
              </a:rPr>
              <a:t> เพียงอย่างเดียวเท่านั้น</a:t>
            </a:r>
          </a:p>
        </p:txBody>
      </p:sp>
      <p:sp>
        <p:nvSpPr>
          <p:cNvPr id="378884" name="Text Box 3">
            <a:extLst>
              <a:ext uri="{FF2B5EF4-FFF2-40B4-BE49-F238E27FC236}">
                <a16:creationId xmlns:a16="http://schemas.microsoft.com/office/drawing/2014/main" id="{17BBD259-12CC-592D-F392-88CD42B30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ตัวยึดหมายเลขภาพนิ่ง 4">
            <a:extLst>
              <a:ext uri="{FF2B5EF4-FFF2-40B4-BE49-F238E27FC236}">
                <a16:creationId xmlns:a16="http://schemas.microsoft.com/office/drawing/2014/main" id="{71DCEEDE-2C2F-4F16-62ED-381EC2D35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A81A2E-6166-D64A-B8C9-E44E1D7941A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pic>
        <p:nvPicPr>
          <p:cNvPr id="379906" name="Picture 2" descr="j0285750">
            <a:extLst>
              <a:ext uri="{FF2B5EF4-FFF2-40B4-BE49-F238E27FC236}">
                <a16:creationId xmlns:a16="http://schemas.microsoft.com/office/drawing/2014/main" id="{C63C615E-5E17-766E-B9BE-2F79B281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119313"/>
            <a:ext cx="182403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07" name="Text Box 3">
            <a:extLst>
              <a:ext uri="{FF2B5EF4-FFF2-40B4-BE49-F238E27FC236}">
                <a16:creationId xmlns:a16="http://schemas.microsoft.com/office/drawing/2014/main" id="{234491A0-14CB-CFEC-BB71-584C340C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327150"/>
            <a:ext cx="17478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 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79908" name="Text Box 4">
            <a:extLst>
              <a:ext uri="{FF2B5EF4-FFF2-40B4-BE49-F238E27FC236}">
                <a16:creationId xmlns:a16="http://schemas.microsoft.com/office/drawing/2014/main" id="{42C8048A-1000-0DDF-F7C7-C2FC5F8EE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1254125"/>
            <a:ext cx="1697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Server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79909" name="Line 2">
            <a:extLst>
              <a:ext uri="{FF2B5EF4-FFF2-40B4-BE49-F238E27FC236}">
                <a16:creationId xmlns:a16="http://schemas.microsoft.com/office/drawing/2014/main" id="{55A755DB-CB23-3308-51D7-25FDEB4F7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9910" name="Line 7">
            <a:extLst>
              <a:ext uri="{FF2B5EF4-FFF2-40B4-BE49-F238E27FC236}">
                <a16:creationId xmlns:a16="http://schemas.microsoft.com/office/drawing/2014/main" id="{14C13D16-6D1C-AC64-166E-E27FB04AF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2693988"/>
            <a:ext cx="3167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79911" name="Text Box 8">
            <a:extLst>
              <a:ext uri="{FF2B5EF4-FFF2-40B4-BE49-F238E27FC236}">
                <a16:creationId xmlns:a16="http://schemas.microsoft.com/office/drawing/2014/main" id="{26888AAD-B0A7-5528-2C9D-B02BDCA9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8" y="3227388"/>
            <a:ext cx="1192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storage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379912" name="Text Box 9">
            <a:extLst>
              <a:ext uri="{FF2B5EF4-FFF2-40B4-BE49-F238E27FC236}">
                <a16:creationId xmlns:a16="http://schemas.microsoft.com/office/drawing/2014/main" id="{51232C50-E788-65DA-8985-0F8C7A6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4437063"/>
            <a:ext cx="7678737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ข้อดี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เป็นระบบที่ง่าย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ข้อเสีย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เมื่อไหร่ที่มี </a:t>
            </a:r>
            <a:r>
              <a:rPr lang="en-US" altLang="en-TH" sz="2800">
                <a:latin typeface="Angsana New" panose="02020603050405020304" pitchFamily="18" charset="-34"/>
              </a:rPr>
              <a:t>application </a:t>
            </a:r>
            <a:r>
              <a:rPr lang="th-TH" altLang="en-TH" sz="2800">
                <a:latin typeface="Angsana New" panose="02020603050405020304" pitchFamily="18" charset="-34"/>
              </a:rPr>
              <a:t>ต้องการใช้งาน </a:t>
            </a:r>
            <a:r>
              <a:rPr lang="en-US" altLang="en-TH" sz="2800">
                <a:latin typeface="Angsana New" panose="02020603050405020304" pitchFamily="18" charset="-34"/>
              </a:rPr>
              <a:t>server </a:t>
            </a:r>
            <a:r>
              <a:rPr lang="th-TH" altLang="en-TH" sz="2800">
                <a:latin typeface="Angsana New" panose="02020603050405020304" pitchFamily="18" charset="-34"/>
              </a:rPr>
              <a:t>มากๆ ก็จะทำให้ </a:t>
            </a:r>
            <a:r>
              <a:rPr lang="en-US" altLang="en-TH" sz="2800">
                <a:latin typeface="Angsana New" panose="02020603050405020304" pitchFamily="18" charset="-34"/>
              </a:rPr>
              <a:t>network </a:t>
            </a:r>
            <a:r>
              <a:rPr lang="th-TH" altLang="en-TH" sz="2800">
                <a:latin typeface="Angsana New" panose="02020603050405020304" pitchFamily="18" charset="-34"/>
              </a:rPr>
              <a:t>เกิด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network traffic jam </a:t>
            </a:r>
            <a:r>
              <a:rPr lang="th-TH" altLang="en-TH" sz="2800">
                <a:latin typeface="Angsana New" panose="02020603050405020304" pitchFamily="18" charset="-34"/>
              </a:rPr>
              <a:t>หรือเกิดงาน </a:t>
            </a:r>
            <a:r>
              <a:rPr lang="en-US" altLang="en-TH" sz="2800">
                <a:latin typeface="Angsana New" panose="02020603050405020304" pitchFamily="18" charset="-34"/>
              </a:rPr>
              <a:t>overload </a:t>
            </a:r>
            <a:r>
              <a:rPr lang="th-TH" altLang="en-TH" sz="2800">
                <a:latin typeface="Angsana New" panose="02020603050405020304" pitchFamily="18" charset="-34"/>
              </a:rPr>
              <a:t>อย่างมาก</a:t>
            </a:r>
          </a:p>
        </p:txBody>
      </p:sp>
      <p:pic>
        <p:nvPicPr>
          <p:cNvPr id="379913" name="Picture 10" descr="j0285750">
            <a:extLst>
              <a:ext uri="{FF2B5EF4-FFF2-40B4-BE49-F238E27FC236}">
                <a16:creationId xmlns:a16="http://schemas.microsoft.com/office/drawing/2014/main" id="{7D5EC9AB-B56B-108E-BF1E-DFF5FA20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2133600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4" name="Text Box 11">
            <a:extLst>
              <a:ext uri="{FF2B5EF4-FFF2-40B4-BE49-F238E27FC236}">
                <a16:creationId xmlns:a16="http://schemas.microsoft.com/office/drawing/2014/main" id="{2A88F1EC-3C74-A982-9A64-AD68EFE1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3244850"/>
            <a:ext cx="1625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Presentation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access logic</a:t>
            </a:r>
          </a:p>
        </p:txBody>
      </p:sp>
      <p:sp>
        <p:nvSpPr>
          <p:cNvPr id="379915" name="Text Box 12">
            <a:extLst>
              <a:ext uri="{FF2B5EF4-FFF2-40B4-BE49-F238E27FC236}">
                <a16:creationId xmlns:a16="http://schemas.microsoft.com/office/drawing/2014/main" id="{B13971F9-92FE-4720-5EC8-A86D5E560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725" y="6427788"/>
            <a:ext cx="326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รูปแสดง </a:t>
            </a: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Client-Based Architectures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379916" name="Text Box 3">
            <a:extLst>
              <a:ext uri="{FF2B5EF4-FFF2-40B4-BE49-F238E27FC236}">
                <a16:creationId xmlns:a16="http://schemas.microsoft.com/office/drawing/2014/main" id="{19A25081-A4F3-B6AF-4B1C-3F829951D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29" name="ตัวยึดหมายเลขภาพนิ่ง 4">
            <a:extLst>
              <a:ext uri="{FF2B5EF4-FFF2-40B4-BE49-F238E27FC236}">
                <a16:creationId xmlns:a16="http://schemas.microsoft.com/office/drawing/2014/main" id="{A27FBDCD-451D-64F5-26E8-40863E491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093328-9E88-EA4F-B0ED-DE2B2B2038D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0930" name="Line 2">
            <a:extLst>
              <a:ext uri="{FF2B5EF4-FFF2-40B4-BE49-F238E27FC236}">
                <a16:creationId xmlns:a16="http://schemas.microsoft.com/office/drawing/2014/main" id="{12849190-1DC5-92BB-1418-90D054F3B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0931" name="Text Box 4">
            <a:extLst>
              <a:ext uri="{FF2B5EF4-FFF2-40B4-BE49-F238E27FC236}">
                <a16:creationId xmlns:a16="http://schemas.microsoft.com/office/drawing/2014/main" id="{ABEB9CDC-0959-8753-5F99-234AEA629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76375"/>
            <a:ext cx="813911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(3) Client-Server Architectures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โดยสถาปัตยกรรมแบบนี้ จะเป็นการสร้างสมดุลของงานระหว่างเครื่อง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client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server </a:t>
            </a:r>
            <a:r>
              <a:rPr lang="th-TH" altLang="en-TH">
                <a:latin typeface="Angsana New" panose="02020603050405020304" pitchFamily="18" charset="-34"/>
              </a:rPr>
              <a:t>ซึ่งแบ่งอีก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รูปแบบ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>
                <a:latin typeface="Angsana New" panose="02020603050405020304" pitchFamily="18" charset="-34"/>
              </a:rPr>
              <a:t>3.1) Two-Tiered client- server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3.2) Three-Tired client- server architecture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>
                <a:latin typeface="Angsana New" panose="02020603050405020304" pitchFamily="18" charset="-34"/>
              </a:rPr>
              <a:t>3.3) n-Tired client- server architecture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80932" name="Text Box 5">
            <a:extLst>
              <a:ext uri="{FF2B5EF4-FFF2-40B4-BE49-F238E27FC236}">
                <a16:creationId xmlns:a16="http://schemas.microsoft.com/office/drawing/2014/main" id="{C718888A-51AD-0140-72CC-A53F1F7D2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4437063"/>
            <a:ext cx="7799387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ข้อดีของ </a:t>
            </a:r>
            <a:r>
              <a:rPr lang="en-US" altLang="en-TH" sz="2800" b="1">
                <a:latin typeface="Angsana New" panose="02020603050405020304" pitchFamily="18" charset="-34"/>
              </a:rPr>
              <a:t>client-server architectures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</a:t>
            </a:r>
            <a:r>
              <a:rPr lang="en-US" altLang="en-TH" sz="2800">
                <a:latin typeface="Angsana New" panose="02020603050405020304" pitchFamily="18" charset="-34"/>
              </a:rPr>
              <a:t>1. </a:t>
            </a:r>
            <a:r>
              <a:rPr lang="th-TH" altLang="en-TH" sz="2800">
                <a:latin typeface="Angsana New" panose="02020603050405020304" pitchFamily="18" charset="-34"/>
              </a:rPr>
              <a:t>สามารถทำให้การเพิ่ม</a:t>
            </a:r>
            <a:r>
              <a:rPr lang="en-US" altLang="en-TH" sz="2800">
                <a:latin typeface="Angsana New" panose="02020603050405020304" pitchFamily="18" charset="-34"/>
              </a:rPr>
              <a:t>-</a:t>
            </a:r>
            <a:r>
              <a:rPr lang="th-TH" altLang="en-TH" sz="2800">
                <a:latin typeface="Angsana New" panose="02020603050405020304" pitchFamily="18" charset="-34"/>
              </a:rPr>
              <a:t>ลด จำนวนข้อมูล, </a:t>
            </a:r>
            <a:r>
              <a:rPr lang="en-US" altLang="en-TH" sz="2800">
                <a:latin typeface="Angsana New" panose="02020603050405020304" pitchFamily="18" charset="-34"/>
              </a:rPr>
              <a:t>ram, H.D. </a:t>
            </a:r>
            <a:r>
              <a:rPr lang="th-TH" altLang="en-TH" sz="2800">
                <a:latin typeface="Angsana New" panose="02020603050405020304" pitchFamily="18" charset="-34"/>
              </a:rPr>
              <a:t>ของ </a:t>
            </a:r>
            <a:r>
              <a:rPr lang="en-US" altLang="en-TH" sz="2800">
                <a:latin typeface="Angsana New" panose="02020603050405020304" pitchFamily="18" charset="-34"/>
              </a:rPr>
              <a:t>server </a:t>
            </a:r>
            <a:r>
              <a:rPr lang="th-TH" altLang="en-TH" sz="2800">
                <a:latin typeface="Angsana New" panose="02020603050405020304" pitchFamily="18" charset="-34"/>
              </a:rPr>
              <a:t>ได้โดยง่าย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ซึ่งเรียกว่า มีคุณสมบัติ </a:t>
            </a:r>
            <a:r>
              <a:rPr lang="en-US" altLang="en-TH" sz="2800">
                <a:latin typeface="Angsana New" panose="02020603050405020304" pitchFamily="18" charset="-34"/>
              </a:rPr>
              <a:t>“Scalable”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</a:t>
            </a:r>
            <a:r>
              <a:rPr lang="en-US" altLang="en-TH" sz="2800">
                <a:latin typeface="Angsana New" panose="02020603050405020304" pitchFamily="18" charset="-34"/>
              </a:rPr>
              <a:t>2. </a:t>
            </a:r>
            <a:r>
              <a:rPr lang="th-TH" altLang="en-TH" sz="2800">
                <a:latin typeface="Angsana New" panose="02020603050405020304" pitchFamily="18" charset="-34"/>
              </a:rPr>
              <a:t>สามารถ </a:t>
            </a:r>
            <a:r>
              <a:rPr lang="en-US" altLang="en-TH" sz="2800">
                <a:latin typeface="Angsana New" panose="02020603050405020304" pitchFamily="18" charset="-34"/>
              </a:rPr>
              <a:t>support </a:t>
            </a:r>
            <a:r>
              <a:rPr lang="th-TH" altLang="en-TH" sz="2800">
                <a:latin typeface="Angsana New" panose="02020603050405020304" pitchFamily="18" charset="-34"/>
              </a:rPr>
              <a:t>เครือข่ายที่ต่างกันได้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</a:t>
            </a:r>
            <a:r>
              <a:rPr lang="en-US" altLang="en-TH" sz="2800">
                <a:latin typeface="Angsana New" panose="02020603050405020304" pitchFamily="18" charset="-34"/>
              </a:rPr>
              <a:t>3. </a:t>
            </a:r>
            <a:r>
              <a:rPr lang="th-TH" altLang="en-TH" sz="2800">
                <a:latin typeface="Angsana New" panose="02020603050405020304" pitchFamily="18" charset="-34"/>
              </a:rPr>
              <a:t>สามารถมี </a:t>
            </a:r>
            <a:r>
              <a:rPr lang="en-US" altLang="en-TH" sz="2800">
                <a:latin typeface="Angsana New" panose="02020603050405020304" pitchFamily="18" charset="-34"/>
              </a:rPr>
              <a:t>server </a:t>
            </a:r>
            <a:r>
              <a:rPr lang="th-TH" altLang="en-TH" sz="2800">
                <a:latin typeface="Angsana New" panose="02020603050405020304" pitchFamily="18" charset="-34"/>
              </a:rPr>
              <a:t>ได้หลายตัว </a:t>
            </a:r>
          </a:p>
        </p:txBody>
      </p:sp>
      <p:sp>
        <p:nvSpPr>
          <p:cNvPr id="380933" name="Text Box 3">
            <a:extLst>
              <a:ext uri="{FF2B5EF4-FFF2-40B4-BE49-F238E27FC236}">
                <a16:creationId xmlns:a16="http://schemas.microsoft.com/office/drawing/2014/main" id="{7D5CB2DD-E616-9426-25E5-4C620E08C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ตัวยึดหมายเลขภาพนิ่ง 4">
            <a:extLst>
              <a:ext uri="{FF2B5EF4-FFF2-40B4-BE49-F238E27FC236}">
                <a16:creationId xmlns:a16="http://schemas.microsoft.com/office/drawing/2014/main" id="{9A965FBC-25FB-F2AD-79D2-DF04099CB3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ACD0D0-2BC1-1246-AF3E-01EE29A36E0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1954" name="Line 2">
            <a:extLst>
              <a:ext uri="{FF2B5EF4-FFF2-40B4-BE49-F238E27FC236}">
                <a16:creationId xmlns:a16="http://schemas.microsoft.com/office/drawing/2014/main" id="{1F35E9CE-55EE-6112-4D91-63BCF45EE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1955" name="Text Box 4">
            <a:extLst>
              <a:ext uri="{FF2B5EF4-FFF2-40B4-BE49-F238E27FC236}">
                <a16:creationId xmlns:a16="http://schemas.microsoft.com/office/drawing/2014/main" id="{6C6E368E-DE51-0DEB-E3CE-BBD9D5886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1370013"/>
            <a:ext cx="78565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ข้อเสียของ </a:t>
            </a:r>
            <a:r>
              <a:rPr lang="en-US" altLang="en-TH" b="1">
                <a:latin typeface="Angsana New" panose="02020603050405020304" pitchFamily="18" charset="-34"/>
              </a:rPr>
              <a:t>client-server architectures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1. </a:t>
            </a:r>
            <a:r>
              <a:rPr lang="th-TH" altLang="en-TH">
                <a:latin typeface="Angsana New" panose="02020603050405020304" pitchFamily="18" charset="-34"/>
              </a:rPr>
              <a:t>การเขียนโปรแกรม มีความซับซ้อนมากขึ้น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2. </a:t>
            </a:r>
            <a:r>
              <a:rPr lang="th-TH" altLang="en-TH">
                <a:latin typeface="Angsana New" panose="02020603050405020304" pitchFamily="18" charset="-34"/>
              </a:rPr>
              <a:t>การ </a:t>
            </a:r>
            <a:r>
              <a:rPr lang="en-US" altLang="en-TH">
                <a:latin typeface="Angsana New" panose="02020603050405020304" pitchFamily="18" charset="-34"/>
              </a:rPr>
              <a:t>update </a:t>
            </a:r>
            <a:r>
              <a:rPr lang="th-TH" altLang="en-TH">
                <a:latin typeface="Angsana New" panose="02020603050405020304" pitchFamily="18" charset="-34"/>
              </a:rPr>
              <a:t>ต่างๆ มีความยากและซับซ้อนกว่า เนื่องจากต้องมีการ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เรียนรู้ทางภาษา </a:t>
            </a:r>
            <a:r>
              <a:rPr lang="en-US" altLang="en-TH">
                <a:latin typeface="Angsana New" panose="02020603050405020304" pitchFamily="18" charset="-34"/>
              </a:rPr>
              <a:t>programming </a:t>
            </a:r>
            <a:r>
              <a:rPr lang="th-TH" altLang="en-TH">
                <a:latin typeface="Angsana New" panose="02020603050405020304" pitchFamily="18" charset="-34"/>
              </a:rPr>
              <a:t>เพิ่มมากขึ้น</a:t>
            </a:r>
          </a:p>
        </p:txBody>
      </p:sp>
      <p:sp>
        <p:nvSpPr>
          <p:cNvPr id="381956" name="Text Box 3">
            <a:extLst>
              <a:ext uri="{FF2B5EF4-FFF2-40B4-BE49-F238E27FC236}">
                <a16:creationId xmlns:a16="http://schemas.microsoft.com/office/drawing/2014/main" id="{5B4EF688-0E6D-0A74-0A3A-E7FB75C4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ตัวยึดหมายเลขภาพนิ่ง 4">
            <a:extLst>
              <a:ext uri="{FF2B5EF4-FFF2-40B4-BE49-F238E27FC236}">
                <a16:creationId xmlns:a16="http://schemas.microsoft.com/office/drawing/2014/main" id="{095BA007-1F7E-7230-C799-CE642C5DD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4FCC56-BDAD-6642-B165-C9BA1AD5B10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pic>
        <p:nvPicPr>
          <p:cNvPr id="382978" name="Picture 2" descr="j0285750">
            <a:extLst>
              <a:ext uri="{FF2B5EF4-FFF2-40B4-BE49-F238E27FC236}">
                <a16:creationId xmlns:a16="http://schemas.microsoft.com/office/drawing/2014/main" id="{6CB8A935-69EF-067A-2AA6-2EB99FCF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776538"/>
            <a:ext cx="182403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79" name="Text Box 3">
            <a:extLst>
              <a:ext uri="{FF2B5EF4-FFF2-40B4-BE49-F238E27FC236}">
                <a16:creationId xmlns:a16="http://schemas.microsoft.com/office/drawing/2014/main" id="{657155BA-FE85-9568-11CF-5FD3FB08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984375"/>
            <a:ext cx="1697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2980" name="Text Box 4">
            <a:extLst>
              <a:ext uri="{FF2B5EF4-FFF2-40B4-BE49-F238E27FC236}">
                <a16:creationId xmlns:a16="http://schemas.microsoft.com/office/drawing/2014/main" id="{F7B209FA-4197-5FCC-8E87-594268B10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1911350"/>
            <a:ext cx="1697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Server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2981" name="Line 2">
            <a:extLst>
              <a:ext uri="{FF2B5EF4-FFF2-40B4-BE49-F238E27FC236}">
                <a16:creationId xmlns:a16="http://schemas.microsoft.com/office/drawing/2014/main" id="{B4F43B68-0639-831B-8ED6-C12BEBB59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2982" name="Line 7">
            <a:extLst>
              <a:ext uri="{FF2B5EF4-FFF2-40B4-BE49-F238E27FC236}">
                <a16:creationId xmlns:a16="http://schemas.microsoft.com/office/drawing/2014/main" id="{76596F10-96B6-76A8-935D-06F1B928C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3351213"/>
            <a:ext cx="3167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2983" name="Text Box 8">
            <a:extLst>
              <a:ext uri="{FF2B5EF4-FFF2-40B4-BE49-F238E27FC236}">
                <a16:creationId xmlns:a16="http://schemas.microsoft.com/office/drawing/2014/main" id="{CA85E660-27DB-2C71-05A7-593626AC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8" y="3884613"/>
            <a:ext cx="15763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access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storage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pic>
        <p:nvPicPr>
          <p:cNvPr id="382984" name="Picture 9" descr="j0285750">
            <a:extLst>
              <a:ext uri="{FF2B5EF4-FFF2-40B4-BE49-F238E27FC236}">
                <a16:creationId xmlns:a16="http://schemas.microsoft.com/office/drawing/2014/main" id="{1366860C-861A-C921-A797-7413CB98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2790825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85" name="Text Box 10">
            <a:extLst>
              <a:ext uri="{FF2B5EF4-FFF2-40B4-BE49-F238E27FC236}">
                <a16:creationId xmlns:a16="http://schemas.microsoft.com/office/drawing/2014/main" id="{66575FAB-0F30-E458-A16E-3533BE78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3902075"/>
            <a:ext cx="162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Presentation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</a:p>
        </p:txBody>
      </p:sp>
      <p:sp>
        <p:nvSpPr>
          <p:cNvPr id="382986" name="Text Box 11">
            <a:extLst>
              <a:ext uri="{FF2B5EF4-FFF2-40B4-BE49-F238E27FC236}">
                <a16:creationId xmlns:a16="http://schemas.microsoft.com/office/drawing/2014/main" id="{59E934C5-F142-1178-89DD-9CB38AD32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97000"/>
            <a:ext cx="4754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3.1) Two-Tiered client- server architecture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382987" name="Text Box 3">
            <a:extLst>
              <a:ext uri="{FF2B5EF4-FFF2-40B4-BE49-F238E27FC236}">
                <a16:creationId xmlns:a16="http://schemas.microsoft.com/office/drawing/2014/main" id="{20A8917B-EDC6-1AED-B4B6-74E1B308C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ตัวยึดหมายเลขภาพนิ่ง 4">
            <a:extLst>
              <a:ext uri="{FF2B5EF4-FFF2-40B4-BE49-F238E27FC236}">
                <a16:creationId xmlns:a16="http://schemas.microsoft.com/office/drawing/2014/main" id="{1C1AE812-F8DF-4073-79DD-8B7A332ED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795E52-4AAF-2A4B-9ED4-770B17DEBAA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4002" name="Line 2">
            <a:extLst>
              <a:ext uri="{FF2B5EF4-FFF2-40B4-BE49-F238E27FC236}">
                <a16:creationId xmlns:a16="http://schemas.microsoft.com/office/drawing/2014/main" id="{B1329D2F-C622-89A9-99F8-FDA7C8E38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4003" name="Text Box 4">
            <a:extLst>
              <a:ext uri="{FF2B5EF4-FFF2-40B4-BE49-F238E27FC236}">
                <a16:creationId xmlns:a16="http://schemas.microsoft.com/office/drawing/2014/main" id="{400566A7-82E5-966A-65AD-AE1B0F9F5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97000"/>
            <a:ext cx="7740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3.2) Three-Tiered client- server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             </a:t>
            </a:r>
            <a:r>
              <a:rPr lang="th-TH" altLang="en-TH" sz="2800">
                <a:latin typeface="Angsana New" panose="02020603050405020304" pitchFamily="18" charset="-34"/>
              </a:rPr>
              <a:t>เป็นสถาปัตยกรรมที่มีการนำเครื่องคอมพิวเตอร์ </a:t>
            </a:r>
            <a:r>
              <a:rPr lang="en-US" altLang="en-TH" sz="2800">
                <a:latin typeface="Angsana New" panose="02020603050405020304" pitchFamily="18" charset="-34"/>
              </a:rPr>
              <a:t>3 </a:t>
            </a:r>
            <a:r>
              <a:rPr lang="th-TH" altLang="en-TH" sz="2800">
                <a:latin typeface="Angsana New" panose="02020603050405020304" pitchFamily="18" charset="-34"/>
              </a:rPr>
              <a:t>เครื่องมาเชื่อมต่อกัน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ซึ่งจะทำให้การทำงานมีการแยกย่อยมากขึ้นและ คุณลักษณะต่างๆ มีความยืดหยุ่น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มากยิ่งขึ้น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pic>
        <p:nvPicPr>
          <p:cNvPr id="384004" name="Picture 5" descr="j0285750">
            <a:extLst>
              <a:ext uri="{FF2B5EF4-FFF2-40B4-BE49-F238E27FC236}">
                <a16:creationId xmlns:a16="http://schemas.microsoft.com/office/drawing/2014/main" id="{F24BEBD7-AF2D-1213-BB19-916FA18C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46550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5" name="Text Box 6">
            <a:extLst>
              <a:ext uri="{FF2B5EF4-FFF2-40B4-BE49-F238E27FC236}">
                <a16:creationId xmlns:a16="http://schemas.microsoft.com/office/drawing/2014/main" id="{B6B9FC3E-67CF-DAD9-B219-3F2758028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3354388"/>
            <a:ext cx="1697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4006" name="Text Box 7">
            <a:extLst>
              <a:ext uri="{FF2B5EF4-FFF2-40B4-BE49-F238E27FC236}">
                <a16:creationId xmlns:a16="http://schemas.microsoft.com/office/drawing/2014/main" id="{31C073CF-E1DC-6E58-0CC2-FA8E48E67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825" y="3281363"/>
            <a:ext cx="1860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Application Server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4007" name="Text Box 8">
            <a:extLst>
              <a:ext uri="{FF2B5EF4-FFF2-40B4-BE49-F238E27FC236}">
                <a16:creationId xmlns:a16="http://schemas.microsoft.com/office/drawing/2014/main" id="{0118EF46-75C6-1D2B-8313-48FCF24B8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213" y="5254625"/>
            <a:ext cx="158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pic>
        <p:nvPicPr>
          <p:cNvPr id="384008" name="Picture 9" descr="j0285750">
            <a:extLst>
              <a:ext uri="{FF2B5EF4-FFF2-40B4-BE49-F238E27FC236}">
                <a16:creationId xmlns:a16="http://schemas.microsoft.com/office/drawing/2014/main" id="{A6F53078-0486-AFAF-869D-6AA60E88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4160838"/>
            <a:ext cx="182403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09" name="Text Box 10">
            <a:extLst>
              <a:ext uri="{FF2B5EF4-FFF2-40B4-BE49-F238E27FC236}">
                <a16:creationId xmlns:a16="http://schemas.microsoft.com/office/drawing/2014/main" id="{9D738E56-C985-3781-0136-949CCCF7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5272088"/>
            <a:ext cx="162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Presentation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400">
              <a:latin typeface="Angsana New" panose="02020603050405020304" pitchFamily="18" charset="-34"/>
            </a:endParaRPr>
          </a:p>
        </p:txBody>
      </p:sp>
      <p:sp>
        <p:nvSpPr>
          <p:cNvPr id="384010" name="Text Box 11">
            <a:extLst>
              <a:ext uri="{FF2B5EF4-FFF2-40B4-BE49-F238E27FC236}">
                <a16:creationId xmlns:a16="http://schemas.microsoft.com/office/drawing/2014/main" id="{1916DAEF-2408-B670-8810-65A87082A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2968625"/>
            <a:ext cx="30241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Database Server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computer, mini computer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or mainframe 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4011" name="Text Box 12">
            <a:extLst>
              <a:ext uri="{FF2B5EF4-FFF2-40B4-BE49-F238E27FC236}">
                <a16:creationId xmlns:a16="http://schemas.microsoft.com/office/drawing/2014/main" id="{18A63656-F83A-B8BA-3D33-F4DC84D72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5243513"/>
            <a:ext cx="15763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access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storage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pic>
        <p:nvPicPr>
          <p:cNvPr id="384012" name="Picture 13" descr="j0285750">
            <a:extLst>
              <a:ext uri="{FF2B5EF4-FFF2-40B4-BE49-F238E27FC236}">
                <a16:creationId xmlns:a16="http://schemas.microsoft.com/office/drawing/2014/main" id="{A5108167-94E6-A7D0-46AB-0D6DD7F5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4149725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4013" name="Line 14">
            <a:extLst>
              <a:ext uri="{FF2B5EF4-FFF2-40B4-BE49-F238E27FC236}">
                <a16:creationId xmlns:a16="http://schemas.microsoft.com/office/drawing/2014/main" id="{4C0CDD45-FB77-C60F-29DC-2100416D8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1038" y="4725988"/>
            <a:ext cx="154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4014" name="Line 15">
            <a:extLst>
              <a:ext uri="{FF2B5EF4-FFF2-40B4-BE49-F238E27FC236}">
                <a16:creationId xmlns:a16="http://schemas.microsoft.com/office/drawing/2014/main" id="{D4F34EC5-7F88-BF78-9BA4-2FAF928DA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0925" y="4725988"/>
            <a:ext cx="1871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4015" name="Text Box 3">
            <a:extLst>
              <a:ext uri="{FF2B5EF4-FFF2-40B4-BE49-F238E27FC236}">
                <a16:creationId xmlns:a16="http://schemas.microsoft.com/office/drawing/2014/main" id="{89E7FF1D-1B83-6120-8687-F86608C62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ตัวยึดหมายเลขภาพนิ่ง 4">
            <a:extLst>
              <a:ext uri="{FF2B5EF4-FFF2-40B4-BE49-F238E27FC236}">
                <a16:creationId xmlns:a16="http://schemas.microsoft.com/office/drawing/2014/main" id="{8F9AB545-7AAB-9137-A575-CF043E96F7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5E4C9AB-F75E-2A41-BC10-072855654DC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5026" name="Line 2">
            <a:extLst>
              <a:ext uri="{FF2B5EF4-FFF2-40B4-BE49-F238E27FC236}">
                <a16:creationId xmlns:a16="http://schemas.microsoft.com/office/drawing/2014/main" id="{651895F9-553D-0C9C-D72F-565D2AA5F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5027" name="Text Box 4">
            <a:extLst>
              <a:ext uri="{FF2B5EF4-FFF2-40B4-BE49-F238E27FC236}">
                <a16:creationId xmlns:a16="http://schemas.microsoft.com/office/drawing/2014/main" id="{DE5D68E7-F05E-9C46-BC9B-6D5AB4D95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54138"/>
            <a:ext cx="859948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3.3) n-Tiered client- server architecture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    </a:t>
            </a:r>
            <a:r>
              <a:rPr lang="th-TH" altLang="en-TH">
                <a:latin typeface="Angsana New" panose="02020603050405020304" pitchFamily="18" charset="-34"/>
              </a:rPr>
              <a:t>เป็นสถาปัตยกรรมที่มีการนำเครื่องคอมพิวเตอร์มากกว่า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เครื่องขึ้นไป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มาเชื่อมต่อกัน โดยข้อมูลมีการแบ่งหน้าที่แยกย่อยรายละเอียดกันมากขึ้นไปอีก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ซึ่งในรูปตัวอย่างที่จะนำเสนอต่อไปนี้ เป็นการเชื่อมต่อเครื่องคอม </a:t>
            </a:r>
            <a:r>
              <a:rPr lang="en-US" altLang="en-TH">
                <a:latin typeface="Angsana New" panose="02020603050405020304" pitchFamily="18" charset="-34"/>
              </a:rPr>
              <a:t>–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พิวเตอร์</a:t>
            </a:r>
            <a:r>
              <a:rPr lang="en-US" altLang="en-TH">
                <a:latin typeface="Angsana New" panose="02020603050405020304" pitchFamily="18" charset="-34"/>
              </a:rPr>
              <a:t> 4 </a:t>
            </a:r>
            <a:r>
              <a:rPr lang="th-TH" altLang="en-TH">
                <a:latin typeface="Angsana New" panose="02020603050405020304" pitchFamily="18" charset="-34"/>
              </a:rPr>
              <a:t>เครื่องเข้าด้วยกัน ดังแสดงต่อไปนี้</a:t>
            </a:r>
          </a:p>
        </p:txBody>
      </p:sp>
      <p:sp>
        <p:nvSpPr>
          <p:cNvPr id="385028" name="Text Box 3">
            <a:extLst>
              <a:ext uri="{FF2B5EF4-FFF2-40B4-BE49-F238E27FC236}">
                <a16:creationId xmlns:a16="http://schemas.microsoft.com/office/drawing/2014/main" id="{DAFDCF8A-DD77-9CB4-1C96-4AD87D22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ตัวยึดหมายเลขภาพนิ่ง 4">
            <a:extLst>
              <a:ext uri="{FF2B5EF4-FFF2-40B4-BE49-F238E27FC236}">
                <a16:creationId xmlns:a16="http://schemas.microsoft.com/office/drawing/2014/main" id="{613DC75F-B95D-FC5D-49EA-74EF480D4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A370C2-5934-BE49-97BB-8C96B25ADDE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pic>
        <p:nvPicPr>
          <p:cNvPr id="386050" name="Picture 2" descr="j0285750">
            <a:extLst>
              <a:ext uri="{FF2B5EF4-FFF2-40B4-BE49-F238E27FC236}">
                <a16:creationId xmlns:a16="http://schemas.microsoft.com/office/drawing/2014/main" id="{4E983B25-B185-DA13-C04C-6DFD5841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196975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51" name="Text Box 3">
            <a:extLst>
              <a:ext uri="{FF2B5EF4-FFF2-40B4-BE49-F238E27FC236}">
                <a16:creationId xmlns:a16="http://schemas.microsoft.com/office/drawing/2014/main" id="{81810154-F0B8-B329-4BC6-0E392296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3" y="404813"/>
            <a:ext cx="17478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 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6052" name="Text Box 4">
            <a:extLst>
              <a:ext uri="{FF2B5EF4-FFF2-40B4-BE49-F238E27FC236}">
                <a16:creationId xmlns:a16="http://schemas.microsoft.com/office/drawing/2014/main" id="{941AB58D-69B9-560A-955C-A8A056E46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2322513"/>
            <a:ext cx="162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Presentation logic</a:t>
            </a:r>
          </a:p>
        </p:txBody>
      </p:sp>
      <p:pic>
        <p:nvPicPr>
          <p:cNvPr id="386053" name="Picture 5" descr="j0285750">
            <a:extLst>
              <a:ext uri="{FF2B5EF4-FFF2-40B4-BE49-F238E27FC236}">
                <a16:creationId xmlns:a16="http://schemas.microsoft.com/office/drawing/2014/main" id="{97F223F3-0DF9-6748-BAAB-C1023ECC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1282700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54" name="Text Box 6">
            <a:extLst>
              <a:ext uri="{FF2B5EF4-FFF2-40B4-BE49-F238E27FC236}">
                <a16:creationId xmlns:a16="http://schemas.microsoft.com/office/drawing/2014/main" id="{EA177C53-A256-D5CD-47B8-AD9566B52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90538"/>
            <a:ext cx="17478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Web server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 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6055" name="Text Box 7">
            <a:extLst>
              <a:ext uri="{FF2B5EF4-FFF2-40B4-BE49-F238E27FC236}">
                <a16:creationId xmlns:a16="http://schemas.microsoft.com/office/drawing/2014/main" id="{A8EC1A2B-C3AC-CD15-F1F9-8179633C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2408238"/>
            <a:ext cx="158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</a:p>
        </p:txBody>
      </p:sp>
      <p:pic>
        <p:nvPicPr>
          <p:cNvPr id="386056" name="Picture 8" descr="j0285750">
            <a:extLst>
              <a:ext uri="{FF2B5EF4-FFF2-40B4-BE49-F238E27FC236}">
                <a16:creationId xmlns:a16="http://schemas.microsoft.com/office/drawing/2014/main" id="{1708B52F-F59F-DBB6-1D83-BA50F547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4797425"/>
            <a:ext cx="182403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57" name="Text Box 9">
            <a:extLst>
              <a:ext uri="{FF2B5EF4-FFF2-40B4-BE49-F238E27FC236}">
                <a16:creationId xmlns:a16="http://schemas.microsoft.com/office/drawing/2014/main" id="{C2FD161D-3B30-044A-8111-1ED1A1734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005263"/>
            <a:ext cx="180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Application Server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 (micro computer)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6058" name="Text Box 10">
            <a:extLst>
              <a:ext uri="{FF2B5EF4-FFF2-40B4-BE49-F238E27FC236}">
                <a16:creationId xmlns:a16="http://schemas.microsoft.com/office/drawing/2014/main" id="{1E93E7CB-C8B9-287A-C084-57D36F638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5922963"/>
            <a:ext cx="158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Application logic</a:t>
            </a:r>
          </a:p>
        </p:txBody>
      </p:sp>
      <p:sp>
        <p:nvSpPr>
          <p:cNvPr id="386059" name="Text Box 11">
            <a:extLst>
              <a:ext uri="{FF2B5EF4-FFF2-40B4-BE49-F238E27FC236}">
                <a16:creationId xmlns:a16="http://schemas.microsoft.com/office/drawing/2014/main" id="{65EE9493-3D95-D59D-FAB2-952325EA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644900"/>
            <a:ext cx="30241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Database Server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(micro computer, mini computer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or mainframe 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86060" name="Text Box 12">
            <a:extLst>
              <a:ext uri="{FF2B5EF4-FFF2-40B4-BE49-F238E27FC236}">
                <a16:creationId xmlns:a16="http://schemas.microsoft.com/office/drawing/2014/main" id="{97EC266F-F06E-6BA3-29B4-B1979BE02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5919788"/>
            <a:ext cx="15763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access logic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Data storage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pic>
        <p:nvPicPr>
          <p:cNvPr id="386061" name="Picture 13" descr="j0285750">
            <a:extLst>
              <a:ext uri="{FF2B5EF4-FFF2-40B4-BE49-F238E27FC236}">
                <a16:creationId xmlns:a16="http://schemas.microsoft.com/office/drawing/2014/main" id="{1F464326-67E9-4086-2F55-F6A8905C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826000"/>
            <a:ext cx="182403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62" name="Line 14">
            <a:extLst>
              <a:ext uri="{FF2B5EF4-FFF2-40B4-BE49-F238E27FC236}">
                <a16:creationId xmlns:a16="http://schemas.microsoft.com/office/drawing/2014/main" id="{AF8C7A48-7B72-B064-83CF-B69D46C87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8725" y="1773238"/>
            <a:ext cx="3600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6063" name="Line 15">
            <a:extLst>
              <a:ext uri="{FF2B5EF4-FFF2-40B4-BE49-F238E27FC236}">
                <a16:creationId xmlns:a16="http://schemas.microsoft.com/office/drawing/2014/main" id="{E9EF1793-26AD-4A68-DF51-422D1F048B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2247900"/>
            <a:ext cx="3744912" cy="288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6064" name="Line 16">
            <a:extLst>
              <a:ext uri="{FF2B5EF4-FFF2-40B4-BE49-F238E27FC236}">
                <a16:creationId xmlns:a16="http://schemas.microsoft.com/office/drawing/2014/main" id="{BEF55E1A-F2BA-7BD6-6D70-04D07F312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1575" y="5373688"/>
            <a:ext cx="3743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6065" name="Text Box 17">
            <a:extLst>
              <a:ext uri="{FF2B5EF4-FFF2-40B4-BE49-F238E27FC236}">
                <a16:creationId xmlns:a16="http://schemas.microsoft.com/office/drawing/2014/main" id="{843263F5-2D05-9D95-8836-CA1E534F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356350"/>
            <a:ext cx="3954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รูปแสดง </a:t>
            </a: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n-Tiered client- server architecture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ตัวยึดหมายเลขภาพนิ่ง 4">
            <a:extLst>
              <a:ext uri="{FF2B5EF4-FFF2-40B4-BE49-F238E27FC236}">
                <a16:creationId xmlns:a16="http://schemas.microsoft.com/office/drawing/2014/main" id="{A1BE5F03-39B1-8C99-F8C9-404861937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364B65-DB3E-E14A-A5E7-AEE7F1D1266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53250" name="Line 2">
            <a:extLst>
              <a:ext uri="{FF2B5EF4-FFF2-40B4-BE49-F238E27FC236}">
                <a16:creationId xmlns:a16="http://schemas.microsoft.com/office/drawing/2014/main" id="{3EBC3CF6-7FCB-45BE-05E2-F02024149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5A71343-3795-5A5C-EEA2-C34AC1848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" y="2314575"/>
            <a:ext cx="7704087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90000"/>
              <a:buFont typeface="Wingdings" pitchFamily="2" charset="2"/>
              <a:buChar char="Ø"/>
            </a:pPr>
            <a:r>
              <a:rPr lang="th-TH" altLang="en-TH" sz="3600" dirty="0">
                <a:latin typeface="Angsana New" panose="02020603050405020304" pitchFamily="18" charset="-34"/>
              </a:rPr>
              <a:t> </a:t>
            </a:r>
            <a:r>
              <a:rPr lang="th-TH" altLang="en-TH" sz="3600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90000"/>
              <a:buFont typeface="Wingdings" pitchFamily="2" charset="2"/>
              <a:buChar char="Ø"/>
            </a:pPr>
            <a:r>
              <a:rPr lang="th-TH" altLang="en-TH" sz="3600" dirty="0">
                <a:solidFill>
                  <a:schemeClr val="bg2"/>
                </a:solidFill>
                <a:latin typeface="Angsana New" panose="02020603050405020304" pitchFamily="18" charset="-34"/>
              </a:rPr>
              <a:t> วิธีการในการพัฒนาระบบ</a:t>
            </a:r>
            <a:br>
              <a:rPr lang="en-US" altLang="en-TH" sz="3600" dirty="0">
                <a:solidFill>
                  <a:schemeClr val="bg2"/>
                </a:solidFill>
                <a:latin typeface="Angsana New" panose="02020603050405020304" pitchFamily="18" charset="-34"/>
              </a:rPr>
            </a:br>
            <a:r>
              <a:rPr lang="en-US" altLang="en-TH" sz="3600" dirty="0">
                <a:solidFill>
                  <a:schemeClr val="bg2"/>
                </a:solidFill>
                <a:latin typeface="Angsana New" panose="02020603050405020304" pitchFamily="18" charset="-34"/>
              </a:rPr>
              <a:t>     (System Development Methodologies)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90000"/>
              <a:buFont typeface="Wingdings" pitchFamily="2" charset="2"/>
              <a:buChar char="Ø"/>
            </a:pPr>
            <a:r>
              <a:rPr lang="en-US" altLang="en-TH" sz="3600" dirty="0">
                <a:solidFill>
                  <a:schemeClr val="bg2"/>
                </a:solidFill>
                <a:latin typeface="Angsana New" panose="02020603050405020304" pitchFamily="18" charset="-34"/>
              </a:rPr>
              <a:t> Project Team  Roles and Skills</a:t>
            </a:r>
            <a:endParaRPr lang="th-TH" altLang="en-TH" sz="3600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AAD872BD-194F-9E12-03D4-90A21729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3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3" name="ตัวยึดหมายเลขภาพนิ่ง 4">
            <a:extLst>
              <a:ext uri="{FF2B5EF4-FFF2-40B4-BE49-F238E27FC236}">
                <a16:creationId xmlns:a16="http://schemas.microsoft.com/office/drawing/2014/main" id="{6871CEF5-4727-6D4C-03B8-AB674B0DCF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D6FBE2-E007-AF4B-A7CA-8B3D1EE4241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7074" name="Line 2">
            <a:extLst>
              <a:ext uri="{FF2B5EF4-FFF2-40B4-BE49-F238E27FC236}">
                <a16:creationId xmlns:a16="http://schemas.microsoft.com/office/drawing/2014/main" id="{DE252E8B-AC55-43B7-74C2-FCE44BA98BA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7075" name="Text Box 4">
            <a:extLst>
              <a:ext uri="{FF2B5EF4-FFF2-40B4-BE49-F238E27FC236}">
                <a16:creationId xmlns:a16="http://schemas.microsoft.com/office/drawing/2014/main" id="{A82C0D5A-C13D-9985-88D4-C0B9AD453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2713"/>
            <a:ext cx="8567737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 </a:t>
            </a:r>
            <a:r>
              <a:rPr lang="th-TH" altLang="en-TH">
                <a:latin typeface="Angsana New" panose="02020603050405020304" pitchFamily="18" charset="-34"/>
              </a:rPr>
              <a:t>ของ </a:t>
            </a:r>
            <a:r>
              <a:rPr lang="en-US" altLang="en-TH">
                <a:latin typeface="Angsana New" panose="02020603050405020304" pitchFamily="18" charset="-34"/>
              </a:rPr>
              <a:t>three or four tiered </a:t>
            </a:r>
            <a:r>
              <a:rPr lang="th-TH" altLang="en-TH">
                <a:latin typeface="Angsana New" panose="02020603050405020304" pitchFamily="18" charset="-34"/>
              </a:rPr>
              <a:t>เมื่อทำการเปรียบเทียบกับ </a:t>
            </a:r>
            <a:r>
              <a:rPr lang="en-US" altLang="en-TH">
                <a:latin typeface="Angsana New" panose="02020603050405020304" pitchFamily="18" charset="-34"/>
              </a:rPr>
              <a:t>two tiered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1. </a:t>
            </a:r>
            <a:r>
              <a:rPr lang="th-TH" altLang="en-TH">
                <a:latin typeface="Angsana New" panose="02020603050405020304" pitchFamily="18" charset="-34"/>
              </a:rPr>
              <a:t>สามารถสร้าง </a:t>
            </a:r>
            <a:r>
              <a:rPr lang="en-US" altLang="en-TH">
                <a:latin typeface="Angsana New" panose="02020603050405020304" pitchFamily="18" charset="-34"/>
              </a:rPr>
              <a:t>balance load </a:t>
            </a:r>
            <a:r>
              <a:rPr lang="th-TH" altLang="en-TH">
                <a:latin typeface="Angsana New" panose="02020603050405020304" pitchFamily="18" charset="-34"/>
              </a:rPr>
              <a:t>ได้ดีกว่า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en-US" altLang="en-TH">
                <a:latin typeface="Angsana New" panose="02020603050405020304" pitchFamily="18" charset="-34"/>
              </a:rPr>
              <a:t>2. </a:t>
            </a:r>
            <a:r>
              <a:rPr lang="th-TH" altLang="en-TH">
                <a:latin typeface="Angsana New" panose="02020603050405020304" pitchFamily="18" charset="-34"/>
              </a:rPr>
              <a:t>มีคุณสมบัติของ </a:t>
            </a:r>
            <a:r>
              <a:rPr lang="en-US" altLang="en-TH">
                <a:latin typeface="Angsana New" panose="02020603050405020304" pitchFamily="18" charset="-34"/>
              </a:rPr>
              <a:t>scalable </a:t>
            </a:r>
            <a:r>
              <a:rPr lang="th-TH" altLang="en-TH">
                <a:latin typeface="Angsana New" panose="02020603050405020304" pitchFamily="18" charset="-34"/>
              </a:rPr>
              <a:t>ได้ดีกว่าหรือมีประสิทธิภาพมากกว่า </a:t>
            </a:r>
            <a:r>
              <a:rPr lang="en-US" altLang="en-TH">
                <a:latin typeface="Angsana New" panose="02020603050405020304" pitchFamily="18" charset="-34"/>
              </a:rPr>
              <a:t>2 tiered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en-US" altLang="en-TH">
                <a:latin typeface="Angsana New" panose="02020603050405020304" pitchFamily="18" charset="-34"/>
              </a:rPr>
              <a:t> 1. </a:t>
            </a:r>
            <a:r>
              <a:rPr lang="th-TH" altLang="en-TH"/>
              <a:t>การเขียนโปรแกรมมีความซับซ้อนมากยิ่งขึ้น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387076" name="Text Box 3">
            <a:extLst>
              <a:ext uri="{FF2B5EF4-FFF2-40B4-BE49-F238E27FC236}">
                <a16:creationId xmlns:a16="http://schemas.microsoft.com/office/drawing/2014/main" id="{B96FBCA1-F3B7-77B9-E3F4-5B99237ED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ตัวยึดหมายเลขภาพนิ่ง 3">
            <a:extLst>
              <a:ext uri="{FF2B5EF4-FFF2-40B4-BE49-F238E27FC236}">
                <a16:creationId xmlns:a16="http://schemas.microsoft.com/office/drawing/2014/main" id="{ECFF9ADF-7BF6-82D5-036C-4D7F3BE2B7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0C27CF-45A0-A647-8D65-E484B955DEC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88098" name="Line 2">
            <a:extLst>
              <a:ext uri="{FF2B5EF4-FFF2-40B4-BE49-F238E27FC236}">
                <a16:creationId xmlns:a16="http://schemas.microsoft.com/office/drawing/2014/main" id="{47717834-5651-46B0-1A17-65C7C9C69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88099" name="Text Box 4">
            <a:extLst>
              <a:ext uri="{FF2B5EF4-FFF2-40B4-BE49-F238E27FC236}">
                <a16:creationId xmlns:a16="http://schemas.microsoft.com/office/drawing/2014/main" id="{1F052F61-9021-6650-F13A-270B838AB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271588"/>
            <a:ext cx="326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Selecting an Architectures 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graphicFrame>
        <p:nvGraphicFramePr>
          <p:cNvPr id="533543" name="Group 39">
            <a:extLst>
              <a:ext uri="{FF2B5EF4-FFF2-40B4-BE49-F238E27FC236}">
                <a16:creationId xmlns:a16="http://schemas.microsoft.com/office/drawing/2014/main" id="{C92BCB9B-5F24-593C-3BE1-4248F654109C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1916113"/>
          <a:ext cx="8229600" cy="4384675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ปัจจัย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Server-Based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Client-Based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Client-Server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Cost of Infrastructure</a:t>
                      </a:r>
                      <a:endParaRPr kumimoji="0" lang="th-TH" altLang="x-none" sz="2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Very 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Cost of Development</a:t>
                      </a:r>
                      <a:r>
                        <a:rPr kumimoji="0" lang="th-TH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0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Easy of Development</a:t>
                      </a:r>
                      <a:endParaRPr kumimoji="0" lang="th-TH" altLang="x-none" sz="2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Low-Medium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Interface Capabilities</a:t>
                      </a:r>
                      <a:endParaRPr kumimoji="0" lang="th-TH" altLang="x-none" sz="2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8132" name="Text Box 3">
            <a:extLst>
              <a:ext uri="{FF2B5EF4-FFF2-40B4-BE49-F238E27FC236}">
                <a16:creationId xmlns:a16="http://schemas.microsoft.com/office/drawing/2014/main" id="{1EF8B75F-99A1-DA06-9A78-D424C92D4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ตัวยึดหมายเลขภาพนิ่ง 3">
            <a:extLst>
              <a:ext uri="{FF2B5EF4-FFF2-40B4-BE49-F238E27FC236}">
                <a16:creationId xmlns:a16="http://schemas.microsoft.com/office/drawing/2014/main" id="{88E844D3-16F4-42FC-8D35-4449C6EDDE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39AC5B-ABC6-3E4D-A7DF-B8FD6800585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0146" name="Line 2">
            <a:extLst>
              <a:ext uri="{FF2B5EF4-FFF2-40B4-BE49-F238E27FC236}">
                <a16:creationId xmlns:a16="http://schemas.microsoft.com/office/drawing/2014/main" id="{8338568A-D6DC-8C2B-1B9F-6CDDD3D00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0147" name="Text Box 4">
            <a:extLst>
              <a:ext uri="{FF2B5EF4-FFF2-40B4-BE49-F238E27FC236}">
                <a16:creationId xmlns:a16="http://schemas.microsoft.com/office/drawing/2014/main" id="{E4B975F8-6E7E-14FA-D67F-D5A5EC98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271588"/>
            <a:ext cx="68754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Selecting an Architectures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(ปัจจัยในการเลือกสถาปัตยกรรม)</a:t>
            </a:r>
          </a:p>
        </p:txBody>
      </p:sp>
      <p:graphicFrame>
        <p:nvGraphicFramePr>
          <p:cNvPr id="534556" name="Group 28">
            <a:extLst>
              <a:ext uri="{FF2B5EF4-FFF2-40B4-BE49-F238E27FC236}">
                <a16:creationId xmlns:a16="http://schemas.microsoft.com/office/drawing/2014/main" id="{3F775C6D-BCCA-AF7F-BD42-C726970DD758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2071688"/>
          <a:ext cx="8229600" cy="25146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ปัจจัย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Server-Based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Client-Based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Client-Server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Control and security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6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Scalability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Low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Medium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High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0170" name="Text Box 3">
            <a:extLst>
              <a:ext uri="{FF2B5EF4-FFF2-40B4-BE49-F238E27FC236}">
                <a16:creationId xmlns:a16="http://schemas.microsoft.com/office/drawing/2014/main" id="{A1852FBA-057D-9423-BB32-9861ADB08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ตัวยึดหมายเลขภาพนิ่ง 4">
            <a:extLst>
              <a:ext uri="{FF2B5EF4-FFF2-40B4-BE49-F238E27FC236}">
                <a16:creationId xmlns:a16="http://schemas.microsoft.com/office/drawing/2014/main" id="{BF9D5277-FB67-A1DF-CF96-043787B1A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BE45F4-5885-AF47-AAE8-7F73434B647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2194" name="Line 2">
            <a:extLst>
              <a:ext uri="{FF2B5EF4-FFF2-40B4-BE49-F238E27FC236}">
                <a16:creationId xmlns:a16="http://schemas.microsoft.com/office/drawing/2014/main" id="{4AD0F2A4-E379-4B33-4FD7-7058D1B50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2195" name="Text Box 4">
            <a:extLst>
              <a:ext uri="{FF2B5EF4-FFF2-40B4-BE49-F238E27FC236}">
                <a16:creationId xmlns:a16="http://schemas.microsoft.com/office/drawing/2014/main" id="{C299803B-3D23-6223-4774-708A250D5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570038"/>
            <a:ext cx="83550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th-TH" altLang="en-TH" b="1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latin typeface="Angsana New" panose="02020603050405020304" pitchFamily="18" charset="-34"/>
              </a:rPr>
              <a:t>2 </a:t>
            </a:r>
            <a:r>
              <a:rPr lang="th-TH" altLang="en-TH" b="1">
                <a:latin typeface="Angsana New" panose="02020603050405020304" pitchFamily="18" charset="-34"/>
              </a:rPr>
              <a:t>ของ </a:t>
            </a:r>
            <a:r>
              <a:rPr lang="en-US" altLang="en-TH" b="1">
                <a:latin typeface="Angsana New" panose="02020603050405020304" pitchFamily="18" charset="-34"/>
              </a:rPr>
              <a:t>Architecture Design</a:t>
            </a:r>
            <a:r>
              <a:rPr lang="th-TH" altLang="en-TH">
                <a:latin typeface="Angsana New" panose="02020603050405020304" pitchFamily="18" charset="-34"/>
              </a:rPr>
              <a:t> คือ การสร้างส่วนประกอบหลัก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ของระบบ (ยกตัวอย่างเช่น </a:t>
            </a:r>
            <a:r>
              <a:rPr lang="en-US" altLang="en-TH">
                <a:latin typeface="Angsana New" panose="02020603050405020304" pitchFamily="18" charset="-34"/>
              </a:rPr>
              <a:t>Servers, Personal Computers</a:t>
            </a:r>
            <a:r>
              <a:rPr lang="th-TH" altLang="en-TH"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392196" name="Text Box 3">
            <a:extLst>
              <a:ext uri="{FF2B5EF4-FFF2-40B4-BE49-F238E27FC236}">
                <a16:creationId xmlns:a16="http://schemas.microsoft.com/office/drawing/2014/main" id="{8D397F8E-4D91-91E2-3B3B-89CF41AE2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46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Architecture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ตัวยึดหมายเลขภาพนิ่ง 4">
            <a:extLst>
              <a:ext uri="{FF2B5EF4-FFF2-40B4-BE49-F238E27FC236}">
                <a16:creationId xmlns:a16="http://schemas.microsoft.com/office/drawing/2014/main" id="{46C5D5B7-7496-BAC0-B8F3-7348B3856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D8C63E-6854-454B-B727-145BB0C67C0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3218" name="Line 2">
            <a:extLst>
              <a:ext uri="{FF2B5EF4-FFF2-40B4-BE49-F238E27FC236}">
                <a16:creationId xmlns:a16="http://schemas.microsoft.com/office/drawing/2014/main" id="{C9A602B8-3B46-AA77-1976-41AE52B6C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3219" name="Text Box 3">
            <a:extLst>
              <a:ext uri="{FF2B5EF4-FFF2-40B4-BE49-F238E27FC236}">
                <a16:creationId xmlns:a16="http://schemas.microsoft.com/office/drawing/2014/main" id="{227A4DED-1032-6847-B910-6B7C7B09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9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3220" name="Text Box 4">
            <a:extLst>
              <a:ext uri="{FF2B5EF4-FFF2-40B4-BE49-F238E27FC236}">
                <a16:creationId xmlns:a16="http://schemas.microsoft.com/office/drawing/2014/main" id="{FC88329E-C5D4-7426-A2D2-A1DC3E179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54138"/>
            <a:ext cx="8339138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ในหลายๆ กรณี จะเป็นการสร้างระบบสำหรับองค์กร ที่มี </a:t>
            </a:r>
            <a:r>
              <a:rPr lang="en-US" altLang="en-TH">
                <a:latin typeface="Angsana New" panose="02020603050405020304" pitchFamily="18" charset="-34"/>
              </a:rPr>
              <a:t>Hardware,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Software </a:t>
            </a:r>
            <a:r>
              <a:rPr lang="th-TH" altLang="en-TH">
                <a:latin typeface="Angsana New" panose="02020603050405020304" pitchFamily="18" charset="-34"/>
              </a:rPr>
              <a:t>และ โครงสร้างของการติดต่อสื่อสาร ที่พร้อม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ซึ่งผู้ที่มี หน้าที่ในการเปลี่ยนแปลงสิ่งต่างๆ ดังกล่าวนั้น เป็นหน้าที่ของ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“Infrastructure Analysts” </a:t>
            </a:r>
            <a:r>
              <a:rPr lang="th-TH" altLang="en-TH">
                <a:latin typeface="Angsana New" panose="02020603050405020304" pitchFamily="18" charset="-34"/>
              </a:rPr>
              <a:t>โดยต้องทำการออกแบบ ดังนี้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 sz="3200">
                <a:latin typeface="Angsana New" panose="02020603050405020304" pitchFamily="18" charset="-34"/>
              </a:rPr>
              <a:t> Network Model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 sz="3200">
                <a:latin typeface="Angsana New" panose="02020603050405020304" pitchFamily="18" charset="-34"/>
              </a:rPr>
              <a:t> Hardware and Software Specification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 sz="3200">
                <a:latin typeface="Angsana New" panose="02020603050405020304" pitchFamily="18" charset="-34"/>
              </a:rPr>
              <a:t> Global Issues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 sz="3200">
                <a:latin typeface="Angsana New" panose="02020603050405020304" pitchFamily="18" charset="-34"/>
              </a:rPr>
              <a:t> Security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ตัวยึดหมายเลขภาพนิ่ง 4">
            <a:extLst>
              <a:ext uri="{FF2B5EF4-FFF2-40B4-BE49-F238E27FC236}">
                <a16:creationId xmlns:a16="http://schemas.microsoft.com/office/drawing/2014/main" id="{34825325-BB2D-A3B9-F332-8737F6036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7AFD33-049C-AB44-9935-0072FF4D173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4242" name="Line 2">
            <a:extLst>
              <a:ext uri="{FF2B5EF4-FFF2-40B4-BE49-F238E27FC236}">
                <a16:creationId xmlns:a16="http://schemas.microsoft.com/office/drawing/2014/main" id="{C72DA057-555C-62F7-28AD-C66A7C9A7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4243" name="Text Box 3">
            <a:extLst>
              <a:ext uri="{FF2B5EF4-FFF2-40B4-BE49-F238E27FC236}">
                <a16:creationId xmlns:a16="http://schemas.microsoft.com/office/drawing/2014/main" id="{E025DB96-5996-5F0E-8F14-25EE50176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702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r>
              <a:rPr lang="en-US" altLang="en-TH" sz="4400" b="1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4244" name="Text Box 4">
            <a:extLst>
              <a:ext uri="{FF2B5EF4-FFF2-40B4-BE49-F238E27FC236}">
                <a16:creationId xmlns:a16="http://schemas.microsoft.com/office/drawing/2014/main" id="{68B7B55B-5CAD-4B58-E6E6-6DBEED894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84300"/>
            <a:ext cx="8678863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Network Model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</a:t>
            </a:r>
            <a:r>
              <a:rPr lang="en-US" altLang="en-TH">
                <a:latin typeface="Angsana New" panose="02020603050405020304" pitchFamily="18" charset="-34"/>
              </a:rPr>
              <a:t>network model </a:t>
            </a:r>
            <a:r>
              <a:rPr lang="th-TH" altLang="en-TH">
                <a:latin typeface="Angsana New" panose="02020603050405020304" pitchFamily="18" charset="-34"/>
              </a:rPr>
              <a:t>คือ แผนภาพที่แสดงส่วนประกอบหลักของระบบสารสนเทศ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(Information System : IS) </a:t>
            </a:r>
            <a:r>
              <a:rPr lang="th-TH" altLang="en-TH">
                <a:latin typeface="Angsana New" panose="02020603050405020304" pitchFamily="18" charset="-34"/>
              </a:rPr>
              <a:t>อย่างเช่น </a:t>
            </a:r>
            <a:r>
              <a:rPr lang="en-US" altLang="en-TH">
                <a:latin typeface="Angsana New" panose="02020603050405020304" pitchFamily="18" charset="-34"/>
              </a:rPr>
              <a:t>Servers, Communication Lines, Network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เป็นต้น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โดยมีหลายหนทางที่ใช้ในการอธิบาย </a:t>
            </a:r>
            <a:r>
              <a:rPr lang="en-US" altLang="en-TH">
                <a:latin typeface="Angsana New" panose="02020603050405020304" pitchFamily="18" charset="-34"/>
              </a:rPr>
              <a:t>network model </a:t>
            </a:r>
            <a:r>
              <a:rPr lang="th-TH" altLang="en-TH">
                <a:latin typeface="Angsana New" panose="02020603050405020304" pitchFamily="18" charset="-34"/>
              </a:rPr>
              <a:t>ซึ่งจะขึ้นอยู่กับ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ประสบการณ์ของนักวิเคราะห์ โดยในใช้การสร้างมาตรฐานและการใช้ 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สัญลักษณ์ ในการแสดง</a:t>
            </a:r>
            <a:r>
              <a:rPr lang="en-US" altLang="en-TH">
                <a:latin typeface="Angsana New" panose="02020603050405020304" pitchFamily="18" charset="-34"/>
              </a:rPr>
              <a:t>application </a:t>
            </a:r>
            <a:r>
              <a:rPr lang="th-TH" altLang="en-TH">
                <a:latin typeface="Angsana New" panose="02020603050405020304" pitchFamily="18" charset="-34"/>
              </a:rPr>
              <a:t>ได้ </a:t>
            </a:r>
            <a:r>
              <a:rPr lang="en-US" altLang="en-TH">
                <a:latin typeface="Angsana New" panose="02020603050405020304" pitchFamily="18" charset="-34"/>
              </a:rPr>
              <a:t>(</a:t>
            </a:r>
            <a:r>
              <a:rPr lang="th-TH" altLang="en-TH">
                <a:latin typeface="Angsana New" panose="02020603050405020304" pitchFamily="18" charset="-34"/>
              </a:rPr>
              <a:t>เช่น </a:t>
            </a:r>
            <a:r>
              <a:rPr lang="en-US" altLang="en-TH">
                <a:latin typeface="Angsana New" panose="02020603050405020304" pitchFamily="18" charset="-34"/>
              </a:rPr>
              <a:t>MS Power Point) </a:t>
            </a:r>
            <a:r>
              <a:rPr lang="th-TH" altLang="en-TH">
                <a:latin typeface="Angsana New" panose="02020603050405020304" pitchFamily="18" charset="-34"/>
              </a:rPr>
              <a:t>หรือ ใช้เครื่อง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มือที่ในการวาดแผนภาพ </a:t>
            </a:r>
            <a:r>
              <a:rPr lang="en-US" altLang="en-TH">
                <a:latin typeface="Angsana New" panose="02020603050405020304" pitchFamily="18" charset="-34"/>
              </a:rPr>
              <a:t>(diagram) </a:t>
            </a:r>
            <a:r>
              <a:rPr lang="th-TH" altLang="en-TH">
                <a:latin typeface="Angsana New" panose="02020603050405020304" pitchFamily="18" charset="-34"/>
              </a:rPr>
              <a:t>(เช่น โปรแกรม </a:t>
            </a:r>
            <a:r>
              <a:rPr lang="en-US" altLang="en-TH">
                <a:latin typeface="Angsana New" panose="02020603050405020304" pitchFamily="18" charset="-34"/>
              </a:rPr>
              <a:t>Visio</a:t>
            </a:r>
            <a:r>
              <a:rPr lang="th-TH" altLang="en-TH">
                <a:latin typeface="Angsana New" panose="02020603050405020304" pitchFamily="18" charset="-34"/>
              </a:rPr>
              <a:t>)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ตัวยึดหมายเลขภาพนิ่ง 4">
            <a:extLst>
              <a:ext uri="{FF2B5EF4-FFF2-40B4-BE49-F238E27FC236}">
                <a16:creationId xmlns:a16="http://schemas.microsoft.com/office/drawing/2014/main" id="{121803F8-5EB6-57D6-55BC-629CEA3D6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3C6D39-CB66-574B-8881-677A6FDDF96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5266" name="Line 2">
            <a:extLst>
              <a:ext uri="{FF2B5EF4-FFF2-40B4-BE49-F238E27FC236}">
                <a16:creationId xmlns:a16="http://schemas.microsoft.com/office/drawing/2014/main" id="{00BEEEC3-AF99-C380-13D9-E8130ABF4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5267" name="Text Box 3">
            <a:extLst>
              <a:ext uri="{FF2B5EF4-FFF2-40B4-BE49-F238E27FC236}">
                <a16:creationId xmlns:a16="http://schemas.microsoft.com/office/drawing/2014/main" id="{F4D6C620-C597-B960-DCDF-766CBDA1C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702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r>
              <a:rPr lang="en-US" altLang="en-TH" sz="4400" b="1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5268" name="Text Box 4">
            <a:extLst>
              <a:ext uri="{FF2B5EF4-FFF2-40B4-BE49-F238E27FC236}">
                <a16:creationId xmlns:a16="http://schemas.microsoft.com/office/drawing/2014/main" id="{3A6CA670-0215-27CC-103B-5E82278EE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12863"/>
            <a:ext cx="8415338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สาเหตุที่ต้องมีการสร้าง </a:t>
            </a:r>
            <a:r>
              <a:rPr lang="en-US" altLang="en-TH" b="1">
                <a:latin typeface="Angsana New" panose="02020603050405020304" pitchFamily="18" charset="-34"/>
              </a:rPr>
              <a:t>Network Model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>
                <a:latin typeface="Angsana New" panose="02020603050405020304" pitchFamily="18" charset="-34"/>
              </a:rPr>
              <a:t>1.</a:t>
            </a:r>
            <a:r>
              <a:rPr lang="th-TH" altLang="en-TH">
                <a:latin typeface="Angsana New" panose="02020603050405020304" pitchFamily="18" charset="-34"/>
              </a:rPr>
              <a:t> สามารถแสดงถึงความซับซ้อนของระบบได้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>
                <a:latin typeface="Angsana New" panose="02020603050405020304" pitchFamily="18" charset="-34"/>
              </a:rPr>
              <a:t>2. </a:t>
            </a:r>
            <a:r>
              <a:rPr lang="th-TH" altLang="en-TH">
                <a:latin typeface="Angsana New" panose="02020603050405020304" pitchFamily="18" charset="-34"/>
              </a:rPr>
              <a:t>สามารุแสดงส่วนประกอบของระบบได้ ยกตัวอย่างเช่น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en-US" altLang="en-TH">
                <a:latin typeface="Angsana New" panose="02020603050405020304" pitchFamily="18" charset="-34"/>
              </a:rPr>
              <a:t>- client </a:t>
            </a:r>
            <a:r>
              <a:rPr lang="th-TH" altLang="en-TH">
                <a:latin typeface="Angsana New" panose="02020603050405020304" pitchFamily="18" charset="-34"/>
              </a:rPr>
              <a:t>เช่น เครื่อง </a:t>
            </a:r>
            <a:r>
              <a:rPr lang="en-US" altLang="en-TH">
                <a:latin typeface="Angsana New" panose="02020603050405020304" pitchFamily="18" charset="-34"/>
              </a:rPr>
              <a:t>PC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- server </a:t>
            </a:r>
            <a:r>
              <a:rPr lang="th-TH" altLang="en-TH">
                <a:latin typeface="Angsana New" panose="02020603050405020304" pitchFamily="18" charset="-34"/>
              </a:rPr>
              <a:t>เช่น </a:t>
            </a:r>
            <a:r>
              <a:rPr lang="en-US" altLang="en-TH">
                <a:latin typeface="Angsana New" panose="02020603050405020304" pitchFamily="18" charset="-34"/>
              </a:rPr>
              <a:t>DB Server Network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- </a:t>
            </a:r>
            <a:r>
              <a:rPr lang="th-TH" altLang="en-TH">
                <a:latin typeface="Angsana New" panose="02020603050405020304" pitchFamily="18" charset="-34"/>
              </a:rPr>
              <a:t>อุปกรณ์ต่างๆ ที่ใช้เชื่อมต่อ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ระบบที่อยู่ข้างนอกหรือ ระบบที่อยู่นอกเครือข่าย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en-US" altLang="en-TH">
                <a:latin typeface="Angsana New" panose="02020603050405020304" pitchFamily="18" charset="-34"/>
              </a:rPr>
              <a:t>- location </a:t>
            </a:r>
            <a:r>
              <a:rPr lang="th-TH" altLang="en-TH">
                <a:latin typeface="Angsana New" panose="02020603050405020304" pitchFamily="18" charset="-34"/>
              </a:rPr>
              <a:t>หรือ สถานที่ตั้งของเครือข่ายแต่ละแห่ง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จุดประสงค์หลักของ </a:t>
            </a:r>
            <a:r>
              <a:rPr lang="en-US" altLang="en-TH" b="1">
                <a:latin typeface="Angsana New" panose="02020603050405020304" pitchFamily="18" charset="-34"/>
              </a:rPr>
              <a:t>Network Model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=&gt; </a:t>
            </a:r>
            <a:r>
              <a:rPr lang="en-US" altLang="en-TH">
                <a:latin typeface="Angsana New" panose="02020603050405020304" pitchFamily="18" charset="-34"/>
              </a:rPr>
              <a:t>“</a:t>
            </a:r>
            <a:r>
              <a:rPr lang="th-TH" altLang="en-TH">
                <a:latin typeface="Angsana New" panose="02020603050405020304" pitchFamily="18" charset="-34"/>
              </a:rPr>
              <a:t> ต้องการแสดง </a:t>
            </a:r>
            <a:r>
              <a:rPr lang="en-US" altLang="en-TH">
                <a:latin typeface="Angsana New" panose="02020603050405020304" pitchFamily="18" charset="-34"/>
              </a:rPr>
              <a:t>Infrastructure </a:t>
            </a:r>
            <a:r>
              <a:rPr lang="th-TH" altLang="en-TH">
                <a:latin typeface="Angsana New" panose="02020603050405020304" pitchFamily="18" charset="-34"/>
              </a:rPr>
              <a:t>ของ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ระบบใหม่</a:t>
            </a:r>
            <a:r>
              <a:rPr lang="en-US" altLang="en-TH">
                <a:latin typeface="Angsana New" panose="02020603050405020304" pitchFamily="18" charset="-34"/>
              </a:rPr>
              <a:t> ”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ตัวยึดหมายเลขภาพนิ่ง 4">
            <a:extLst>
              <a:ext uri="{FF2B5EF4-FFF2-40B4-BE49-F238E27FC236}">
                <a16:creationId xmlns:a16="http://schemas.microsoft.com/office/drawing/2014/main" id="{5C42C83A-F732-BBBB-64CC-1312BC71C3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E1413A-B0C5-2A42-A65A-12B40C22BD7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6290" name="Line 2">
            <a:extLst>
              <a:ext uri="{FF2B5EF4-FFF2-40B4-BE49-F238E27FC236}">
                <a16:creationId xmlns:a16="http://schemas.microsoft.com/office/drawing/2014/main" id="{DB3B4C98-7050-60D7-9104-B16E6670B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6291" name="Text Box 3">
            <a:extLst>
              <a:ext uri="{FF2B5EF4-FFF2-40B4-BE49-F238E27FC236}">
                <a16:creationId xmlns:a16="http://schemas.microsoft.com/office/drawing/2014/main" id="{DAC29DE8-DCAE-4888-9419-84CA5BCB2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9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6292" name="Text Box 4">
            <a:extLst>
              <a:ext uri="{FF2B5EF4-FFF2-40B4-BE49-F238E27FC236}">
                <a16:creationId xmlns:a16="http://schemas.microsoft.com/office/drawing/2014/main" id="{6B83253E-BEBD-4264-FB6D-36B81D1AE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84300"/>
            <a:ext cx="870426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Hardware and Software Specification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เป็นการจัดการ </a:t>
            </a:r>
            <a:r>
              <a:rPr lang="en-US" altLang="en-TH">
                <a:latin typeface="Angsana New" panose="02020603050405020304" pitchFamily="18" charset="-34"/>
              </a:rPr>
              <a:t>HW, SW </a:t>
            </a:r>
            <a:r>
              <a:rPr lang="th-TH" altLang="en-TH">
                <a:latin typeface="Angsana New" panose="02020603050405020304" pitchFamily="18" charset="-34"/>
              </a:rPr>
              <a:t>ที่ใช้ในระบบใหม่ ซึ่งอยู่ในรูปแบบของเอกสารที่ใช้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อธิบาย </a:t>
            </a:r>
            <a:r>
              <a:rPr lang="en-US" altLang="en-TH">
                <a:latin typeface="Angsana New" panose="02020603050405020304" pitchFamily="18" charset="-34"/>
              </a:rPr>
              <a:t>HW, SW </a:t>
            </a:r>
            <a:r>
              <a:rPr lang="th-TH" altLang="en-TH">
                <a:latin typeface="Angsana New" panose="02020603050405020304" pitchFamily="18" charset="-34"/>
              </a:rPr>
              <a:t>ที่จะใช้ในการจัดการ </a:t>
            </a:r>
            <a:r>
              <a:rPr lang="en-US" altLang="en-TH">
                <a:latin typeface="Angsana New" panose="02020603050405020304" pitchFamily="18" charset="-34"/>
              </a:rPr>
              <a:t>Application </a:t>
            </a:r>
            <a:r>
              <a:rPr lang="th-TH" altLang="en-TH">
                <a:latin typeface="Angsana New" panose="02020603050405020304" pitchFamily="18" charset="-34"/>
              </a:rPr>
              <a:t>ของระบบ ดังตัวอย่าง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ต่อไปนี้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ตัวยึดหมายเลขภาพนิ่ง 4">
            <a:extLst>
              <a:ext uri="{FF2B5EF4-FFF2-40B4-BE49-F238E27FC236}">
                <a16:creationId xmlns:a16="http://schemas.microsoft.com/office/drawing/2014/main" id="{3ED48DAF-C3A1-8F6B-11D6-E838D0437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F078DF-2132-5A4D-9243-A39ABE4B3C0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9895C1B3-C3F3-1BAC-C896-1D9E86B76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484313"/>
            <a:ext cx="4465637" cy="511333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397315" name="Text Box 3">
            <a:extLst>
              <a:ext uri="{FF2B5EF4-FFF2-40B4-BE49-F238E27FC236}">
                <a16:creationId xmlns:a16="http://schemas.microsoft.com/office/drawing/2014/main" id="{027ACFF4-2674-1BD3-0F65-19DFDC4C6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1627188"/>
            <a:ext cx="4319587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Client Workstation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Minimum requirements :</a:t>
            </a:r>
            <a:br>
              <a:rPr lang="en-US" altLang="en-TH" sz="2400" b="1">
                <a:latin typeface="Angsana New" panose="02020603050405020304" pitchFamily="18" charset="-34"/>
              </a:rPr>
            </a:br>
            <a:endParaRPr lang="en-US" altLang="en-TH" sz="24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4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Number Needed : </a:t>
            </a:r>
            <a:r>
              <a:rPr lang="th-TH" altLang="en-TH" sz="2400">
                <a:solidFill>
                  <a:schemeClr val="hlink"/>
                </a:solidFill>
                <a:latin typeface="Angsana New" panose="02020603050405020304" pitchFamily="18" charset="-34"/>
              </a:rPr>
              <a:t>จำนวนของ </a:t>
            </a:r>
            <a:r>
              <a:rPr lang="en-US" altLang="en-TH" sz="2400">
                <a:solidFill>
                  <a:schemeClr val="hlink"/>
                </a:solidFill>
                <a:latin typeface="Angsana New" panose="02020603050405020304" pitchFamily="18" charset="-34"/>
              </a:rPr>
              <a:t>workstation </a:t>
            </a:r>
            <a:r>
              <a:rPr lang="th-TH" altLang="en-TH" sz="2400">
                <a:solidFill>
                  <a:schemeClr val="hlink"/>
                </a:solidFill>
                <a:latin typeface="Angsana New" panose="02020603050405020304" pitchFamily="18" charset="-34"/>
              </a:rPr>
              <a:t>ที่ต้องการ</a:t>
            </a:r>
            <a:endParaRPr lang="en-US" altLang="en-TH" sz="2400">
              <a:solidFill>
                <a:schemeClr val="hlink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400">
              <a:solidFill>
                <a:schemeClr val="hlink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Software requirements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4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2400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Other acquisition information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>
                <a:solidFill>
                  <a:schemeClr val="hlink"/>
                </a:solidFill>
                <a:latin typeface="Angsana New" panose="02020603050405020304" pitchFamily="18" charset="-34"/>
              </a:rPr>
              <a:t>รูปแบบของสิ่งอื่นๆ</a:t>
            </a:r>
            <a:endParaRPr lang="en-US" altLang="en-TH" sz="2400">
              <a:solidFill>
                <a:schemeClr val="hlink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397316" name="AutoShape 4">
            <a:extLst>
              <a:ext uri="{FF2B5EF4-FFF2-40B4-BE49-F238E27FC236}">
                <a16:creationId xmlns:a16="http://schemas.microsoft.com/office/drawing/2014/main" id="{9B4E3123-E1D2-A4ED-9CB3-ADAAB4CF5529}"/>
              </a:ext>
            </a:extLst>
          </p:cNvPr>
          <p:cNvSpPr>
            <a:spLocks/>
          </p:cNvSpPr>
          <p:nvPr/>
        </p:nvSpPr>
        <p:spPr bwMode="auto">
          <a:xfrm>
            <a:off x="4859338" y="2203450"/>
            <a:ext cx="144462" cy="936625"/>
          </a:xfrm>
          <a:prstGeom prst="rightBrace">
            <a:avLst>
              <a:gd name="adj1" fmla="val 5402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97317" name="AutoShape 5">
            <a:extLst>
              <a:ext uri="{FF2B5EF4-FFF2-40B4-BE49-F238E27FC236}">
                <a16:creationId xmlns:a16="http://schemas.microsoft.com/office/drawing/2014/main" id="{9AAB58C8-AF5F-FF7B-D5AF-84ADF5BFB6CD}"/>
              </a:ext>
            </a:extLst>
          </p:cNvPr>
          <p:cNvSpPr>
            <a:spLocks/>
          </p:cNvSpPr>
          <p:nvPr/>
        </p:nvSpPr>
        <p:spPr bwMode="auto">
          <a:xfrm>
            <a:off x="4845050" y="4406900"/>
            <a:ext cx="71438" cy="865188"/>
          </a:xfrm>
          <a:prstGeom prst="rightBrace">
            <a:avLst>
              <a:gd name="adj1" fmla="val 1009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397318" name="Text Box 6">
            <a:extLst>
              <a:ext uri="{FF2B5EF4-FFF2-40B4-BE49-F238E27FC236}">
                <a16:creationId xmlns:a16="http://schemas.microsoft.com/office/drawing/2014/main" id="{AA77A8F1-A553-88AB-7023-0D4E4E176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419350"/>
            <a:ext cx="1111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Hardware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97319" name="Text Box 7">
            <a:extLst>
              <a:ext uri="{FF2B5EF4-FFF2-40B4-BE49-F238E27FC236}">
                <a16:creationId xmlns:a16="http://schemas.microsoft.com/office/drawing/2014/main" id="{4043BCF2-1797-2876-D6D5-B8E14B477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579938"/>
            <a:ext cx="1031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Software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397320" name="Line 2">
            <a:extLst>
              <a:ext uri="{FF2B5EF4-FFF2-40B4-BE49-F238E27FC236}">
                <a16:creationId xmlns:a16="http://schemas.microsoft.com/office/drawing/2014/main" id="{105A9071-9ACF-B5C3-5D98-E91037F800F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7321" name="Text Box 3">
            <a:extLst>
              <a:ext uri="{FF2B5EF4-FFF2-40B4-BE49-F238E27FC236}">
                <a16:creationId xmlns:a16="http://schemas.microsoft.com/office/drawing/2014/main" id="{6DE15438-0480-5D52-AC18-629FC4E6B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9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7322" name="Text Box 10">
            <a:extLst>
              <a:ext uri="{FF2B5EF4-FFF2-40B4-BE49-F238E27FC236}">
                <a16:creationId xmlns:a16="http://schemas.microsoft.com/office/drawing/2014/main" id="{2C6CDD99-2813-4CFA-77D7-7BB26E0A7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807075"/>
            <a:ext cx="1958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solidFill>
                  <a:schemeClr val="bg2"/>
                </a:solidFill>
                <a:latin typeface="Angsana New" panose="02020603050405020304" pitchFamily="18" charset="-34"/>
              </a:rPr>
              <a:t>Hardware and Software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solidFill>
                  <a:schemeClr val="bg2"/>
                </a:solidFill>
                <a:latin typeface="Angsana New" panose="02020603050405020304" pitchFamily="18" charset="-34"/>
              </a:rPr>
              <a:t>Specification for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solidFill>
                  <a:schemeClr val="bg2"/>
                </a:solidFill>
                <a:latin typeface="Angsana New" panose="02020603050405020304" pitchFamily="18" charset="-34"/>
              </a:rPr>
              <a:t>Client Workstation</a:t>
            </a:r>
            <a:endParaRPr lang="th-TH" altLang="en-TH" sz="20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ตัวยึดหมายเลขภาพนิ่ง 4">
            <a:extLst>
              <a:ext uri="{FF2B5EF4-FFF2-40B4-BE49-F238E27FC236}">
                <a16:creationId xmlns:a16="http://schemas.microsoft.com/office/drawing/2014/main" id="{CFE34B21-5847-2643-6434-139BE2766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F505D9-E5E0-9043-BB97-4A1DED46465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398338" name="Line 2">
            <a:extLst>
              <a:ext uri="{FF2B5EF4-FFF2-40B4-BE49-F238E27FC236}">
                <a16:creationId xmlns:a16="http://schemas.microsoft.com/office/drawing/2014/main" id="{8AD9B3F1-CDCA-BE54-BE73-AB623C618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398339" name="Text Box 3">
            <a:extLst>
              <a:ext uri="{FF2B5EF4-FFF2-40B4-BE49-F238E27FC236}">
                <a16:creationId xmlns:a16="http://schemas.microsoft.com/office/drawing/2014/main" id="{5B4E313E-ED9A-F0E5-3BFC-4BAB5D1C0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9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398340" name="Text Box 4">
            <a:extLst>
              <a:ext uri="{FF2B5EF4-FFF2-40B4-BE49-F238E27FC236}">
                <a16:creationId xmlns:a16="http://schemas.microsoft.com/office/drawing/2014/main" id="{039B9E44-0559-9714-DF6B-BE7C5660F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84300"/>
            <a:ext cx="865505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Global Issues </a:t>
            </a:r>
            <a:r>
              <a:rPr lang="th-TH" altLang="en-TH">
                <a:latin typeface="Angsana New" panose="02020603050405020304" pitchFamily="18" charset="-34"/>
              </a:rPr>
              <a:t>เป็นระบบที่ใช้ทั่วโลก ซึ่งส่งผลกระทบต่อการพัฒนาระบบ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ส่วนที่สำคัญอย่างหนึ่งของการออกแบบสถาปัตยกรรมของระบบ คือ </a:t>
            </a:r>
            <a:r>
              <a:rPr lang="en-US" altLang="en-TH">
                <a:latin typeface="Angsana New" panose="02020603050405020304" pitchFamily="18" charset="-34"/>
              </a:rPr>
              <a:t>project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team </a:t>
            </a:r>
            <a:r>
              <a:rPr lang="th-TH" altLang="en-TH">
                <a:latin typeface="Angsana New" panose="02020603050405020304" pitchFamily="18" charset="-34"/>
              </a:rPr>
              <a:t>จะต้องออกแบบให้เป็นการสากลหรือ ให้ใช้ได้ทั่วโลก 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โดยในปัจจุบันนี้ เป้าหมายของระบบ ก็คือ องค์กรจะต้องอธิบายระบบให้ </a:t>
            </a: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ผู้ใช้</a:t>
            </a:r>
            <a:r>
              <a:rPr lang="en-US" altLang="en-TH">
                <a:latin typeface="Angsana New" panose="02020603050405020304" pitchFamily="18" charset="-34"/>
              </a:rPr>
              <a:t>(users) </a:t>
            </a:r>
            <a:r>
              <a:rPr lang="th-TH" altLang="en-TH">
                <a:latin typeface="Angsana New" panose="02020603050405020304" pitchFamily="18" charset="-34"/>
              </a:rPr>
              <a:t>ทั่วโลกสามารถเข้าใจและ ใช้งานได้ อย่างเช่น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Multilingual Requirements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Local versus Centralized Control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398341" name="Text Box 5">
            <a:extLst>
              <a:ext uri="{FF2B5EF4-FFF2-40B4-BE49-F238E27FC236}">
                <a16:creationId xmlns:a16="http://schemas.microsoft.com/office/drawing/2014/main" id="{3D53633B-D197-4FF7-10B4-5DBD55D20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868863"/>
            <a:ext cx="44688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Unstated Norms 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24-7 Support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Communication Infrastructure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ตัวยึดหมายเลขภาพนิ่ง 4">
            <a:extLst>
              <a:ext uri="{FF2B5EF4-FFF2-40B4-BE49-F238E27FC236}">
                <a16:creationId xmlns:a16="http://schemas.microsoft.com/office/drawing/2014/main" id="{7702C812-B19C-1FE1-1118-FC1E350F7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7814AF-44E3-8243-AECA-12E0D2B71C7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55298" name="Line 2">
            <a:extLst>
              <a:ext uri="{FF2B5EF4-FFF2-40B4-BE49-F238E27FC236}">
                <a16:creationId xmlns:a16="http://schemas.microsoft.com/office/drawing/2014/main" id="{770D22F0-F655-4631-1355-DFA800289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5299" name="Text Box 4">
            <a:extLst>
              <a:ext uri="{FF2B5EF4-FFF2-40B4-BE49-F238E27FC236}">
                <a16:creationId xmlns:a16="http://schemas.microsoft.com/office/drawing/2014/main" id="{1FA9F4EF-D483-C0EA-C1A4-B8CFA780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870075"/>
            <a:ext cx="8532812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กระบวนการทางความคิด</a:t>
            </a:r>
            <a:r>
              <a:rPr lang="en-US" altLang="en-TH">
                <a:latin typeface="Angsana New" panose="02020603050405020304" pitchFamily="18" charset="-34"/>
              </a:rPr>
              <a:t> (Logical Process) </a:t>
            </a:r>
            <a:r>
              <a:rPr lang="th-TH" altLang="en-TH">
                <a:latin typeface="Angsana New" panose="02020603050405020304" pitchFamily="18" charset="-34"/>
              </a:rPr>
              <a:t>ในการพัฒนาและการนำระบบ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สารสนเทศ </a:t>
            </a:r>
            <a:r>
              <a:rPr lang="en-US" altLang="en-TH">
                <a:latin typeface="Angsana New" panose="02020603050405020304" pitchFamily="18" charset="-34"/>
              </a:rPr>
              <a:t>(Information System)</a:t>
            </a:r>
            <a:r>
              <a:rPr lang="th-TH" altLang="en-TH">
                <a:latin typeface="Angsana New" panose="02020603050405020304" pitchFamily="18" charset="-34"/>
              </a:rPr>
              <a:t>เพื่อแก้ปัญหาทางธุรกิจและ ตอบสนอง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ความต้องการของผู้ใช้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ระบบที่จะพัฒนา อาจเริ่มด้วยการพัฒนาระบบใหม่เลยหรือนำระบบเดิมที่มี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อยู่แล้วมาปรับเปลี่ยนให้ดียิ่งขึ้น</a:t>
            </a:r>
          </a:p>
        </p:txBody>
      </p:sp>
      <p:sp>
        <p:nvSpPr>
          <p:cNvPr id="55300" name="Rectangle 5">
            <a:extLst>
              <a:ext uri="{FF2B5EF4-FFF2-40B4-BE49-F238E27FC236}">
                <a16:creationId xmlns:a16="http://schemas.microsoft.com/office/drawing/2014/main" id="{D692A546-37E4-1A13-C74B-A47787B47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4611688"/>
            <a:ext cx="88201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ซึ่งขั้นตอนในวงจรการพัฒนาระบบ ช่วยนักวิเคราะห์ระบบ </a:t>
            </a:r>
            <a:r>
              <a:rPr lang="en-US" altLang="en-TH">
                <a:latin typeface="Angsana New" panose="02020603050405020304" pitchFamily="18" charset="-34"/>
              </a:rPr>
              <a:t>(SA)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</a:t>
            </a:r>
            <a:r>
              <a:rPr lang="en-US" altLang="en-TH" sz="3200">
                <a:latin typeface="Angsana New" panose="02020603050405020304" pitchFamily="18" charset="-34"/>
              </a:rPr>
              <a:t>-  </a:t>
            </a:r>
            <a:r>
              <a:rPr lang="th-TH" altLang="en-TH" sz="3200">
                <a:latin typeface="Angsana New" panose="02020603050405020304" pitchFamily="18" charset="-34"/>
              </a:rPr>
              <a:t>สามารถดำเนินการได้อย่างมีแนวทางและเป็นขั้นตอน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</a:t>
            </a:r>
            <a:r>
              <a:rPr lang="en-US" altLang="en-TH" sz="3200">
                <a:latin typeface="Angsana New" panose="02020603050405020304" pitchFamily="18" charset="-34"/>
              </a:rPr>
              <a:t>-  </a:t>
            </a:r>
            <a:r>
              <a:rPr lang="th-TH" altLang="en-TH" sz="3200">
                <a:latin typeface="Angsana New" panose="02020603050405020304" pitchFamily="18" charset="-34"/>
              </a:rPr>
              <a:t>สามารถควบคุมระยะเวลาและงบประมาณที่ใช้ในการพัฒนาระบบได้ </a:t>
            </a:r>
          </a:p>
        </p:txBody>
      </p:sp>
      <p:sp>
        <p:nvSpPr>
          <p:cNvPr id="55301" name="Text Box 6">
            <a:extLst>
              <a:ext uri="{FF2B5EF4-FFF2-40B4-BE49-F238E27FC236}">
                <a16:creationId xmlns:a16="http://schemas.microsoft.com/office/drawing/2014/main" id="{F17B8818-4949-EA8B-981A-E86A1C2B9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8087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Developments Life Cycle : SDLC)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ตัวยึดหมายเลขภาพนิ่ง 4">
            <a:extLst>
              <a:ext uri="{FF2B5EF4-FFF2-40B4-BE49-F238E27FC236}">
                <a16:creationId xmlns:a16="http://schemas.microsoft.com/office/drawing/2014/main" id="{D4732363-6133-E804-730E-DC64C100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268982-C8C7-074C-BAF9-D55AA56A363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0386" name="Line 2">
            <a:extLst>
              <a:ext uri="{FF2B5EF4-FFF2-40B4-BE49-F238E27FC236}">
                <a16:creationId xmlns:a16="http://schemas.microsoft.com/office/drawing/2014/main" id="{1D1A8BC4-769C-CD09-A06F-B7F002319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0387" name="Text Box 3">
            <a:extLst>
              <a:ext uri="{FF2B5EF4-FFF2-40B4-BE49-F238E27FC236}">
                <a16:creationId xmlns:a16="http://schemas.microsoft.com/office/drawing/2014/main" id="{008B5C7D-64BF-AFDF-59E9-F614ADCB0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99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Infrastructure Design</a:t>
            </a:r>
            <a:endParaRPr lang="th-TH" altLang="en-TH" sz="44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400388" name="Text Box 4">
            <a:extLst>
              <a:ext uri="{FF2B5EF4-FFF2-40B4-BE49-F238E27FC236}">
                <a16:creationId xmlns:a16="http://schemas.microsoft.com/office/drawing/2014/main" id="{95749E90-093D-EF6E-3C10-6EFE0FE11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384300"/>
            <a:ext cx="8064500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Security 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เป็นการสร้าง แผนการรักษาความปลอดภัย </a:t>
            </a:r>
            <a:r>
              <a:rPr lang="en-US" altLang="en-TH" sz="2800">
                <a:latin typeface="Angsana New" panose="02020603050405020304" pitchFamily="18" charset="-34"/>
              </a:rPr>
              <a:t>(Security Plan)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Indentifying threats to the System 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การกำหนดภัยคุกคามที่จะเกิดขึ้น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ซึ่งแบ่งออกเป็น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กลุ่ม</a:t>
            </a:r>
            <a:endParaRPr lang="en-US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(1) </a:t>
            </a:r>
            <a:r>
              <a:rPr lang="th-TH" altLang="en-TH">
                <a:latin typeface="Angsana New" panose="02020603050405020304" pitchFamily="18" charset="-34"/>
              </a:rPr>
              <a:t>ความแตกหัก, ความเสียหายหรือ ภัยพิบัติ ซึ่งเป็นการเสียหายแบบชั่วคราว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เท่านั้น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</a:t>
            </a:r>
            <a:r>
              <a:rPr lang="en-US" altLang="en-TH">
                <a:latin typeface="Angsana New" panose="02020603050405020304" pitchFamily="18" charset="-34"/>
              </a:rPr>
              <a:t>(2) </a:t>
            </a:r>
            <a:r>
              <a:rPr lang="th-TH" altLang="en-TH">
                <a:latin typeface="Angsana New" panose="02020603050405020304" pitchFamily="18" charset="-34"/>
              </a:rPr>
              <a:t>การเข้าถึงโดยไม่ได้รับอนุญาต ซึ่งส่วนใหญ่เป็นพวก </a:t>
            </a:r>
            <a:r>
              <a:rPr lang="en-US" altLang="en-TH">
                <a:latin typeface="Angsana New" panose="02020603050405020304" pitchFamily="18" charset="-34"/>
              </a:rPr>
              <a:t>Hacker </a:t>
            </a:r>
            <a:r>
              <a:rPr lang="th-TH" altLang="en-TH">
                <a:latin typeface="Angsana New" panose="02020603050405020304" pitchFamily="18" charset="-34"/>
              </a:rPr>
              <a:t>นั่นเอง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Assessing the Risk of Each Threat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Creating Controls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ตัวยึดหมายเลขภาพนิ่ง 4">
            <a:extLst>
              <a:ext uri="{FF2B5EF4-FFF2-40B4-BE49-F238E27FC236}">
                <a16:creationId xmlns:a16="http://schemas.microsoft.com/office/drawing/2014/main" id="{2871A1A6-4D24-14BB-F075-6A5534ACF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B20C02-3E94-844A-8CB5-44EEC15DDA2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2434" name="Line 2">
            <a:extLst>
              <a:ext uri="{FF2B5EF4-FFF2-40B4-BE49-F238E27FC236}">
                <a16:creationId xmlns:a16="http://schemas.microsoft.com/office/drawing/2014/main" id="{E4789C9D-F643-D2F1-2B53-A03AD1D50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2435" name="Text Box 3">
            <a:extLst>
              <a:ext uri="{FF2B5EF4-FFF2-40B4-BE49-F238E27FC236}">
                <a16:creationId xmlns:a16="http://schemas.microsoft.com/office/drawing/2014/main" id="{0472DF1D-F64E-70A3-9AF8-C3C8D56E3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771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02436" name="Text Box 4">
            <a:extLst>
              <a:ext uri="{FF2B5EF4-FFF2-40B4-BE49-F238E27FC236}">
                <a16:creationId xmlns:a16="http://schemas.microsoft.com/office/drawing/2014/main" id="{6887C501-21CA-3117-5964-AF3F92A8A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08113"/>
            <a:ext cx="8148637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เป็นกระบวนการในการกำหนดว่า</a:t>
            </a:r>
            <a:r>
              <a:rPr lang="th-TH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ระบบ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จะมีการติดต่อหรือมีปฏิสัมพันธ์อย่างไรกับ </a:t>
            </a:r>
            <a:r>
              <a:rPr lang="en-US" altLang="en-TH" b="1" i="1">
                <a:solidFill>
                  <a:srgbClr val="FF3300"/>
                </a:solidFill>
                <a:latin typeface="Angsana New" panose="02020603050405020304" pitchFamily="18" charset="-34"/>
              </a:rPr>
              <a:t>External Entity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 (เช่น ลูกค้า,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ผู้จัดจำหน่าย, หรือระบบอื่นๆ) ซึ่งการออกแบบ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นั้น มี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ส่วน คือ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User Interface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เป็นการกำหนด การออกแบบ </a:t>
            </a:r>
            <a:r>
              <a:rPr lang="en-US" altLang="en-TH" sz="3200">
                <a:latin typeface="Angsana New" panose="02020603050405020304" pitchFamily="18" charset="-34"/>
              </a:rPr>
              <a:t>User Interface </a:t>
            </a:r>
            <a:r>
              <a:rPr lang="th-TH" altLang="en-TH" sz="3200">
                <a:latin typeface="Angsana New" panose="02020603050405020304" pitchFamily="18" charset="-34"/>
              </a:rPr>
              <a:t>เพื่อหา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หนทางในการติดต่อกับ </a:t>
            </a:r>
            <a:r>
              <a:rPr lang="en-US" altLang="en-TH" sz="3200">
                <a:latin typeface="Angsana New" panose="02020603050405020304" pitchFamily="18" charset="-34"/>
              </a:rPr>
              <a:t>user </a:t>
            </a:r>
            <a:r>
              <a:rPr lang="th-TH" altLang="en-TH" sz="3200">
                <a:latin typeface="Angsana New" panose="02020603050405020304" pitchFamily="18" charset="-34"/>
              </a:rPr>
              <a:t>โดยรวมถึงการสร้างส่วนของ </a:t>
            </a:r>
            <a:r>
              <a:rPr lang="en-US" altLang="en-TH" sz="3200">
                <a:latin typeface="Angsana New" panose="02020603050405020304" pitchFamily="18" charset="-34"/>
              </a:rPr>
              <a:t>Inputs 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และ </a:t>
            </a:r>
            <a:r>
              <a:rPr lang="en-US" altLang="en-TH" sz="3200">
                <a:latin typeface="Angsana New" panose="02020603050405020304" pitchFamily="18" charset="-34"/>
              </a:rPr>
              <a:t>Outputs</a:t>
            </a:r>
            <a:r>
              <a:rPr lang="th-TH" altLang="en-TH" sz="3200">
                <a:latin typeface="Angsana New" panose="02020603050405020304" pitchFamily="18" charset="-34"/>
              </a:rPr>
              <a:t> ของระบบด้วย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System Interface </a:t>
            </a:r>
            <a:r>
              <a:rPr lang="th-TH" altLang="en-TH" sz="3200">
                <a:latin typeface="Angsana New" panose="02020603050405020304" pitchFamily="18" charset="-34"/>
              </a:rPr>
              <a:t>เป็นการออกแบบว่าระบบของเราจะมีการแลก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เปลี่ยนข้อมูลกับระบบอื่นอย่างไร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ตัวยึดหมายเลขภาพนิ่ง 4">
            <a:extLst>
              <a:ext uri="{FF2B5EF4-FFF2-40B4-BE49-F238E27FC236}">
                <a16:creationId xmlns:a16="http://schemas.microsoft.com/office/drawing/2014/main" id="{56CBD0A2-71E3-1F63-7E63-D7940DD05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699D1B-DBD2-564C-AC8A-CD8E193ED55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4482" name="Line 2">
            <a:extLst>
              <a:ext uri="{FF2B5EF4-FFF2-40B4-BE49-F238E27FC236}">
                <a16:creationId xmlns:a16="http://schemas.microsoft.com/office/drawing/2014/main" id="{EC78FE9D-D45D-8632-4B20-2BF830C09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4483" name="Text Box 3">
            <a:extLst>
              <a:ext uri="{FF2B5EF4-FFF2-40B4-BE49-F238E27FC236}">
                <a16:creationId xmlns:a16="http://schemas.microsoft.com/office/drawing/2014/main" id="{4FB889CA-46EB-984E-485C-A12064718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4431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04484" name="Text Box 4">
            <a:extLst>
              <a:ext uri="{FF2B5EF4-FFF2-40B4-BE49-F238E27FC236}">
                <a16:creationId xmlns:a16="http://schemas.microsoft.com/office/drawing/2014/main" id="{1AB0B4AA-C4B1-675A-F375-96940B0AD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38131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ส่วนประกอบของ </a:t>
            </a:r>
            <a:r>
              <a:rPr lang="en-US" altLang="en-TH" b="1">
                <a:latin typeface="Angsana New" panose="02020603050405020304" pitchFamily="18" charset="-34"/>
              </a:rPr>
              <a:t>User Interface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(1) Navigation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(2) Input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(3) Output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ตัวยึดหมายเลขภาพนิ่ง 4">
            <a:extLst>
              <a:ext uri="{FF2B5EF4-FFF2-40B4-BE49-F238E27FC236}">
                <a16:creationId xmlns:a16="http://schemas.microsoft.com/office/drawing/2014/main" id="{28C57143-6EF7-7453-67FF-DF4D913E7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5F31CA-A669-1048-B940-16628991E97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6530" name="Line 2">
            <a:extLst>
              <a:ext uri="{FF2B5EF4-FFF2-40B4-BE49-F238E27FC236}">
                <a16:creationId xmlns:a16="http://schemas.microsoft.com/office/drawing/2014/main" id="{6863556A-BAD4-B6C3-0E9B-2B61079FB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6531" name="Text Box 3">
            <a:extLst>
              <a:ext uri="{FF2B5EF4-FFF2-40B4-BE49-F238E27FC236}">
                <a16:creationId xmlns:a16="http://schemas.microsoft.com/office/drawing/2014/main" id="{C1C6B73D-A4EB-471F-E80B-7ED88973A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06532" name="Text Box 4">
            <a:extLst>
              <a:ext uri="{FF2B5EF4-FFF2-40B4-BE49-F238E27FC236}">
                <a16:creationId xmlns:a16="http://schemas.microsoft.com/office/drawing/2014/main" id="{A5EF00DB-9E06-F3C0-9BB8-0BE76946A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403350"/>
            <a:ext cx="8166100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</a:t>
            </a:r>
            <a:r>
              <a:rPr lang="th-TH" altLang="en-TH" sz="2800">
                <a:latin typeface="Angsana New" panose="02020603050405020304" pitchFamily="18" charset="-34"/>
              </a:rPr>
              <a:t>ในการออกแบบ </a:t>
            </a:r>
            <a:r>
              <a:rPr lang="en-US" altLang="en-TH" sz="2800">
                <a:latin typeface="Angsana New" panose="02020603050405020304" pitchFamily="18" charset="-34"/>
              </a:rPr>
              <a:t>user interface </a:t>
            </a:r>
            <a:r>
              <a:rPr lang="th-TH" altLang="en-TH" sz="2800">
                <a:latin typeface="Angsana New" panose="02020603050405020304" pitchFamily="18" charset="-34"/>
              </a:rPr>
              <a:t>ถูกมองว่าเป็นศิลปะ โดย</a:t>
            </a:r>
            <a:r>
              <a:rPr lang="th-TH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เป้าหมายของ</a:t>
            </a:r>
            <a:endParaRPr lang="en-US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Interface</a:t>
            </a:r>
            <a:r>
              <a:rPr lang="en-US" altLang="en-TH" sz="2800">
                <a:latin typeface="Angsana New" panose="02020603050405020304" pitchFamily="18" charset="-34"/>
              </a:rPr>
              <a:t> </a:t>
            </a:r>
            <a:r>
              <a:rPr lang="th-TH" altLang="en-TH" sz="2800" i="1">
                <a:solidFill>
                  <a:srgbClr val="FF3300"/>
                </a:solidFill>
                <a:latin typeface="Angsana New" panose="02020603050405020304" pitchFamily="18" charset="-34"/>
              </a:rPr>
              <a:t>คือ ต้องทำให้ถูกใจ </a:t>
            </a:r>
            <a:r>
              <a:rPr lang="en-US" altLang="en-TH" sz="2800" i="1">
                <a:solidFill>
                  <a:srgbClr val="FF3300"/>
                </a:solidFill>
                <a:latin typeface="Angsana New" panose="02020603050405020304" pitchFamily="18" charset="-34"/>
              </a:rPr>
              <a:t>user </a:t>
            </a:r>
            <a:r>
              <a:rPr lang="th-TH" altLang="en-TH" sz="2800" i="1">
                <a:solidFill>
                  <a:srgbClr val="FF3300"/>
                </a:solidFill>
                <a:latin typeface="Angsana New" panose="02020603050405020304" pitchFamily="18" charset="-34"/>
              </a:rPr>
              <a:t>และทำให้สบายตารวมทั้งต้องใช้งานได้ง่ายอีกด้วย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        โดยหลักการพื้นฐานที่ใช้ในการออกแบบ </a:t>
            </a:r>
            <a:r>
              <a:rPr lang="en-US" altLang="en-TH" sz="2800" b="1">
                <a:latin typeface="Angsana New" panose="02020603050405020304" pitchFamily="18" charset="-34"/>
              </a:rPr>
              <a:t>user interface </a:t>
            </a:r>
            <a:r>
              <a:rPr lang="th-TH" altLang="en-TH" sz="2800" b="1">
                <a:latin typeface="Angsana New" panose="02020603050405020304" pitchFamily="18" charset="-34"/>
              </a:rPr>
              <a:t>ทั่วไปมี </a:t>
            </a:r>
            <a:r>
              <a:rPr lang="en-US" altLang="en-TH" sz="2800" b="1">
                <a:latin typeface="Angsana New" panose="02020603050405020304" pitchFamily="18" charset="-34"/>
              </a:rPr>
              <a:t>6 </a:t>
            </a:r>
            <a:r>
              <a:rPr lang="th-TH" altLang="en-TH" sz="2800" b="1">
                <a:latin typeface="Angsana New" panose="02020603050405020304" pitchFamily="18" charset="-34"/>
              </a:rPr>
              <a:t>ด้าน</a:t>
            </a:r>
            <a:r>
              <a:rPr lang="th-TH" altLang="en-TH" sz="2800">
                <a:latin typeface="Angsana New" panose="02020603050405020304" pitchFamily="18" charset="-34"/>
              </a:rPr>
              <a:t> ดังนี้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1) Layout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2) Content awareness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3) Aesthetics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4) User Experience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5) Consistency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6) Minimal user effort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ตัวยึดหมายเลขภาพนิ่ง 4">
            <a:extLst>
              <a:ext uri="{FF2B5EF4-FFF2-40B4-BE49-F238E27FC236}">
                <a16:creationId xmlns:a16="http://schemas.microsoft.com/office/drawing/2014/main" id="{01610DC6-CD4B-4D0F-5DF0-371CEF51F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403069-CA00-164E-BF89-62CDEE86C18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08578" name="Line 2">
            <a:extLst>
              <a:ext uri="{FF2B5EF4-FFF2-40B4-BE49-F238E27FC236}">
                <a16:creationId xmlns:a16="http://schemas.microsoft.com/office/drawing/2014/main" id="{ABB47ED8-8C32-2FD3-C0CA-A0153D9DC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08579" name="Text Box 3">
            <a:extLst>
              <a:ext uri="{FF2B5EF4-FFF2-40B4-BE49-F238E27FC236}">
                <a16:creationId xmlns:a16="http://schemas.microsoft.com/office/drawing/2014/main" id="{FD8FE27E-BFB6-2FD8-89B8-67655B821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08580" name="Text Box 4">
            <a:extLst>
              <a:ext uri="{FF2B5EF4-FFF2-40B4-BE49-F238E27FC236}">
                <a16:creationId xmlns:a16="http://schemas.microsoft.com/office/drawing/2014/main" id="{6A90A9A6-D431-A622-99E2-3571A1FEB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20800"/>
            <a:ext cx="7953375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1) Layout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</a:t>
            </a:r>
            <a:r>
              <a:rPr lang="th-TH" altLang="en-TH" sz="2800">
                <a:latin typeface="Angsana New" panose="02020603050405020304" pitchFamily="18" charset="-34"/>
              </a:rPr>
              <a:t>เป็นส่วนประกอบแรกของการออกแบบ โดยต้องทำการออกแบบหรือการ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วาง</a:t>
            </a:r>
            <a:r>
              <a:rPr lang="en-US" altLang="en-TH" sz="2800">
                <a:latin typeface="Angsana New" panose="02020603050405020304" pitchFamily="18" charset="-34"/>
              </a:rPr>
              <a:t> layout </a:t>
            </a:r>
            <a:r>
              <a:rPr lang="th-TH" altLang="en-TH" sz="2800">
                <a:latin typeface="Angsana New" panose="02020603050405020304" pitchFamily="18" charset="-34"/>
              </a:rPr>
              <a:t>พื้นฐานของระบบ ซึ่งประกอบไปด้วยส่วนของ </a:t>
            </a:r>
            <a:r>
              <a:rPr lang="en-US" altLang="en-TH" sz="2800">
                <a:latin typeface="Angsana New" panose="02020603050405020304" pitchFamily="18" charset="-34"/>
              </a:rPr>
              <a:t>screen, form </a:t>
            </a:r>
            <a:r>
              <a:rPr lang="th-TH" altLang="en-TH" sz="2800">
                <a:latin typeface="Angsana New" panose="02020603050405020304" pitchFamily="18" charset="-34"/>
              </a:rPr>
              <a:t>หรือ </a:t>
            </a:r>
            <a:r>
              <a:rPr lang="en-US" altLang="en-TH" sz="2800">
                <a:latin typeface="Angsana New" panose="02020603050405020304" pitchFamily="18" charset="-34"/>
              </a:rPr>
              <a:t>report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ส่วนมากการออกแบบ </a:t>
            </a:r>
            <a:r>
              <a:rPr lang="en-US" altLang="en-TH" sz="2800">
                <a:latin typeface="Angsana New" panose="02020603050405020304" pitchFamily="18" charset="-34"/>
              </a:rPr>
              <a:t>Software </a:t>
            </a:r>
            <a:r>
              <a:rPr lang="th-TH" altLang="en-TH" sz="2800">
                <a:latin typeface="Angsana New" panose="02020603050405020304" pitchFamily="18" charset="-34"/>
              </a:rPr>
              <a:t>สำหรับคอมพิวเตอร์ส่วนบุคคล </a:t>
            </a:r>
            <a:r>
              <a:rPr lang="en-US" altLang="en-TH" sz="2800">
                <a:latin typeface="Angsana New" panose="02020603050405020304" pitchFamily="18" charset="-34"/>
              </a:rPr>
              <a:t>(Personal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Computer) </a:t>
            </a:r>
            <a:r>
              <a:rPr lang="th-TH" altLang="en-TH" sz="2800">
                <a:latin typeface="Angsana New" panose="02020603050405020304" pitchFamily="18" charset="-34"/>
              </a:rPr>
              <a:t>ในส่วนของหน้าจอ </a:t>
            </a:r>
            <a:r>
              <a:rPr lang="en-US" altLang="en-TH" sz="2800">
                <a:latin typeface="Angsana New" panose="02020603050405020304" pitchFamily="18" charset="-34"/>
              </a:rPr>
              <a:t>(Screen)</a:t>
            </a:r>
            <a:r>
              <a:rPr lang="th-TH" altLang="en-TH" sz="2800">
                <a:latin typeface="Angsana New" panose="02020603050405020304" pitchFamily="18" charset="-34"/>
              </a:rPr>
              <a:t> นั้นจะเป็นไปตามมาตรฐานของ </a:t>
            </a:r>
            <a:r>
              <a:rPr lang="en-US" altLang="en-TH" sz="2800">
                <a:latin typeface="Angsana New" panose="02020603050405020304" pitchFamily="18" charset="-34"/>
              </a:rPr>
              <a:t>windows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หรือ </a:t>
            </a:r>
            <a:r>
              <a:rPr lang="en-US" altLang="en-TH" sz="2800">
                <a:latin typeface="Angsana New" panose="02020603050405020304" pitchFamily="18" charset="-34"/>
              </a:rPr>
              <a:t>Macintosh  </a:t>
            </a:r>
            <a:r>
              <a:rPr lang="th-TH" altLang="en-TH" sz="2800">
                <a:latin typeface="Angsana New" panose="02020603050405020304" pitchFamily="18" charset="-34"/>
              </a:rPr>
              <a:t>โดยหน้าจอจะถูกแบ่งออกเป็น </a:t>
            </a:r>
            <a:r>
              <a:rPr lang="en-US" altLang="en-TH" sz="2800">
                <a:latin typeface="Angsana New" panose="02020603050405020304" pitchFamily="18" charset="-34"/>
              </a:rPr>
              <a:t>3 </a:t>
            </a:r>
            <a:r>
              <a:rPr lang="th-TH" altLang="en-TH" sz="2800">
                <a:latin typeface="Angsana New" panose="02020603050405020304" pitchFamily="18" charset="-34"/>
              </a:rPr>
              <a:t>ส่วน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</a:t>
            </a:r>
            <a:r>
              <a:rPr lang="en-US" altLang="en-TH" sz="2800">
                <a:latin typeface="Angsana New" panose="02020603050405020304" pitchFamily="18" charset="-34"/>
              </a:rPr>
              <a:t>1. Top Box</a:t>
            </a:r>
            <a:endParaRPr lang="th-TH" altLang="en-TH" sz="2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</a:t>
            </a:r>
            <a:r>
              <a:rPr lang="en-US" altLang="en-TH" sz="2800">
                <a:latin typeface="Angsana New" panose="02020603050405020304" pitchFamily="18" charset="-34"/>
              </a:rPr>
              <a:t>2. Middle Box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</a:t>
            </a:r>
            <a:r>
              <a:rPr lang="en-US" altLang="en-TH" sz="2800">
                <a:latin typeface="Angsana New" panose="02020603050405020304" pitchFamily="18" charset="-34"/>
              </a:rPr>
              <a:t>3. Bottom Box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ตัวยึดหมายเลขภาพนิ่ง 4">
            <a:extLst>
              <a:ext uri="{FF2B5EF4-FFF2-40B4-BE49-F238E27FC236}">
                <a16:creationId xmlns:a16="http://schemas.microsoft.com/office/drawing/2014/main" id="{1491A058-F82B-19D6-CA1F-309E5596A3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3FE5FF-769F-7F4E-9CEA-A52A8B2110B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10626" name="Line 2">
            <a:extLst>
              <a:ext uri="{FF2B5EF4-FFF2-40B4-BE49-F238E27FC236}">
                <a16:creationId xmlns:a16="http://schemas.microsoft.com/office/drawing/2014/main" id="{D87590CF-CDF6-3568-5A31-AD0E5705C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10627" name="Text Box 3">
            <a:extLst>
              <a:ext uri="{FF2B5EF4-FFF2-40B4-BE49-F238E27FC236}">
                <a16:creationId xmlns:a16="http://schemas.microsoft.com/office/drawing/2014/main" id="{91E2CDA3-CAD2-5CBF-C999-75A2778D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10628" name="Text Box 4">
            <a:extLst>
              <a:ext uri="{FF2B5EF4-FFF2-40B4-BE49-F238E27FC236}">
                <a16:creationId xmlns:a16="http://schemas.microsoft.com/office/drawing/2014/main" id="{E1FA619B-1548-BDFA-41A4-9EB5BB52F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14463"/>
            <a:ext cx="82994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</a:t>
            </a:r>
            <a:r>
              <a:rPr lang="th-TH" altLang="en-TH">
                <a:latin typeface="Angsana New" panose="02020603050405020304" pitchFamily="18" charset="-34"/>
              </a:rPr>
              <a:t>ในการจัด </a:t>
            </a:r>
            <a:r>
              <a:rPr lang="en-US" altLang="en-TH">
                <a:latin typeface="Angsana New" panose="02020603050405020304" pitchFamily="18" charset="-34"/>
              </a:rPr>
              <a:t>layout </a:t>
            </a:r>
            <a:r>
              <a:rPr lang="th-TH" altLang="en-TH">
                <a:latin typeface="Angsana New" panose="02020603050405020304" pitchFamily="18" charset="-34"/>
              </a:rPr>
              <a:t>ที่ดี ควรจะ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นำข้อมูลที่มีจุดประสงค์เดียวกันหรือ ใกล้เคียงกันเอาไว้ที่เดียวกันและ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การจัด </a:t>
            </a:r>
            <a:r>
              <a:rPr lang="en-US" altLang="en-TH" sz="3200">
                <a:latin typeface="Angsana New" panose="02020603050405020304" pitchFamily="18" charset="-34"/>
              </a:rPr>
              <a:t>layout </a:t>
            </a:r>
            <a:r>
              <a:rPr lang="th-TH" altLang="en-TH" sz="3200">
                <a:latin typeface="Angsana New" panose="02020603050405020304" pitchFamily="18" charset="-34"/>
              </a:rPr>
              <a:t>ควรมีการจัดเป็นหมวดหมู่และ ทำให้มีความชัดเจน</a:t>
            </a:r>
          </a:p>
        </p:txBody>
      </p:sp>
      <p:sp>
        <p:nvSpPr>
          <p:cNvPr id="410629" name="Text Box 5">
            <a:extLst>
              <a:ext uri="{FF2B5EF4-FFF2-40B4-BE49-F238E27FC236}">
                <a16:creationId xmlns:a16="http://schemas.microsoft.com/office/drawing/2014/main" id="{59B8C69B-C13F-62C8-BCCB-24C15F5B4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098800"/>
            <a:ext cx="517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3" name="ตัวยึดหมายเลขภาพนิ่ง 4">
            <a:extLst>
              <a:ext uri="{FF2B5EF4-FFF2-40B4-BE49-F238E27FC236}">
                <a16:creationId xmlns:a16="http://schemas.microsoft.com/office/drawing/2014/main" id="{C18E6018-F941-57D7-9E9C-CAD6A1979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F39E73-D29B-644F-B815-B3631D34E28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pic>
        <p:nvPicPr>
          <p:cNvPr id="412674" name="Picture 2">
            <a:extLst>
              <a:ext uri="{FF2B5EF4-FFF2-40B4-BE49-F238E27FC236}">
                <a16:creationId xmlns:a16="http://schemas.microsoft.com/office/drawing/2014/main" id="{BB7C718E-EC76-2BA6-5BC8-59BAB00E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765175"/>
            <a:ext cx="703738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6515" name="Text Box 3">
            <a:extLst>
              <a:ext uri="{FF2B5EF4-FFF2-40B4-BE49-F238E27FC236}">
                <a16:creationId xmlns:a16="http://schemas.microsoft.com/office/drawing/2014/main" id="{6C9E6864-A282-1C4F-CFEE-0082CA78C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114300"/>
            <a:ext cx="2705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Top box </a:t>
            </a:r>
            <a:r>
              <a:rPr lang="en-US" altLang="en-TH" sz="2800">
                <a:latin typeface="Angsana New" panose="02020603050405020304" pitchFamily="18" charset="-34"/>
              </a:rPr>
              <a:t>= navigation area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576516" name="Freeform 4">
            <a:extLst>
              <a:ext uri="{FF2B5EF4-FFF2-40B4-BE49-F238E27FC236}">
                <a16:creationId xmlns:a16="http://schemas.microsoft.com/office/drawing/2014/main" id="{3EFEEBB4-7F9C-31C3-1EBC-1EA71DEB9C57}"/>
              </a:ext>
            </a:extLst>
          </p:cNvPr>
          <p:cNvSpPr>
            <a:spLocks/>
          </p:cNvSpPr>
          <p:nvPr/>
        </p:nvSpPr>
        <p:spPr bwMode="auto">
          <a:xfrm>
            <a:off x="1236663" y="476250"/>
            <a:ext cx="649287" cy="792163"/>
          </a:xfrm>
          <a:custGeom>
            <a:avLst/>
            <a:gdLst>
              <a:gd name="T0" fmla="*/ 2147483646 w 409"/>
              <a:gd name="T1" fmla="*/ 2147483646 h 499"/>
              <a:gd name="T2" fmla="*/ 0 w 409"/>
              <a:gd name="T3" fmla="*/ 2147483646 h 499"/>
              <a:gd name="T4" fmla="*/ 2147483646 w 409"/>
              <a:gd name="T5" fmla="*/ 0 h 499"/>
              <a:gd name="T6" fmla="*/ 0 60000 65536"/>
              <a:gd name="T7" fmla="*/ 0 60000 65536"/>
              <a:gd name="T8" fmla="*/ 0 60000 65536"/>
              <a:gd name="T9" fmla="*/ 0 w 409"/>
              <a:gd name="T10" fmla="*/ 0 h 499"/>
              <a:gd name="T11" fmla="*/ 409 w 409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" h="499">
                <a:moveTo>
                  <a:pt x="409" y="499"/>
                </a:moveTo>
                <a:cubicBezTo>
                  <a:pt x="204" y="450"/>
                  <a:pt x="0" y="401"/>
                  <a:pt x="0" y="318"/>
                </a:cubicBezTo>
                <a:cubicBezTo>
                  <a:pt x="0" y="235"/>
                  <a:pt x="204" y="117"/>
                  <a:pt x="409" y="0"/>
                </a:cubicBezTo>
              </a:path>
            </a:pathLst>
          </a:custGeom>
          <a:noFill/>
          <a:ln w="19050" cap="flat" cmpd="sng">
            <a:solidFill>
              <a:srgbClr val="FF33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76517" name="Text Box 5">
            <a:extLst>
              <a:ext uri="{FF2B5EF4-FFF2-40B4-BE49-F238E27FC236}">
                <a16:creationId xmlns:a16="http://schemas.microsoft.com/office/drawing/2014/main" id="{1B0344E0-5089-DB9E-A687-9C7394D7D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638" y="6237288"/>
            <a:ext cx="2587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Bottom box </a:t>
            </a:r>
            <a:r>
              <a:rPr lang="en-US" altLang="en-TH" sz="2800">
                <a:latin typeface="Angsana New" panose="02020603050405020304" pitchFamily="18" charset="-34"/>
              </a:rPr>
              <a:t>= status area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576518" name="Freeform 6">
            <a:extLst>
              <a:ext uri="{FF2B5EF4-FFF2-40B4-BE49-F238E27FC236}">
                <a16:creationId xmlns:a16="http://schemas.microsoft.com/office/drawing/2014/main" id="{7FC53DAF-EA20-176F-9E82-F992A366EF9F}"/>
              </a:ext>
            </a:extLst>
          </p:cNvPr>
          <p:cNvSpPr>
            <a:spLocks/>
          </p:cNvSpPr>
          <p:nvPr/>
        </p:nvSpPr>
        <p:spPr bwMode="auto">
          <a:xfrm>
            <a:off x="1389063" y="5762625"/>
            <a:ext cx="1370012" cy="768350"/>
          </a:xfrm>
          <a:custGeom>
            <a:avLst/>
            <a:gdLst>
              <a:gd name="T0" fmla="*/ 2147483646 w 863"/>
              <a:gd name="T1" fmla="*/ 0 h 484"/>
              <a:gd name="T2" fmla="*/ 2147483646 w 863"/>
              <a:gd name="T3" fmla="*/ 2147483646 h 484"/>
              <a:gd name="T4" fmla="*/ 2147483646 w 863"/>
              <a:gd name="T5" fmla="*/ 2147483646 h 484"/>
              <a:gd name="T6" fmla="*/ 0 60000 65536"/>
              <a:gd name="T7" fmla="*/ 0 60000 65536"/>
              <a:gd name="T8" fmla="*/ 0 60000 65536"/>
              <a:gd name="T9" fmla="*/ 0 w 863"/>
              <a:gd name="T10" fmla="*/ 0 h 484"/>
              <a:gd name="T11" fmla="*/ 863 w 863"/>
              <a:gd name="T12" fmla="*/ 484 h 4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3" h="484">
                <a:moveTo>
                  <a:pt x="318" y="0"/>
                </a:moveTo>
                <a:cubicBezTo>
                  <a:pt x="159" y="166"/>
                  <a:pt x="0" y="332"/>
                  <a:pt x="91" y="408"/>
                </a:cubicBezTo>
                <a:cubicBezTo>
                  <a:pt x="182" y="484"/>
                  <a:pt x="522" y="468"/>
                  <a:pt x="863" y="453"/>
                </a:cubicBezTo>
              </a:path>
            </a:pathLst>
          </a:custGeom>
          <a:noFill/>
          <a:ln w="19050" cap="flat" cmpd="sng">
            <a:solidFill>
              <a:srgbClr val="FF33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76519" name="Text Box 7">
            <a:extLst>
              <a:ext uri="{FF2B5EF4-FFF2-40B4-BE49-F238E27FC236}">
                <a16:creationId xmlns:a16="http://schemas.microsoft.com/office/drawing/2014/main" id="{B6B7008E-D091-62C0-53BB-709040C17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" y="2608263"/>
            <a:ext cx="1957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Middle box </a:t>
            </a:r>
            <a:r>
              <a:rPr lang="en-US" altLang="en-TH" sz="2400">
                <a:latin typeface="Angsana New" panose="02020603050405020304" pitchFamily="18" charset="-34"/>
              </a:rPr>
              <a:t>=  report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and forms area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576520" name="Freeform 8">
            <a:extLst>
              <a:ext uri="{FF2B5EF4-FFF2-40B4-BE49-F238E27FC236}">
                <a16:creationId xmlns:a16="http://schemas.microsoft.com/office/drawing/2014/main" id="{99268A02-F74A-384E-1E19-60B59B18617C}"/>
              </a:ext>
            </a:extLst>
          </p:cNvPr>
          <p:cNvSpPr>
            <a:spLocks/>
          </p:cNvSpPr>
          <p:nvPr/>
        </p:nvSpPr>
        <p:spPr bwMode="auto">
          <a:xfrm>
            <a:off x="971550" y="3357563"/>
            <a:ext cx="1079500" cy="647700"/>
          </a:xfrm>
          <a:custGeom>
            <a:avLst/>
            <a:gdLst>
              <a:gd name="T0" fmla="*/ 0 w 680"/>
              <a:gd name="T1" fmla="*/ 0 h 408"/>
              <a:gd name="T2" fmla="*/ 2147483646 w 680"/>
              <a:gd name="T3" fmla="*/ 2147483646 h 408"/>
              <a:gd name="T4" fmla="*/ 2147483646 w 680"/>
              <a:gd name="T5" fmla="*/ 2147483646 h 408"/>
              <a:gd name="T6" fmla="*/ 0 60000 65536"/>
              <a:gd name="T7" fmla="*/ 0 60000 65536"/>
              <a:gd name="T8" fmla="*/ 0 60000 65536"/>
              <a:gd name="T9" fmla="*/ 0 w 680"/>
              <a:gd name="T10" fmla="*/ 0 h 408"/>
              <a:gd name="T11" fmla="*/ 680 w 680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0" h="408">
                <a:moveTo>
                  <a:pt x="0" y="0"/>
                </a:moveTo>
                <a:cubicBezTo>
                  <a:pt x="11" y="159"/>
                  <a:pt x="23" y="318"/>
                  <a:pt x="136" y="363"/>
                </a:cubicBezTo>
                <a:cubicBezTo>
                  <a:pt x="249" y="408"/>
                  <a:pt x="464" y="340"/>
                  <a:pt x="680" y="272"/>
                </a:cubicBezTo>
              </a:path>
            </a:pathLst>
          </a:custGeom>
          <a:noFill/>
          <a:ln w="19050" cap="flat" cmpd="sng">
            <a:solidFill>
              <a:srgbClr val="FF33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6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7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7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/>
      <p:bldP spid="576517" grpId="0"/>
      <p:bldP spid="576519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ตัวยึดหมายเลขภาพนิ่ง 4">
            <a:extLst>
              <a:ext uri="{FF2B5EF4-FFF2-40B4-BE49-F238E27FC236}">
                <a16:creationId xmlns:a16="http://schemas.microsoft.com/office/drawing/2014/main" id="{766FB4B8-11F4-4CC6-0691-663809757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0D4239-4857-874A-9021-0CEE6ED1CD1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13698" name="Line 2">
            <a:extLst>
              <a:ext uri="{FF2B5EF4-FFF2-40B4-BE49-F238E27FC236}">
                <a16:creationId xmlns:a16="http://schemas.microsoft.com/office/drawing/2014/main" id="{73F1F137-9220-5CB8-44FF-87E15FC51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13699" name="Text Box 3">
            <a:extLst>
              <a:ext uri="{FF2B5EF4-FFF2-40B4-BE49-F238E27FC236}">
                <a16:creationId xmlns:a16="http://schemas.microsoft.com/office/drawing/2014/main" id="{96664049-C144-591D-6813-AD78810CF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13700" name="Text Box 4">
            <a:extLst>
              <a:ext uri="{FF2B5EF4-FFF2-40B4-BE49-F238E27FC236}">
                <a16:creationId xmlns:a16="http://schemas.microsoft.com/office/drawing/2014/main" id="{448FDC62-A4BB-7517-1DC8-0E01F428F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20800"/>
            <a:ext cx="79184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2) Content Awareness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content awareness </a:t>
            </a:r>
            <a:r>
              <a:rPr lang="th-TH" altLang="en-TH" sz="2800">
                <a:latin typeface="Angsana New" panose="02020603050405020304" pitchFamily="18" charset="-34"/>
              </a:rPr>
              <a:t>เป็นการอธิบายถึงความสามารถของ </a:t>
            </a:r>
            <a:r>
              <a:rPr lang="en-US" altLang="en-TH" sz="2800">
                <a:latin typeface="Angsana New" panose="02020603050405020304" pitchFamily="18" charset="-34"/>
              </a:rPr>
              <a:t>interface </a:t>
            </a:r>
            <a:r>
              <a:rPr lang="th-TH" altLang="en-TH" sz="2800">
                <a:latin typeface="Angsana New" panose="02020603050405020304" pitchFamily="18" charset="-34"/>
              </a:rPr>
              <a:t>ในการ</a:t>
            </a:r>
            <a:r>
              <a:rPr lang="th-TH" altLang="en-TH" sz="2800" b="1">
                <a:latin typeface="Angsana New" panose="02020603050405020304" pitchFamily="18" charset="-34"/>
              </a:rPr>
              <a:t>ทำให้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User </a:t>
            </a:r>
            <a:r>
              <a:rPr lang="th-TH" altLang="en-TH" sz="2800" b="1">
                <a:latin typeface="Angsana New" panose="02020603050405020304" pitchFamily="18" charset="-34"/>
              </a:rPr>
              <a:t>ทราบถึงข้อมูลหรือ เนื้อหา </a:t>
            </a:r>
            <a:r>
              <a:rPr lang="en-US" altLang="en-TH" sz="2800" b="1">
                <a:latin typeface="Angsana New" panose="02020603050405020304" pitchFamily="18" charset="-34"/>
              </a:rPr>
              <a:t>(content) </a:t>
            </a:r>
            <a:r>
              <a:rPr lang="th-TH" altLang="en-TH" sz="2800" b="1">
                <a:latin typeface="Angsana New" panose="02020603050405020304" pitchFamily="18" charset="-34"/>
              </a:rPr>
              <a:t>ของระบบให้มากที่สุด โดยที่ </a:t>
            </a:r>
            <a:r>
              <a:rPr lang="en-US" altLang="en-TH" sz="2800" b="1">
                <a:latin typeface="Angsana New" panose="02020603050405020304" pitchFamily="18" charset="-34"/>
              </a:rPr>
              <a:t>user </a:t>
            </a:r>
            <a:r>
              <a:rPr lang="th-TH" altLang="en-TH" sz="2800" b="1">
                <a:latin typeface="Angsana New" panose="02020603050405020304" pitchFamily="18" charset="-34"/>
              </a:rPr>
              <a:t>ไม่รู้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latin typeface="Angsana New" panose="02020603050405020304" pitchFamily="18" charset="-34"/>
              </a:rPr>
              <a:t>สึกเหนื่อยในการใช้งานระบบ</a:t>
            </a:r>
            <a:r>
              <a:rPr lang="th-TH" altLang="en-TH" sz="2800">
                <a:latin typeface="Angsana New" panose="02020603050405020304" pitchFamily="18" charset="-34"/>
              </a:rPr>
              <a:t> เช่น มี </a:t>
            </a:r>
            <a:r>
              <a:rPr lang="th-TH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เมนู </a:t>
            </a:r>
            <a:r>
              <a:rPr lang="en-US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(menu)</a:t>
            </a:r>
            <a:r>
              <a:rPr lang="en-US" altLang="en-TH" sz="2800">
                <a:latin typeface="Angsana New" panose="02020603050405020304" pitchFamily="18" charset="-34"/>
              </a:rPr>
              <a:t> </a:t>
            </a:r>
            <a:r>
              <a:rPr lang="th-TH" altLang="en-TH" sz="2800">
                <a:latin typeface="Angsana New" panose="02020603050405020304" pitchFamily="18" charset="-34"/>
              </a:rPr>
              <a:t>ช่วยในการใช้งาน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 ในการทำให้เกิด </a:t>
            </a:r>
            <a:r>
              <a:rPr lang="en-US" altLang="en-TH" sz="2800">
                <a:latin typeface="Angsana New" panose="02020603050405020304" pitchFamily="18" charset="-34"/>
              </a:rPr>
              <a:t>content awareness </a:t>
            </a:r>
            <a:r>
              <a:rPr lang="th-TH" altLang="en-TH" sz="2800">
                <a:latin typeface="Angsana New" panose="02020603050405020304" pitchFamily="18" charset="-34"/>
              </a:rPr>
              <a:t>นั้นสามารถนำไปใช้ได้กับการออกแบบ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ส่วนของ </a:t>
            </a:r>
            <a:r>
              <a:rPr lang="en-US" altLang="en-TH" sz="2800">
                <a:latin typeface="Angsana New" panose="02020603050405020304" pitchFamily="18" charset="-34"/>
              </a:rPr>
              <a:t>input, output, navigation, forms, report etc.</a:t>
            </a:r>
            <a:r>
              <a:rPr lang="th-TH" altLang="en-TH" sz="2800">
                <a:latin typeface="Angsana New" panose="02020603050405020304" pitchFamily="18" charset="-34"/>
              </a:rPr>
              <a:t>ได้อีกด้วย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ตัวยึดหมายเลขภาพนิ่ง 4">
            <a:extLst>
              <a:ext uri="{FF2B5EF4-FFF2-40B4-BE49-F238E27FC236}">
                <a16:creationId xmlns:a16="http://schemas.microsoft.com/office/drawing/2014/main" id="{68D38FC6-17B5-9FA5-C381-79C13C903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96601D-9D91-194F-B9D6-1D1169232A6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15746" name="Line 2">
            <a:extLst>
              <a:ext uri="{FF2B5EF4-FFF2-40B4-BE49-F238E27FC236}">
                <a16:creationId xmlns:a16="http://schemas.microsoft.com/office/drawing/2014/main" id="{80F50FA1-B830-7C0C-1ABE-A82A35B28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15747" name="Text Box 3">
            <a:extLst>
              <a:ext uri="{FF2B5EF4-FFF2-40B4-BE49-F238E27FC236}">
                <a16:creationId xmlns:a16="http://schemas.microsoft.com/office/drawing/2014/main" id="{BE657C5F-681E-CD27-F16D-DCE01D9F2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15748" name="Text Box 4">
            <a:extLst>
              <a:ext uri="{FF2B5EF4-FFF2-40B4-BE49-F238E27FC236}">
                <a16:creationId xmlns:a16="http://schemas.microsoft.com/office/drawing/2014/main" id="{5608E49F-6700-5CA3-0502-9E535E11F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20800"/>
            <a:ext cx="8189912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3) Aesthetics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 </a:t>
            </a:r>
            <a:r>
              <a:rPr lang="th-TH" altLang="en-TH" sz="2800">
                <a:latin typeface="Angsana New" panose="02020603050405020304" pitchFamily="18" charset="-34"/>
              </a:rPr>
              <a:t>เป็นการอธิบายถึงการออกแบบ </a:t>
            </a:r>
            <a:r>
              <a:rPr lang="en-US" altLang="en-TH" sz="2800">
                <a:latin typeface="Angsana New" panose="02020603050405020304" pitchFamily="18" charset="-34"/>
              </a:rPr>
              <a:t>interface </a:t>
            </a:r>
            <a:r>
              <a:rPr lang="th-TH" altLang="en-TH" sz="2800">
                <a:latin typeface="Angsana New" panose="02020603050405020304" pitchFamily="18" charset="-34"/>
              </a:rPr>
              <a:t>อย่างไรให้รู้สึก</a:t>
            </a:r>
            <a:r>
              <a:rPr lang="th-TH" altLang="en-TH" sz="2800" b="1">
                <a:solidFill>
                  <a:srgbClr val="0000CC"/>
                </a:solidFill>
                <a:latin typeface="Angsana New" panose="02020603050405020304" pitchFamily="18" charset="-34"/>
              </a:rPr>
              <a:t>สบายตา, มองง่าย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โดย </a:t>
            </a:r>
            <a:r>
              <a:rPr lang="th-TH" altLang="en-TH" sz="2800" b="1" i="1">
                <a:latin typeface="Angsana New" panose="02020603050405020304" pitchFamily="18" charset="-34"/>
              </a:rPr>
              <a:t>พื้นที่ว่าง ในการออกแบบ </a:t>
            </a:r>
            <a:r>
              <a:rPr lang="en-US" altLang="en-TH" sz="2800" b="1" i="1">
                <a:latin typeface="Angsana New" panose="02020603050405020304" pitchFamily="18" charset="-34"/>
              </a:rPr>
              <a:t>interface </a:t>
            </a:r>
            <a:r>
              <a:rPr lang="th-TH" altLang="en-TH" sz="2800" b="1" i="1">
                <a:latin typeface="Angsana New" panose="02020603050405020304" pitchFamily="18" charset="-34"/>
              </a:rPr>
              <a:t>นั้นเป็นสิ่งล้ำค่ามาก ดังนั้น ในการออก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 i="1">
                <a:latin typeface="Angsana New" panose="02020603050405020304" pitchFamily="18" charset="-34"/>
              </a:rPr>
              <a:t>แบบควรจะมีพื้นที่ว่างบ้าง </a:t>
            </a:r>
            <a:r>
              <a:rPr lang="th-TH" altLang="en-TH" sz="2800">
                <a:latin typeface="Angsana New" panose="02020603050405020304" pitchFamily="18" charset="-34"/>
              </a:rPr>
              <a:t> โดยถ้า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</a:t>
            </a:r>
            <a:r>
              <a:rPr lang="en-US" altLang="en-TH" sz="2800">
                <a:latin typeface="Angsana New" panose="02020603050405020304" pitchFamily="18" charset="-34"/>
              </a:rPr>
              <a:t>- user </a:t>
            </a:r>
            <a:r>
              <a:rPr lang="th-TH" altLang="en-TH" sz="2800">
                <a:latin typeface="Angsana New" panose="02020603050405020304" pitchFamily="18" charset="-34"/>
              </a:rPr>
              <a:t>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novice </a:t>
            </a:r>
            <a:r>
              <a:rPr lang="th-TH" altLang="en-TH" sz="2800">
                <a:latin typeface="Angsana New" panose="02020603050405020304" pitchFamily="18" charset="-34"/>
              </a:rPr>
              <a:t>(</a:t>
            </a:r>
            <a:r>
              <a:rPr lang="en-US" altLang="en-TH" sz="2800">
                <a:latin typeface="Angsana New" panose="02020603050405020304" pitchFamily="18" charset="-34"/>
              </a:rPr>
              <a:t>user </a:t>
            </a:r>
            <a:r>
              <a:rPr lang="th-TH" altLang="en-TH" sz="2800">
                <a:latin typeface="Angsana New" panose="02020603050405020304" pitchFamily="18" charset="-34"/>
              </a:rPr>
              <a:t>ที่เพิ่งจะเริ่มต้นใช้งาน </a:t>
            </a:r>
            <a:r>
              <a:rPr lang="en-US" altLang="en-TH" sz="2800">
                <a:latin typeface="Angsana New" panose="02020603050405020304" pitchFamily="18" charset="-34"/>
              </a:rPr>
              <a:t>interface</a:t>
            </a:r>
            <a:r>
              <a:rPr lang="th-TH" altLang="en-TH" sz="2800">
                <a:latin typeface="Angsana New" panose="02020603050405020304" pitchFamily="18" charset="-34"/>
              </a:rPr>
              <a:t>) ควรจะมีการออกแบบ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Interface </a:t>
            </a:r>
            <a:r>
              <a:rPr lang="th-TH" altLang="en-TH" sz="2800">
                <a:latin typeface="Angsana New" panose="02020603050405020304" pitchFamily="18" charset="-34"/>
              </a:rPr>
              <a:t>ให้มีความหนาแน่นของ ข้อมูลน้อยๆ และควรจะมีพื้นที่ว่างมากๆ ซึ่งคิดเป็น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50% </a:t>
            </a:r>
            <a:r>
              <a:rPr lang="th-TH" altLang="en-TH" sz="2800">
                <a:latin typeface="Angsana New" panose="02020603050405020304" pitchFamily="18" charset="-34"/>
              </a:rPr>
              <a:t>ของพื้นที่ในหน้า </a:t>
            </a:r>
            <a:r>
              <a:rPr lang="en-US" altLang="en-TH" sz="2800">
                <a:latin typeface="Angsana New" panose="02020603050405020304" pitchFamily="18" charset="-34"/>
              </a:rPr>
              <a:t>interface </a:t>
            </a:r>
            <a:r>
              <a:rPr lang="th-TH" altLang="en-TH" sz="2800">
                <a:latin typeface="Angsana New" panose="02020603050405020304" pitchFamily="18" charset="-34"/>
              </a:rPr>
              <a:t>นั้นๆ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 </a:t>
            </a:r>
            <a:r>
              <a:rPr lang="en-US" altLang="en-TH" sz="2800">
                <a:latin typeface="Angsana New" panose="02020603050405020304" pitchFamily="18" charset="-34"/>
              </a:rPr>
              <a:t>- user </a:t>
            </a:r>
            <a:r>
              <a:rPr lang="th-TH" altLang="en-TH" sz="2800">
                <a:latin typeface="Angsana New" panose="02020603050405020304" pitchFamily="18" charset="-34"/>
              </a:rPr>
              <a:t>ที่เป็น </a:t>
            </a:r>
            <a:r>
              <a:rPr lang="en-US" altLang="en-TH" sz="2800">
                <a:latin typeface="Angsana New" panose="02020603050405020304" pitchFamily="18" charset="-34"/>
              </a:rPr>
              <a:t>experience </a:t>
            </a:r>
            <a:r>
              <a:rPr lang="th-TH" altLang="en-TH" sz="2800">
                <a:latin typeface="Angsana New" panose="02020603050405020304" pitchFamily="18" charset="-34"/>
              </a:rPr>
              <a:t>(</a:t>
            </a:r>
            <a:r>
              <a:rPr lang="en-US" altLang="en-TH" sz="2800">
                <a:latin typeface="Angsana New" panose="02020603050405020304" pitchFamily="18" charset="-34"/>
              </a:rPr>
              <a:t>user </a:t>
            </a:r>
            <a:r>
              <a:rPr lang="th-TH" altLang="en-TH" sz="2800">
                <a:latin typeface="Angsana New" panose="02020603050405020304" pitchFamily="18" charset="-34"/>
              </a:rPr>
              <a:t>ที่มีประสบการณ์ในการใช้งาน </a:t>
            </a:r>
            <a:r>
              <a:rPr lang="en-US" altLang="en-TH" sz="2800">
                <a:latin typeface="Angsana New" panose="02020603050405020304" pitchFamily="18" charset="-34"/>
              </a:rPr>
              <a:t>interface</a:t>
            </a:r>
            <a:r>
              <a:rPr lang="th-TH" altLang="en-TH" sz="2800">
                <a:latin typeface="Angsana New" panose="02020603050405020304" pitchFamily="18" charset="-34"/>
              </a:rPr>
              <a:t>) ควรจะมี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การออกแบบให้มีความหนาแน่นของข้อมูลมากๆ ซึ่งคิดเป็น </a:t>
            </a:r>
            <a:r>
              <a:rPr lang="en-US" altLang="en-TH" sz="2800">
                <a:latin typeface="Angsana New" panose="02020603050405020304" pitchFamily="18" charset="-34"/>
              </a:rPr>
              <a:t>90% </a:t>
            </a:r>
            <a:r>
              <a:rPr lang="th-TH" altLang="en-TH" sz="2800">
                <a:latin typeface="Angsana New" panose="02020603050405020304" pitchFamily="18" charset="-34"/>
              </a:rPr>
              <a:t>ของพื้นที่ในหน้า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Interface </a:t>
            </a:r>
            <a:r>
              <a:rPr lang="th-TH" altLang="en-TH" sz="2800">
                <a:latin typeface="Angsana New" panose="02020603050405020304" pitchFamily="18" charset="-34"/>
              </a:rPr>
              <a:t>นั้นๆ</a:t>
            </a:r>
            <a:endParaRPr lang="th-TH" altLang="en-TH" sz="2800" b="1" i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ตัวยึดหมายเลขภาพนิ่ง 4">
            <a:extLst>
              <a:ext uri="{FF2B5EF4-FFF2-40B4-BE49-F238E27FC236}">
                <a16:creationId xmlns:a16="http://schemas.microsoft.com/office/drawing/2014/main" id="{9D53A437-5149-D723-4A4E-61301CF16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6983AC-1B02-5D4A-897A-96514A7DF18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17794" name="Line 2">
            <a:extLst>
              <a:ext uri="{FF2B5EF4-FFF2-40B4-BE49-F238E27FC236}">
                <a16:creationId xmlns:a16="http://schemas.microsoft.com/office/drawing/2014/main" id="{2F897CB0-E73F-07AA-7CFB-6B05F7B03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17795" name="Text Box 3">
            <a:extLst>
              <a:ext uri="{FF2B5EF4-FFF2-40B4-BE49-F238E27FC236}">
                <a16:creationId xmlns:a16="http://schemas.microsoft.com/office/drawing/2014/main" id="{6F23523A-EFA7-985E-4491-37190C1AB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17796" name="Text Box 4">
            <a:extLst>
              <a:ext uri="{FF2B5EF4-FFF2-40B4-BE49-F238E27FC236}">
                <a16:creationId xmlns:a16="http://schemas.microsoft.com/office/drawing/2014/main" id="{60CE01C5-5537-EADF-9CAF-A40A01EA6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506538"/>
            <a:ext cx="77438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4) User Experience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</a:t>
            </a:r>
            <a:r>
              <a:rPr lang="th-TH" altLang="en-TH" sz="2800">
                <a:latin typeface="Angsana New" panose="02020603050405020304" pitchFamily="18" charset="-34"/>
              </a:rPr>
              <a:t>การแบ่ง </a:t>
            </a:r>
            <a:r>
              <a:rPr lang="en-US" altLang="en-TH" sz="2800">
                <a:latin typeface="Angsana New" panose="02020603050405020304" pitchFamily="18" charset="-34"/>
              </a:rPr>
              <a:t>user </a:t>
            </a:r>
            <a:r>
              <a:rPr lang="th-TH" altLang="en-TH" sz="2800">
                <a:latin typeface="Angsana New" panose="02020603050405020304" pitchFamily="18" charset="-34"/>
              </a:rPr>
              <a:t>ตามระบบคอมพิวเตอร์ สามารถแบ่งออกได้เป็น </a:t>
            </a:r>
            <a:r>
              <a:rPr lang="en-US" altLang="en-TH" sz="2800">
                <a:latin typeface="Angsana New" panose="02020603050405020304" pitchFamily="18" charset="-34"/>
              </a:rPr>
              <a:t>2 </a:t>
            </a:r>
            <a:r>
              <a:rPr lang="th-TH" altLang="en-TH" sz="2800">
                <a:latin typeface="Angsana New" panose="02020603050405020304" pitchFamily="18" charset="-34"/>
              </a:rPr>
              <a:t>ประเภท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>
                <a:latin typeface="Angsana New" panose="02020603050405020304" pitchFamily="18" charset="-34"/>
              </a:rPr>
              <a:t>        </a:t>
            </a:r>
            <a:r>
              <a:rPr lang="en-US" altLang="en-TH" sz="2800">
                <a:latin typeface="Angsana New" panose="02020603050405020304" pitchFamily="18" charset="-34"/>
              </a:rPr>
              <a:t>4.1) Expert Users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 4.2) Novice Users</a:t>
            </a:r>
            <a:endParaRPr lang="th-TH" altLang="en-TH" sz="2800" b="1" i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ตัวยึดหมายเลขภาพนิ่ง 4">
            <a:extLst>
              <a:ext uri="{FF2B5EF4-FFF2-40B4-BE49-F238E27FC236}">
                <a16:creationId xmlns:a16="http://schemas.microsoft.com/office/drawing/2014/main" id="{66262C94-C6E0-0D72-83EB-CF52A2036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E8C8DF-40C6-504E-BBB2-69328CB5D37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57346" name="Line 2">
            <a:extLst>
              <a:ext uri="{FF2B5EF4-FFF2-40B4-BE49-F238E27FC236}">
                <a16:creationId xmlns:a16="http://schemas.microsoft.com/office/drawing/2014/main" id="{620CA671-6E66-09F5-2E33-DB39FF362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BCDA5AFB-D35F-3CA3-EF83-20B4359FE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8087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Developments Life Cycle : SDLC)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06BBC528-34E3-79A6-D206-5C234C121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916113"/>
            <a:ext cx="8815234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	ภายในวงจร </a:t>
            </a:r>
            <a:r>
              <a:rPr lang="en-US" altLang="en-TH" dirty="0">
                <a:latin typeface="Angsana New" panose="02020603050405020304" pitchFamily="18" charset="-34"/>
              </a:rPr>
              <a:t>SDLC </a:t>
            </a:r>
            <a:r>
              <a:rPr lang="th-TH" altLang="en-TH" dirty="0">
                <a:latin typeface="Angsana New" panose="02020603050405020304" pitchFamily="18" charset="-34"/>
              </a:rPr>
              <a:t>เป็นขั้นตอนที่เป็นลำดับการพัฒนาระบบสารสนเทศ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ตั้งแต่ต้นจนกระทั่งเสร็จเรียบร้อย โดยสามารถแบ่งกระบวนการพัฒนาระบบ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ออกเป็นระยะ </a:t>
            </a:r>
            <a:r>
              <a:rPr lang="en-US" altLang="en-TH" dirty="0">
                <a:latin typeface="Angsana New" panose="02020603050405020304" pitchFamily="18" charset="-34"/>
              </a:rPr>
              <a:t>(Phase)</a:t>
            </a:r>
            <a:r>
              <a:rPr lang="th-TH" altLang="en-TH" dirty="0">
                <a:latin typeface="Angsana New" panose="02020603050405020304" pitchFamily="18" charset="-34"/>
              </a:rPr>
              <a:t> ได้ </a:t>
            </a:r>
            <a:r>
              <a:rPr lang="en-US" altLang="en-TH" dirty="0">
                <a:latin typeface="Angsana New" panose="02020603050405020304" pitchFamily="18" charset="-34"/>
              </a:rPr>
              <a:t>5 Phase</a:t>
            </a:r>
            <a:r>
              <a:rPr lang="th-TH" altLang="en-TH" dirty="0">
                <a:latin typeface="Angsana New" panose="02020603050405020304" pitchFamily="18" charset="-34"/>
              </a:rPr>
              <a:t> ดังนี้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 dirty="0">
                <a:latin typeface="Angsana New" panose="02020603050405020304" pitchFamily="18" charset="-34"/>
              </a:rPr>
              <a:t>Project Planning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 dirty="0">
                <a:latin typeface="Angsana New" panose="02020603050405020304" pitchFamily="18" charset="-34"/>
              </a:rPr>
              <a:t>Analysis</a:t>
            </a:r>
            <a:endParaRPr lang="th-TH" altLang="en-TH" sz="3200" dirty="0"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 dirty="0">
                <a:latin typeface="Angsana New" panose="02020603050405020304" pitchFamily="18" charset="-34"/>
              </a:rPr>
              <a:t>Design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 dirty="0">
                <a:latin typeface="Angsana New" panose="02020603050405020304" pitchFamily="18" charset="-34"/>
              </a:rPr>
              <a:t>Implementation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Ø"/>
            </a:pPr>
            <a:r>
              <a:rPr lang="en-US" altLang="en-TH" sz="3200" dirty="0">
                <a:latin typeface="Angsana New" panose="02020603050405020304" pitchFamily="18" charset="-34"/>
              </a:rPr>
              <a:t>Maintenance</a:t>
            </a:r>
            <a:endParaRPr lang="th-TH" altLang="en-TH" sz="3200" dirty="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1" name="ตัวยึดหมายเลขภาพนิ่ง 4">
            <a:extLst>
              <a:ext uri="{FF2B5EF4-FFF2-40B4-BE49-F238E27FC236}">
                <a16:creationId xmlns:a16="http://schemas.microsoft.com/office/drawing/2014/main" id="{29E9898A-8085-1E67-5295-BF4773DE25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5EF4EF-DE10-AB4A-BD3E-0C99826F8D0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19842" name="Line 2">
            <a:extLst>
              <a:ext uri="{FF2B5EF4-FFF2-40B4-BE49-F238E27FC236}">
                <a16:creationId xmlns:a16="http://schemas.microsoft.com/office/drawing/2014/main" id="{A268D70A-DCA1-EF3C-25A7-191C3D218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19843" name="Text Box 3">
            <a:extLst>
              <a:ext uri="{FF2B5EF4-FFF2-40B4-BE49-F238E27FC236}">
                <a16:creationId xmlns:a16="http://schemas.microsoft.com/office/drawing/2014/main" id="{EBE230B3-4448-049C-3587-83CA2163E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19844" name="Text Box 4">
            <a:extLst>
              <a:ext uri="{FF2B5EF4-FFF2-40B4-BE49-F238E27FC236}">
                <a16:creationId xmlns:a16="http://schemas.microsoft.com/office/drawing/2014/main" id="{5126B171-FA0E-B4BF-F042-521D85B90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49388"/>
            <a:ext cx="8532812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5) Consistency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endParaRPr lang="en-US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เป็น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การออกแบบให้ระบบ มีความสอดคล้อง 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(consistency)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 และมีความคง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เส้นคงวา</a:t>
            </a:r>
            <a:r>
              <a:rPr lang="th-TH" altLang="en-TH">
                <a:latin typeface="Angsana New" panose="02020603050405020304" pitchFamily="18" charset="-34"/>
              </a:rPr>
              <a:t> ซึ่งส่วนนี้เป็นส่วนที่สำคัญมากในการออกแบบ โดยในการออกแบบ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นั้นต้อง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 b="1" i="1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ทำให้ระบบมีความสอดคล้อง</a:t>
            </a:r>
            <a:r>
              <a:rPr lang="en-US" altLang="en-TH" sz="3200">
                <a:latin typeface="Angsana New" panose="02020603050405020304" pitchFamily="18" charset="-34"/>
              </a:rPr>
              <a:t>(consistency)</a:t>
            </a:r>
            <a:r>
              <a:rPr lang="th-TH" altLang="en-TH" sz="3200">
                <a:latin typeface="Angsana New" panose="02020603050405020304" pitchFamily="18" charset="-34"/>
              </a:rPr>
              <a:t> กันในแต่ละหน้าจอ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ทำให้ </a:t>
            </a:r>
            <a:r>
              <a:rPr lang="en-US" altLang="en-TH" sz="3200">
                <a:latin typeface="Angsana New" panose="02020603050405020304" pitchFamily="18" charset="-34"/>
              </a:rPr>
              <a:t>user </a:t>
            </a:r>
            <a:r>
              <a:rPr lang="th-TH" altLang="en-TH" sz="3200">
                <a:latin typeface="Angsana New" panose="02020603050405020304" pitchFamily="18" charset="-34"/>
              </a:rPr>
              <a:t>สามารถรู้หรือ คาดเดาได้ล่วงหน้า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ทำให้ </a:t>
            </a:r>
            <a:r>
              <a:rPr lang="en-US" altLang="en-TH" sz="3200">
                <a:latin typeface="Angsana New" panose="02020603050405020304" pitchFamily="18" charset="-34"/>
              </a:rPr>
              <a:t>user </a:t>
            </a:r>
            <a:r>
              <a:rPr lang="th-TH" altLang="en-TH" sz="3200">
                <a:latin typeface="Angsana New" panose="02020603050405020304" pitchFamily="18" charset="-34"/>
              </a:rPr>
              <a:t>สามารถลดเวลาในการเรียนรู้การใช้งานได้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การใช้คำศัพท์ในระบบ ควรจะใช้ให้เหมือนกัน เพื่อก่อให้เกิดความสอด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คล้อง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ในการออกแบบ </a:t>
            </a:r>
            <a:r>
              <a:rPr lang="en-US" altLang="en-TH" sz="3200">
                <a:latin typeface="Angsana New" panose="02020603050405020304" pitchFamily="18" charset="-34"/>
              </a:rPr>
              <a:t>report </a:t>
            </a:r>
            <a:r>
              <a:rPr lang="th-TH" altLang="en-TH" sz="3200">
                <a:latin typeface="Angsana New" panose="02020603050405020304" pitchFamily="18" charset="-34"/>
              </a:rPr>
              <a:t>ควรจะมีการออกแบบไปในทิศทางเดียวกัน</a:t>
            </a:r>
            <a:endParaRPr lang="th-TH" altLang="en-TH" sz="3200" b="1" i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ตัวยึดหมายเลขภาพนิ่ง 4">
            <a:extLst>
              <a:ext uri="{FF2B5EF4-FFF2-40B4-BE49-F238E27FC236}">
                <a16:creationId xmlns:a16="http://schemas.microsoft.com/office/drawing/2014/main" id="{4BB688CD-6307-4ADD-A3FF-244BDFA56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2B193C-1A75-3C4B-858E-1296CF4C4FA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0866" name="Line 2">
            <a:extLst>
              <a:ext uri="{FF2B5EF4-FFF2-40B4-BE49-F238E27FC236}">
                <a16:creationId xmlns:a16="http://schemas.microsoft.com/office/drawing/2014/main" id="{90341B48-0F9D-3FA9-225B-72345E111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0867" name="Text Box 3">
            <a:extLst>
              <a:ext uri="{FF2B5EF4-FFF2-40B4-BE49-F238E27FC236}">
                <a16:creationId xmlns:a16="http://schemas.microsoft.com/office/drawing/2014/main" id="{040DD624-0618-43EF-F1E4-2E72521B2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0868" name="Text Box 4">
            <a:extLst>
              <a:ext uri="{FF2B5EF4-FFF2-40B4-BE49-F238E27FC236}">
                <a16:creationId xmlns:a16="http://schemas.microsoft.com/office/drawing/2014/main" id="{7453FEDE-6C4E-5AA7-9324-C63550C91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49388"/>
            <a:ext cx="834231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6) Minimal User Effort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เป็นออกแบบเพื่อทำให้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สามารถใช้งานระบบได้ง่าย โดยทำให้ </a:t>
            </a:r>
            <a:r>
              <a:rPr lang="en-US" altLang="en-TH">
                <a:latin typeface="Angsana New" panose="02020603050405020304" pitchFamily="18" charset="-34"/>
              </a:rPr>
              <a:t>user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ใช้ความพยายามน้อยที่สุด ในการทำงานกับระบบ ซึ่งมีกฎ คือ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“ Tree click rule”</a:t>
            </a:r>
            <a:endParaRPr lang="th-TH" altLang="en-TH" b="1" i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3" name="ตัวยึดหมายเลขภาพนิ่ง 4">
            <a:extLst>
              <a:ext uri="{FF2B5EF4-FFF2-40B4-BE49-F238E27FC236}">
                <a16:creationId xmlns:a16="http://schemas.microsoft.com/office/drawing/2014/main" id="{5CA74962-668F-E54F-D550-6751EAB46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DF70DA-5E38-0341-B4BF-E12DA441502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2914" name="Line 2">
            <a:extLst>
              <a:ext uri="{FF2B5EF4-FFF2-40B4-BE49-F238E27FC236}">
                <a16:creationId xmlns:a16="http://schemas.microsoft.com/office/drawing/2014/main" id="{B0E2F2F3-3E4E-E67F-2050-9ACF228C3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2915" name="Text Box 3">
            <a:extLst>
              <a:ext uri="{FF2B5EF4-FFF2-40B4-BE49-F238E27FC236}">
                <a16:creationId xmlns:a16="http://schemas.microsoft.com/office/drawing/2014/main" id="{7E062BB5-A5BC-B0B5-1917-5F7E09E1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1412875"/>
            <a:ext cx="4025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 Process</a:t>
            </a:r>
            <a:endParaRPr lang="th-TH" altLang="en-TH" sz="36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2916" name="Text Box 4">
            <a:extLst>
              <a:ext uri="{FF2B5EF4-FFF2-40B4-BE49-F238E27FC236}">
                <a16:creationId xmlns:a16="http://schemas.microsoft.com/office/drawing/2014/main" id="{276FCF6D-F9B9-C6CA-4CB0-FF1DD7ABA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090738"/>
            <a:ext cx="7874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 </a:t>
            </a:r>
            <a:r>
              <a:rPr lang="th-TH" altLang="en-TH">
                <a:latin typeface="Angsana New" panose="02020603050405020304" pitchFamily="18" charset="-34"/>
              </a:rPr>
              <a:t>กระบวนการในการออกแบบ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user interface </a:t>
            </a:r>
            <a:r>
              <a:rPr lang="th-TH" altLang="en-TH">
                <a:latin typeface="Angsana New" panose="02020603050405020304" pitchFamily="18" charset="-34"/>
              </a:rPr>
              <a:t>มี </a:t>
            </a:r>
            <a:r>
              <a:rPr lang="en-US" altLang="en-TH">
                <a:latin typeface="Angsana New" panose="02020603050405020304" pitchFamily="18" charset="-34"/>
              </a:rPr>
              <a:t>5 </a:t>
            </a:r>
            <a:r>
              <a:rPr lang="th-TH" altLang="en-TH">
                <a:latin typeface="Angsana New" panose="02020603050405020304" pitchFamily="18" charset="-34"/>
              </a:rPr>
              <a:t>ขั้นตอน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ซึ่งสามารถย้อนกลับไปทำขั้นตอนก่อนหน้าได้ โดยแสดง </a:t>
            </a:r>
            <a:r>
              <a:rPr lang="en-US" altLang="en-TH">
                <a:latin typeface="Angsana New" panose="02020603050405020304" pitchFamily="18" charset="-34"/>
              </a:rPr>
              <a:t>User Interface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Design Process </a:t>
            </a:r>
            <a:r>
              <a:rPr lang="th-TH" altLang="en-TH">
                <a:latin typeface="Angsana New" panose="02020603050405020304" pitchFamily="18" charset="-34"/>
              </a:rPr>
              <a:t>ได้ดังภาพต่อไปนี้</a:t>
            </a:r>
          </a:p>
        </p:txBody>
      </p:sp>
      <p:sp>
        <p:nvSpPr>
          <p:cNvPr id="422917" name="Text Box 3">
            <a:extLst>
              <a:ext uri="{FF2B5EF4-FFF2-40B4-BE49-F238E27FC236}">
                <a16:creationId xmlns:a16="http://schemas.microsoft.com/office/drawing/2014/main" id="{27F83295-2D84-E96B-2CBC-405524473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ตัวยึดหมายเลขภาพนิ่ง 4">
            <a:extLst>
              <a:ext uri="{FF2B5EF4-FFF2-40B4-BE49-F238E27FC236}">
                <a16:creationId xmlns:a16="http://schemas.microsoft.com/office/drawing/2014/main" id="{23289DB2-8032-4EFF-1ED1-F3911B812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95FEEC-2602-C340-BE4D-E1968EEBC0B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3938" name="Rectangle 2">
            <a:extLst>
              <a:ext uri="{FF2B5EF4-FFF2-40B4-BE49-F238E27FC236}">
                <a16:creationId xmlns:a16="http://schemas.microsoft.com/office/drawing/2014/main" id="{89813D0A-51AC-4F82-0E99-40D374D0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484313"/>
            <a:ext cx="2087562" cy="1008062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Use scenario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development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1266A514-5CF4-19F4-D868-49CAD8B8D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1412875"/>
            <a:ext cx="2087562" cy="1008063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  <a:contourClr>
              <a:srgbClr val="FFFF6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Interface structure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design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423940" name="Rectangle 4">
            <a:extLst>
              <a:ext uri="{FF2B5EF4-FFF2-40B4-BE49-F238E27FC236}">
                <a16:creationId xmlns:a16="http://schemas.microsoft.com/office/drawing/2014/main" id="{144FA86F-F56F-7D74-D602-DEF33CC1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787775"/>
            <a:ext cx="2087562" cy="1008063"/>
          </a:xfrm>
          <a:prstGeom prst="rect">
            <a:avLst/>
          </a:prstGeom>
          <a:solidFill>
            <a:srgbClr val="66FFCC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FFCC"/>
            </a:extrusionClr>
            <a:contourClr>
              <a:srgbClr val="66FFCC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Interface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evaluation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423941" name="Rectangle 5">
            <a:extLst>
              <a:ext uri="{FF2B5EF4-FFF2-40B4-BE49-F238E27FC236}">
                <a16:creationId xmlns:a16="http://schemas.microsoft.com/office/drawing/2014/main" id="{D9EFB2B4-EAB5-12AE-1407-07A95D254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1339850"/>
            <a:ext cx="2087562" cy="1008063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Interface standard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design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423942" name="Rectangle 6">
            <a:extLst>
              <a:ext uri="{FF2B5EF4-FFF2-40B4-BE49-F238E27FC236}">
                <a16:creationId xmlns:a16="http://schemas.microsoft.com/office/drawing/2014/main" id="{6C9ACFED-62CE-9D89-B283-69A75E04A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60800"/>
            <a:ext cx="2087562" cy="1008063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Interface design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prototyping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423943" name="Text Box 7">
            <a:extLst>
              <a:ext uri="{FF2B5EF4-FFF2-40B4-BE49-F238E27FC236}">
                <a16:creationId xmlns:a16="http://schemas.microsoft.com/office/drawing/2014/main" id="{FC4D2720-5EF1-F667-AC81-31086AAD2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300788"/>
            <a:ext cx="3184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5F5F5F"/>
                </a:solidFill>
                <a:latin typeface="Angsana New" panose="02020603050405020304" pitchFamily="18" charset="-34"/>
              </a:rPr>
              <a:t>User Interface Design Process</a:t>
            </a:r>
            <a:endParaRPr lang="th-TH" altLang="en-TH" sz="28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423944" name="Line 8">
            <a:extLst>
              <a:ext uri="{FF2B5EF4-FFF2-40B4-BE49-F238E27FC236}">
                <a16:creationId xmlns:a16="http://schemas.microsoft.com/office/drawing/2014/main" id="{F1021640-DFEE-8FE7-A6E9-F085174551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84467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3945" name="Line 9">
            <a:extLst>
              <a:ext uri="{FF2B5EF4-FFF2-40B4-BE49-F238E27FC236}">
                <a16:creationId xmlns:a16="http://schemas.microsoft.com/office/drawing/2014/main" id="{DAE84895-00E6-C44A-58BD-7CF3B9865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7732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3946" name="Line 10">
            <a:extLst>
              <a:ext uri="{FF2B5EF4-FFF2-40B4-BE49-F238E27FC236}">
                <a16:creationId xmlns:a16="http://schemas.microsoft.com/office/drawing/2014/main" id="{970A8B25-9CB6-C4B1-7CA5-447FCC0F1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8" y="2349500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3947" name="Line 11">
            <a:extLst>
              <a:ext uri="{FF2B5EF4-FFF2-40B4-BE49-F238E27FC236}">
                <a16:creationId xmlns:a16="http://schemas.microsoft.com/office/drawing/2014/main" id="{6FDFA7A9-1720-197E-EF6E-28B9A7CC8F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5738" y="4365625"/>
            <a:ext cx="1368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3948" name="Line 12">
            <a:extLst>
              <a:ext uri="{FF2B5EF4-FFF2-40B4-BE49-F238E27FC236}">
                <a16:creationId xmlns:a16="http://schemas.microsoft.com/office/drawing/2014/main" id="{2C6E2DFB-1FF7-701C-8984-CFE7E5C89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2492375"/>
            <a:ext cx="0" cy="187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3949" name="Line 13">
            <a:extLst>
              <a:ext uri="{FF2B5EF4-FFF2-40B4-BE49-F238E27FC236}">
                <a16:creationId xmlns:a16="http://schemas.microsoft.com/office/drawing/2014/main" id="{4EE60C8E-DBCA-377B-988E-C856E7400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4365625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1" name="ตัวยึดหมายเลขภาพนิ่ง 4">
            <a:extLst>
              <a:ext uri="{FF2B5EF4-FFF2-40B4-BE49-F238E27FC236}">
                <a16:creationId xmlns:a16="http://schemas.microsoft.com/office/drawing/2014/main" id="{91700EAD-89B7-0A5F-BF62-96961C1DD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0F8793-4020-A349-9560-7A6523AF5BD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4962" name="Line 2">
            <a:extLst>
              <a:ext uri="{FF2B5EF4-FFF2-40B4-BE49-F238E27FC236}">
                <a16:creationId xmlns:a16="http://schemas.microsoft.com/office/drawing/2014/main" id="{C424548E-F853-49A0-8A57-D60D3DC87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4963" name="Text Box 3">
            <a:extLst>
              <a:ext uri="{FF2B5EF4-FFF2-40B4-BE49-F238E27FC236}">
                <a16:creationId xmlns:a16="http://schemas.microsoft.com/office/drawing/2014/main" id="{30C2A135-BE4D-BDB0-284F-E71A27B81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4964" name="Text Box 4">
            <a:extLst>
              <a:ext uri="{FF2B5EF4-FFF2-40B4-BE49-F238E27FC236}">
                <a16:creationId xmlns:a16="http://schemas.microsoft.com/office/drawing/2014/main" id="{FC14C5AE-6A42-B6D2-C960-C21A9B198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09700"/>
            <a:ext cx="68580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กระบวนการในการออกแบบ </a:t>
            </a:r>
            <a:r>
              <a:rPr lang="en-US" altLang="en-TH" b="1">
                <a:latin typeface="Angsana New" panose="02020603050405020304" pitchFamily="18" charset="-34"/>
              </a:rPr>
              <a:t>User Interface </a:t>
            </a:r>
            <a:r>
              <a:rPr lang="th-TH" altLang="en-TH" b="1">
                <a:latin typeface="Angsana New" panose="02020603050405020304" pitchFamily="18" charset="-34"/>
              </a:rPr>
              <a:t>มี </a:t>
            </a:r>
            <a:r>
              <a:rPr lang="en-US" altLang="en-TH" b="1">
                <a:latin typeface="Angsana New" panose="02020603050405020304" pitchFamily="18" charset="-34"/>
              </a:rPr>
              <a:t>5 </a:t>
            </a:r>
            <a:r>
              <a:rPr lang="th-TH" altLang="en-TH" b="1">
                <a:latin typeface="Angsana New" panose="02020603050405020304" pitchFamily="18" charset="-34"/>
              </a:rPr>
              <a:t>ขั้นตอน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>
                <a:latin typeface="Angsana New" panose="02020603050405020304" pitchFamily="18" charset="-34"/>
              </a:rPr>
              <a:t>1 User scenario development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>
                <a:latin typeface="Angsana New" panose="02020603050405020304" pitchFamily="18" charset="-34"/>
              </a:rPr>
              <a:t>2 Interface structure design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>
                <a:latin typeface="Angsana New" panose="02020603050405020304" pitchFamily="18" charset="-34"/>
              </a:rPr>
              <a:t>3 Interface standard design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>
                <a:latin typeface="Angsana New" panose="02020603050405020304" pitchFamily="18" charset="-34"/>
              </a:rPr>
              <a:t>4 Interface design prototyping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ขั้นตอนที่ </a:t>
            </a:r>
            <a:r>
              <a:rPr lang="en-US" altLang="en-TH">
                <a:latin typeface="Angsana New" panose="02020603050405020304" pitchFamily="18" charset="-34"/>
              </a:rPr>
              <a:t>5 Interface evaluation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5" name="ตัวยึดหมายเลขภาพนิ่ง 4">
            <a:extLst>
              <a:ext uri="{FF2B5EF4-FFF2-40B4-BE49-F238E27FC236}">
                <a16:creationId xmlns:a16="http://schemas.microsoft.com/office/drawing/2014/main" id="{55893C3A-DCAD-B9FF-C7A2-9D10C357A4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1D41B6-8F57-284B-8AAC-E0F1F506A0C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5986" name="Line 2">
            <a:extLst>
              <a:ext uri="{FF2B5EF4-FFF2-40B4-BE49-F238E27FC236}">
                <a16:creationId xmlns:a16="http://schemas.microsoft.com/office/drawing/2014/main" id="{14C4241B-BC36-6BFC-1926-D81986CD2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5987" name="Text Box 3">
            <a:extLst>
              <a:ext uri="{FF2B5EF4-FFF2-40B4-BE49-F238E27FC236}">
                <a16:creationId xmlns:a16="http://schemas.microsoft.com/office/drawing/2014/main" id="{B0EEB1CC-239B-EFFE-51E7-E7496790B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5988" name="Text Box 4">
            <a:extLst>
              <a:ext uri="{FF2B5EF4-FFF2-40B4-BE49-F238E27FC236}">
                <a16:creationId xmlns:a16="http://schemas.microsoft.com/office/drawing/2014/main" id="{32CAAD3E-A61C-85B8-127E-A351E7A17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9700"/>
            <a:ext cx="845820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1 User scenario development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เป็นการสร้าง </a:t>
            </a:r>
            <a:r>
              <a:rPr lang="en-US" altLang="en-TH">
                <a:latin typeface="Angsana New" panose="02020603050405020304" pitchFamily="18" charset="-34"/>
              </a:rPr>
              <a:t>Use scenario </a:t>
            </a:r>
            <a:r>
              <a:rPr lang="th-TH" altLang="en-TH">
                <a:latin typeface="Angsana New" panose="02020603050405020304" pitchFamily="18" charset="-34"/>
              </a:rPr>
              <a:t>ซึ่งเป็นสิ่งที่ใช้ในการอธิบายถึง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การทำงาน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ของ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user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ทำอยู่บ่อยๆ หรือเป็นสิ่งที่เกิดขึ้นอยู่บ่อยๆ ในระบบ</a:t>
            </a: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(ไม่ได้ทำทุก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กรณี)</a:t>
            </a:r>
            <a:r>
              <a:rPr lang="th-TH" altLang="en-TH">
                <a:latin typeface="Angsana New" panose="02020603050405020304" pitchFamily="18" charset="-34"/>
              </a:rPr>
              <a:t> โดยจะอยู่ในรูปแบบของเอกสารที่อธิบายสั้นๆ ซึ่งเป็นสิ่งที่ได้มาจาก 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DFD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โดย </a:t>
            </a:r>
            <a:r>
              <a:rPr lang="en-US" altLang="en-TH">
                <a:latin typeface="Angsana New" panose="02020603050405020304" pitchFamily="18" charset="-34"/>
              </a:rPr>
              <a:t>user scenario </a:t>
            </a:r>
            <a:r>
              <a:rPr lang="th-TH" altLang="en-TH">
                <a:latin typeface="Angsana New" panose="02020603050405020304" pitchFamily="18" charset="-34"/>
              </a:rPr>
              <a:t>นี้ จะใช้เป็นแนวทาง</a:t>
            </a:r>
            <a:r>
              <a:rPr lang="en-US" altLang="en-TH">
                <a:latin typeface="Angsana New" panose="02020603050405020304" pitchFamily="18" charset="-34"/>
              </a:rPr>
              <a:t> (outline) </a:t>
            </a:r>
            <a:r>
              <a:rPr lang="th-TH" altLang="en-TH">
                <a:latin typeface="Angsana New" panose="02020603050405020304" pitchFamily="18" charset="-34"/>
              </a:rPr>
              <a:t>ของขั้นตอนหลักๆ 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การทำงาน 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25989" name="Text Box 5">
            <a:extLst>
              <a:ext uri="{FF2B5EF4-FFF2-40B4-BE49-F238E27FC236}">
                <a16:creationId xmlns:a16="http://schemas.microsoft.com/office/drawing/2014/main" id="{76D18F4C-9931-AFC2-708A-A52D3B6DB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932363"/>
            <a:ext cx="86455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2 Interface Structure Design (ISD)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เป็นการออกแบบโครงสร้างของ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ที่ได้มาจาก </a:t>
            </a:r>
            <a:r>
              <a:rPr lang="en-US" altLang="en-TH">
                <a:latin typeface="Angsana New" panose="02020603050405020304" pitchFamily="18" charset="-34"/>
              </a:rPr>
              <a:t>DFD </a:t>
            </a:r>
            <a:r>
              <a:rPr lang="th-TH" altLang="en-TH">
                <a:latin typeface="Angsana New" panose="02020603050405020304" pitchFamily="18" charset="-34"/>
              </a:rPr>
              <a:t>ในขั้นตอนที่ </a:t>
            </a:r>
            <a:r>
              <a:rPr lang="en-US" altLang="en-TH">
                <a:latin typeface="Angsana New" panose="02020603050405020304" pitchFamily="18" charset="-34"/>
              </a:rPr>
              <a:t>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ซึ่งเป็นการพิจารณาส่วนประกอบว่าต้องมีอะไรบ้างในการออกแบบ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09" name="ตัวยึดหมายเลขภาพนิ่ง 4">
            <a:extLst>
              <a:ext uri="{FF2B5EF4-FFF2-40B4-BE49-F238E27FC236}">
                <a16:creationId xmlns:a16="http://schemas.microsoft.com/office/drawing/2014/main" id="{65DBA71A-0FBA-8921-10A6-04C08CAC1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6BBA77-328B-CE4D-B62C-2E4136B96C2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7010" name="Line 2">
            <a:extLst>
              <a:ext uri="{FF2B5EF4-FFF2-40B4-BE49-F238E27FC236}">
                <a16:creationId xmlns:a16="http://schemas.microsoft.com/office/drawing/2014/main" id="{0F0752BA-1F21-5E5A-BECF-30F6452D5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7011" name="Text Box 3">
            <a:extLst>
              <a:ext uri="{FF2B5EF4-FFF2-40B4-BE49-F238E27FC236}">
                <a16:creationId xmlns:a16="http://schemas.microsoft.com/office/drawing/2014/main" id="{B918E269-7CFE-4AFA-159B-B4B47A42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7012" name="Text Box 5">
            <a:extLst>
              <a:ext uri="{FF2B5EF4-FFF2-40B4-BE49-F238E27FC236}">
                <a16:creationId xmlns:a16="http://schemas.microsoft.com/office/drawing/2014/main" id="{806545A7-7E75-3BEA-61FE-C9E8949C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570038"/>
            <a:ext cx="85407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โดยการออกแบบ </a:t>
            </a:r>
            <a:r>
              <a:rPr lang="en-US" altLang="en-TH">
                <a:latin typeface="Angsana New" panose="02020603050405020304" pitchFamily="18" charset="-34"/>
              </a:rPr>
              <a:t>ISD </a:t>
            </a:r>
            <a:r>
              <a:rPr lang="th-TH" altLang="en-TH">
                <a:latin typeface="Angsana New" panose="02020603050405020304" pitchFamily="18" charset="-34"/>
              </a:rPr>
              <a:t>นั้นคล้ายกับ </a:t>
            </a:r>
            <a:r>
              <a:rPr lang="en-US" altLang="en-TH">
                <a:latin typeface="Angsana New" panose="02020603050405020304" pitchFamily="18" charset="-34"/>
              </a:rPr>
              <a:t>DFD </a:t>
            </a:r>
            <a:r>
              <a:rPr lang="th-TH" altLang="en-TH">
                <a:latin typeface="Angsana New" panose="02020603050405020304" pitchFamily="18" charset="-34"/>
              </a:rPr>
              <a:t>แต่ใน </a:t>
            </a:r>
            <a:r>
              <a:rPr lang="en-US" altLang="en-TH">
                <a:latin typeface="Angsana New" panose="02020603050405020304" pitchFamily="18" charset="-34"/>
              </a:rPr>
              <a:t>ISD </a:t>
            </a:r>
            <a:r>
              <a:rPr lang="th-TH" altLang="en-TH">
                <a:latin typeface="Angsana New" panose="02020603050405020304" pitchFamily="18" charset="-34"/>
              </a:rPr>
              <a:t>ไม่มีมาตรฐานเหมือน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กับ  </a:t>
            </a:r>
            <a:r>
              <a:rPr lang="en-US" altLang="en-TH">
                <a:latin typeface="Angsana New" panose="02020603050405020304" pitchFamily="18" charset="-34"/>
              </a:rPr>
              <a:t>DFD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27013" name="Text Box 6">
            <a:extLst>
              <a:ext uri="{FF2B5EF4-FFF2-40B4-BE49-F238E27FC236}">
                <a16:creationId xmlns:a16="http://schemas.microsoft.com/office/drawing/2014/main" id="{769BE8DD-532E-0A47-98B2-E002D195E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682875"/>
            <a:ext cx="831056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3 Interface standard design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เป็นการออกแบบมาตรฐานให้กับ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ซึ่งเป็น </a:t>
            </a:r>
            <a:r>
              <a:rPr lang="en-US" altLang="en-TH">
                <a:latin typeface="Angsana New" panose="02020603050405020304" pitchFamily="18" charset="-34"/>
              </a:rPr>
              <a:t>basic element </a:t>
            </a:r>
            <a:r>
              <a:rPr lang="th-TH" altLang="en-TH">
                <a:latin typeface="Angsana New" panose="02020603050405020304" pitchFamily="18" charset="-34"/>
              </a:rPr>
              <a:t>(ส่วน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ประกอบพื้นฐาน) โดยจะขึ้นอยู่กับ</a:t>
            </a:r>
            <a:r>
              <a:rPr lang="en-US" altLang="en-TH">
                <a:latin typeface="Angsana New" panose="02020603050405020304" pitchFamily="18" charset="-34"/>
              </a:rPr>
              <a:t> application </a:t>
            </a:r>
            <a:r>
              <a:rPr lang="th-TH" altLang="en-TH">
                <a:latin typeface="Angsana New" panose="02020603050405020304" pitchFamily="18" charset="-34"/>
              </a:rPr>
              <a:t>ว่าจะต้องมีส่วนประกอบของ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อะไรบ้าง ซึ่งมาตรฐานทั่วไป จะมี </a:t>
            </a:r>
            <a:r>
              <a:rPr lang="en-US" altLang="en-TH">
                <a:latin typeface="Angsana New" panose="02020603050405020304" pitchFamily="18" charset="-34"/>
              </a:rPr>
              <a:t>5 </a:t>
            </a:r>
            <a:r>
              <a:rPr lang="th-TH" altLang="en-TH">
                <a:latin typeface="Angsana New" panose="02020603050405020304" pitchFamily="18" charset="-34"/>
              </a:rPr>
              <a:t>อย่าง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(1) Interface Metaphor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เป็นการบ่งบอกถึงการทำงาน โดยอะไรที่เป็น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Concept </a:t>
            </a:r>
            <a:r>
              <a:rPr lang="th-TH" altLang="en-TH">
                <a:latin typeface="Angsana New" panose="02020603050405020304" pitchFamily="18" charset="-34"/>
              </a:rPr>
              <a:t>ในโลกของความเป็นจริง จะถูกนำเข้ามา เพื่อช่วยเพิ่มความเข้าใจใน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ระบบให้มากขึ้นโดยระบบหนึ่งๆ อาจจะมีได้มากกว่า </a:t>
            </a:r>
            <a:r>
              <a:rPr lang="en-US" altLang="en-TH">
                <a:latin typeface="Angsana New" panose="02020603050405020304" pitchFamily="18" charset="-34"/>
              </a:rPr>
              <a:t>1 metaphor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ตัวยึดหมายเลขภาพนิ่ง 4">
            <a:extLst>
              <a:ext uri="{FF2B5EF4-FFF2-40B4-BE49-F238E27FC236}">
                <a16:creationId xmlns:a16="http://schemas.microsoft.com/office/drawing/2014/main" id="{4A65B447-FB29-59D3-A6D9-A6EBD681E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8BDBC4-697E-CB44-B35F-5678B8CFE8E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8034" name="Line 2">
            <a:extLst>
              <a:ext uri="{FF2B5EF4-FFF2-40B4-BE49-F238E27FC236}">
                <a16:creationId xmlns:a16="http://schemas.microsoft.com/office/drawing/2014/main" id="{31323989-3CC8-7D1F-F500-40F9E1B65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8035" name="Text Box 3">
            <a:extLst>
              <a:ext uri="{FF2B5EF4-FFF2-40B4-BE49-F238E27FC236}">
                <a16:creationId xmlns:a16="http://schemas.microsoft.com/office/drawing/2014/main" id="{38E22E2C-8ACF-27BE-B7B9-78235F9CD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8036" name="Text Box 5">
            <a:extLst>
              <a:ext uri="{FF2B5EF4-FFF2-40B4-BE49-F238E27FC236}">
                <a16:creationId xmlns:a16="http://schemas.microsoft.com/office/drawing/2014/main" id="{B730ADF9-CE77-82D9-51E1-417A3F041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47813"/>
            <a:ext cx="8696325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(2) Interface Object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เป็นการออกแบบต้นแบบในการอธิบายชื่อและ ระบุชื่อ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ที่ใช้ในการสร้าง </a:t>
            </a:r>
            <a:r>
              <a:rPr lang="en-US" altLang="en-TH">
                <a:latin typeface="Angsana New" panose="02020603050405020304" pitchFamily="18" charset="-34"/>
              </a:rPr>
              <a:t>object </a:t>
            </a:r>
            <a:r>
              <a:rPr lang="th-TH" altLang="en-TH">
                <a:latin typeface="Angsana New" panose="02020603050405020304" pitchFamily="18" charset="-34"/>
              </a:rPr>
              <a:t>โดยส่วนมาก การตั้งชื่อให้ตรงตามความหมายนั้นๆ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(3) Interface Actions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เป็นการออกแบบว่า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สามารถทำอะไรผ่านทาง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ได้บ้าง โดยเป็นการสร้าง </a:t>
            </a:r>
            <a:r>
              <a:rPr lang="en-US" altLang="en-TH">
                <a:latin typeface="Angsana New" panose="02020603050405020304" pitchFamily="18" charset="-34"/>
              </a:rPr>
              <a:t>template </a:t>
            </a:r>
            <a:r>
              <a:rPr lang="th-TH" altLang="en-TH">
                <a:latin typeface="Angsana New" panose="02020603050405020304" pitchFamily="18" charset="-34"/>
              </a:rPr>
              <a:t>ที่ระบุถึง ปุ่ม </a:t>
            </a:r>
            <a:r>
              <a:rPr lang="en-US" altLang="en-TH">
                <a:latin typeface="Angsana New" panose="02020603050405020304" pitchFamily="18" charset="-34"/>
              </a:rPr>
              <a:t>(button) </a:t>
            </a:r>
            <a:r>
              <a:rPr lang="th-TH" altLang="en-TH">
                <a:latin typeface="Angsana New" panose="02020603050405020304" pitchFamily="18" charset="-34"/>
              </a:rPr>
              <a:t>หรือคำสั่ง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ต่างๆ เช่น เมนู เป็นต้น</a:t>
            </a:r>
          </a:p>
        </p:txBody>
      </p:sp>
      <p:sp>
        <p:nvSpPr>
          <p:cNvPr id="428037" name="Text Box 6">
            <a:extLst>
              <a:ext uri="{FF2B5EF4-FFF2-40B4-BE49-F238E27FC236}">
                <a16:creationId xmlns:a16="http://schemas.microsoft.com/office/drawing/2014/main" id="{80F40DBB-49C0-FE84-FE1B-5CF31E36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4149725"/>
            <a:ext cx="9142413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(4) Interface Icons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 </a:t>
            </a:r>
            <a:r>
              <a:rPr lang="en-US" altLang="en-TH">
                <a:latin typeface="Angsana New" panose="02020603050405020304" pitchFamily="18" charset="-34"/>
              </a:rPr>
              <a:t>icon </a:t>
            </a:r>
            <a:r>
              <a:rPr lang="th-TH" altLang="en-TH">
                <a:latin typeface="Angsana New" panose="02020603050405020304" pitchFamily="18" charset="-34"/>
              </a:rPr>
              <a:t>โดยมีการใช้ </a:t>
            </a:r>
            <a:r>
              <a:rPr lang="en-US" altLang="en-TH">
                <a:latin typeface="Angsana New" panose="02020603050405020304" pitchFamily="18" charset="-34"/>
              </a:rPr>
              <a:t>icon </a:t>
            </a:r>
            <a:r>
              <a:rPr lang="th-TH" altLang="en-TH">
                <a:latin typeface="Angsana New" panose="02020603050405020304" pitchFamily="18" charset="-34"/>
              </a:rPr>
              <a:t>แทนคำสั่งต่างๆ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ซึ่งจะมีการเอารูปปุ่มหรือ </a:t>
            </a:r>
            <a:r>
              <a:rPr lang="en-US" altLang="en-TH">
                <a:latin typeface="Angsana New" panose="02020603050405020304" pitchFamily="18" charset="-34"/>
              </a:rPr>
              <a:t>icon </a:t>
            </a:r>
            <a:r>
              <a:rPr lang="th-TH" altLang="en-TH">
                <a:latin typeface="Angsana New" panose="02020603050405020304" pitchFamily="18" charset="-34"/>
              </a:rPr>
              <a:t>มาแสดงถึง </a:t>
            </a:r>
            <a:r>
              <a:rPr lang="en-US" altLang="en-TH">
                <a:latin typeface="Angsana New" panose="02020603050405020304" pitchFamily="18" charset="-34"/>
              </a:rPr>
              <a:t>object </a:t>
            </a:r>
            <a:r>
              <a:rPr lang="th-TH" altLang="en-TH">
                <a:latin typeface="Angsana New" panose="02020603050405020304" pitchFamily="18" charset="-34"/>
              </a:rPr>
              <a:t>หรือ </a:t>
            </a:r>
            <a:r>
              <a:rPr lang="en-US" altLang="en-TH">
                <a:latin typeface="Angsana New" panose="02020603050405020304" pitchFamily="18" charset="-34"/>
              </a:rPr>
              <a:t>action </a:t>
            </a:r>
            <a:r>
              <a:rPr lang="th-TH" altLang="en-TH">
                <a:latin typeface="Angsana New" panose="02020603050405020304" pitchFamily="18" charset="-34"/>
              </a:rPr>
              <a:t>(การกระทำ) 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งาน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(5) Interface Template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เป็นการอธิบายลักษณะของหน้าจอ ในการแสดง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ข้อมูล, </a:t>
            </a:r>
            <a:r>
              <a:rPr lang="en-US" altLang="en-TH">
                <a:latin typeface="Angsana New" panose="02020603050405020304" pitchFamily="18" charset="-34"/>
              </a:rPr>
              <a:t>forms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report </a:t>
            </a:r>
            <a:r>
              <a:rPr lang="th-TH" altLang="en-TH">
                <a:latin typeface="Angsana New" panose="02020603050405020304" pitchFamily="18" charset="-34"/>
              </a:rPr>
              <a:t>ที่จะนำไปใช้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ตัวยึดหมายเลขภาพนิ่ง 4">
            <a:extLst>
              <a:ext uri="{FF2B5EF4-FFF2-40B4-BE49-F238E27FC236}">
                <a16:creationId xmlns:a16="http://schemas.microsoft.com/office/drawing/2014/main" id="{18AAE748-DF6B-D9F1-5F68-D4B1B085CF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45A258-7FA8-7143-B9FC-C9D0A4FFBAE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29058" name="Line 2">
            <a:extLst>
              <a:ext uri="{FF2B5EF4-FFF2-40B4-BE49-F238E27FC236}">
                <a16:creationId xmlns:a16="http://schemas.microsoft.com/office/drawing/2014/main" id="{461D502E-6837-6E60-5C40-5DA7C73A6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29059" name="Text Box 3">
            <a:extLst>
              <a:ext uri="{FF2B5EF4-FFF2-40B4-BE49-F238E27FC236}">
                <a16:creationId xmlns:a16="http://schemas.microsoft.com/office/drawing/2014/main" id="{1D7C0528-1E55-4AAF-8F9C-FEB18A3D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92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 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29060" name="Text Box 4">
            <a:extLst>
              <a:ext uri="{FF2B5EF4-FFF2-40B4-BE49-F238E27FC236}">
                <a16:creationId xmlns:a16="http://schemas.microsoft.com/office/drawing/2014/main" id="{21BCE0AC-392C-BA88-9AD0-8F98C72A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9700"/>
            <a:ext cx="8582025" cy="545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4 Interface design prototyping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เป็นการสร้างต้นแบบจำลอง </a:t>
            </a:r>
            <a:r>
              <a:rPr lang="en-US" altLang="en-TH">
                <a:latin typeface="Angsana New" panose="02020603050405020304" pitchFamily="18" charset="-34"/>
              </a:rPr>
              <a:t>(prototype </a:t>
            </a:r>
            <a:r>
              <a:rPr lang="th-TH" altLang="en-TH">
                <a:latin typeface="Angsana New" panose="02020603050405020304" pitchFamily="18" charset="-34"/>
              </a:rPr>
              <a:t>หรือ </a:t>
            </a:r>
            <a:r>
              <a:rPr lang="en-US" altLang="en-TH">
                <a:latin typeface="Angsana New" panose="02020603050405020304" pitchFamily="18" charset="-34"/>
              </a:rPr>
              <a:t>interface) </a:t>
            </a:r>
            <a:r>
              <a:rPr lang="th-TH" altLang="en-TH">
                <a:latin typeface="Angsana New" panose="02020603050405020304" pitchFamily="18" charset="-34"/>
              </a:rPr>
              <a:t>เพื่อให้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พิจารณาซึ่งมี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วิธี ที่ใช้ในการออกแบบ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prototyping </a:t>
            </a:r>
            <a:r>
              <a:rPr lang="th-TH" altLang="en-TH">
                <a:latin typeface="Angsana New" panose="02020603050405020304" pitchFamily="18" charset="-34"/>
              </a:rPr>
              <a:t>มีดังนี้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 b="1">
                <a:latin typeface="Angsana New" panose="02020603050405020304" pitchFamily="18" charset="-34"/>
              </a:rPr>
              <a:t>1) Storyboard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เป็นวิธีการที่ง่ายที่สุดและ ใช้เวลาน้อยที่สุด รวมทั้งเสียค่า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ใช้จ่ายน้อยที่สุด</a:t>
            </a:r>
            <a:r>
              <a:rPr lang="th-TH" altLang="en-TH">
                <a:latin typeface="Angsana New" panose="02020603050405020304" pitchFamily="18" charset="-34"/>
              </a:rPr>
              <a:t> ในการออกแบบ</a:t>
            </a:r>
            <a:r>
              <a:rPr lang="en-US" altLang="en-TH">
                <a:latin typeface="Angsana New" panose="02020603050405020304" pitchFamily="18" charset="-34"/>
              </a:rPr>
              <a:t> Prototype </a:t>
            </a:r>
            <a:r>
              <a:rPr lang="th-TH" altLang="en-TH">
                <a:latin typeface="Angsana New" panose="02020603050405020304" pitchFamily="18" charset="-34"/>
              </a:rPr>
              <a:t>ของ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 b="1">
                <a:latin typeface="Angsana New" panose="02020603050405020304" pitchFamily="18" charset="-34"/>
              </a:rPr>
              <a:t>2) HTML Prototype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เป็นวิธีที่นิยมใช้มากที่สุด</a:t>
            </a:r>
            <a:r>
              <a:rPr lang="th-TH" altLang="en-TH">
                <a:latin typeface="Angsana New" panose="02020603050405020304" pitchFamily="18" charset="-34"/>
              </a:rPr>
              <a:t>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prototype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ของ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ซึ่งเป็นวิธีที่ดีกว่าวิธี </a:t>
            </a:r>
            <a:r>
              <a:rPr lang="en-US" altLang="en-TH">
                <a:latin typeface="Angsana New" panose="02020603050405020304" pitchFamily="18" charset="-34"/>
              </a:rPr>
              <a:t>storyboard </a:t>
            </a:r>
            <a:r>
              <a:rPr lang="th-TH" altLang="en-TH">
                <a:latin typeface="Angsana New" panose="02020603050405020304" pitchFamily="18" charset="-34"/>
              </a:rPr>
              <a:t>โดยเป็นการใช้ภาษา </a:t>
            </a:r>
            <a:r>
              <a:rPr lang="en-US" altLang="en-TH">
                <a:latin typeface="Angsana New" panose="02020603050405020304" pitchFamily="18" charset="-34"/>
              </a:rPr>
              <a:t>HTML </a:t>
            </a:r>
            <a:r>
              <a:rPr lang="th-TH" altLang="en-TH">
                <a:latin typeface="Angsana New" panose="02020603050405020304" pitchFamily="18" charset="-34"/>
              </a:rPr>
              <a:t>ใน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การสร้าง </a:t>
            </a:r>
            <a:r>
              <a:rPr lang="en-US" altLang="en-TH">
                <a:latin typeface="Angsana New" panose="02020603050405020304" pitchFamily="18" charset="-34"/>
              </a:rPr>
              <a:t>Web-page </a:t>
            </a:r>
            <a:r>
              <a:rPr lang="th-TH" altLang="en-TH">
                <a:latin typeface="Angsana New" panose="02020603050405020304" pitchFamily="18" charset="-34"/>
              </a:rPr>
              <a:t>เพื่อให้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มองเห็นภาพได้ชัดเจน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</a:t>
            </a:r>
            <a:r>
              <a:rPr lang="th-TH" altLang="en-TH" u="sng">
                <a:latin typeface="Angsana New" panose="02020603050405020304" pitchFamily="18" charset="-34"/>
              </a:rPr>
              <a:t>ข้อดี</a:t>
            </a: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=&gt;  </a:t>
            </a:r>
            <a:r>
              <a:rPr lang="th-TH" altLang="en-TH">
                <a:latin typeface="Angsana New" panose="02020603050405020304" pitchFamily="18" charset="-34"/>
              </a:rPr>
              <a:t>ทำให้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มองเห็นหน้าตาของหน้าจอ </a:t>
            </a:r>
            <a:r>
              <a:rPr lang="en-US" altLang="en-TH">
                <a:latin typeface="Angsana New" panose="02020603050405020304" pitchFamily="18" charset="-34"/>
              </a:rPr>
              <a:t>interface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</a:t>
            </a:r>
            <a:r>
              <a:rPr lang="th-TH" altLang="en-TH" u="sng">
                <a:latin typeface="Angsana New" panose="02020603050405020304" pitchFamily="18" charset="-34"/>
              </a:rPr>
              <a:t>ข้อเสีย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=&gt; </a:t>
            </a:r>
            <a:r>
              <a:rPr lang="th-TH" altLang="en-TH">
                <a:latin typeface="Angsana New" panose="02020603050405020304" pitchFamily="18" charset="-34"/>
              </a:rPr>
              <a:t>ไม่ได้หน้า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เดียวกับภาษาที่ใช้ในการเขียนโปรแกรม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จริง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ตัวยึดหมายเลขภาพนิ่ง 4">
            <a:extLst>
              <a:ext uri="{FF2B5EF4-FFF2-40B4-BE49-F238E27FC236}">
                <a16:creationId xmlns:a16="http://schemas.microsoft.com/office/drawing/2014/main" id="{E8660E05-D983-BCE3-71F9-BDE472B15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0B4E2A-1519-054E-BACC-93A36A98242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1106" name="Line 2">
            <a:extLst>
              <a:ext uri="{FF2B5EF4-FFF2-40B4-BE49-F238E27FC236}">
                <a16:creationId xmlns:a16="http://schemas.microsoft.com/office/drawing/2014/main" id="{513F4393-38A1-07F9-BFFE-CCD7AC3D7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1107" name="Text Box 3">
            <a:extLst>
              <a:ext uri="{FF2B5EF4-FFF2-40B4-BE49-F238E27FC236}">
                <a16:creationId xmlns:a16="http://schemas.microsoft.com/office/drawing/2014/main" id="{789D224D-A7B1-A996-EF49-E19353C77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31108" name="Text Box 4">
            <a:extLst>
              <a:ext uri="{FF2B5EF4-FFF2-40B4-BE49-F238E27FC236}">
                <a16:creationId xmlns:a16="http://schemas.microsoft.com/office/drawing/2014/main" id="{ACC643D2-D340-0297-1107-8979B3218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9700"/>
            <a:ext cx="8334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 b="1">
                <a:latin typeface="Angsana New" panose="02020603050405020304" pitchFamily="18" charset="-34"/>
              </a:rPr>
              <a:t>3) Language Prototype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เป็นวิธีสร้าง </a:t>
            </a:r>
            <a:r>
              <a:rPr lang="en-US" altLang="en-TH">
                <a:latin typeface="Angsana New" panose="02020603050405020304" pitchFamily="18" charset="-34"/>
              </a:rPr>
              <a:t>prototype </a:t>
            </a:r>
            <a:r>
              <a:rPr lang="th-TH" altLang="en-TH">
                <a:latin typeface="Angsana New" panose="02020603050405020304" pitchFamily="18" charset="-34"/>
              </a:rPr>
              <a:t>สำหรับ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โดย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ใช้ภาษาจริงหรือ เครื่องมือ </a:t>
            </a:r>
            <a:r>
              <a:rPr lang="en-US" altLang="en-TH">
                <a:latin typeface="Angsana New" panose="02020603050405020304" pitchFamily="18" charset="-34"/>
              </a:rPr>
              <a:t>(tools) </a:t>
            </a:r>
            <a:r>
              <a:rPr lang="th-TH" altLang="en-TH">
                <a:latin typeface="Angsana New" panose="02020603050405020304" pitchFamily="18" charset="-34"/>
              </a:rPr>
              <a:t>จริงที่จะใช้ในการสร้างระบบจริงๆ มาใช้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ในการออกแบบและ การสร้าง </a:t>
            </a:r>
            <a:r>
              <a:rPr lang="en-US" altLang="en-TH">
                <a:latin typeface="Angsana New" panose="02020603050405020304" pitchFamily="18" charset="-34"/>
              </a:rPr>
              <a:t>prototype </a:t>
            </a:r>
            <a:r>
              <a:rPr lang="th-TH" altLang="en-TH">
                <a:latin typeface="Angsana New" panose="02020603050405020304" pitchFamily="18" charset="-34"/>
              </a:rPr>
              <a:t>ขึ้นมา</a:t>
            </a:r>
            <a:endParaRPr lang="th-TH" altLang="en-TH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</a:t>
            </a:r>
            <a:r>
              <a:rPr lang="th-TH" altLang="en-TH" u="sng">
                <a:latin typeface="Angsana New" panose="02020603050405020304" pitchFamily="18" charset="-34"/>
              </a:rPr>
              <a:t>ข้อดี</a:t>
            </a: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=&gt;  </a:t>
            </a:r>
            <a:r>
              <a:rPr lang="th-TH" altLang="en-TH">
                <a:latin typeface="Angsana New" panose="02020603050405020304" pitchFamily="18" charset="-34"/>
              </a:rPr>
              <a:t>ทำให้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มองเห็นหน้าตาของหน้าจอ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จริง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</a:t>
            </a:r>
            <a:r>
              <a:rPr lang="th-TH" altLang="en-TH" u="sng">
                <a:latin typeface="Angsana New" panose="02020603050405020304" pitchFamily="18" charset="-34"/>
              </a:rPr>
              <a:t>ข้อเสีย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=&gt; </a:t>
            </a:r>
            <a:r>
              <a:rPr lang="th-TH" altLang="en-TH">
                <a:latin typeface="Angsana New" panose="02020603050405020304" pitchFamily="18" charset="-34"/>
              </a:rPr>
              <a:t>ทำได้ยาก, เสียเวลานานและ เสียค่าใช้จ่ายสูง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4) Selecting the Appropriate Techniques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การรวมหลายๆ วิธีที่ใช้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ในการออกแบบ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prototype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ของ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interface (storyboard, HTML prototype,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 language prototype)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สำหรับส่วนที่แตกต่างกันของระบบ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ตัวยึดหมายเลขภาพนิ่ง 4">
            <a:extLst>
              <a:ext uri="{FF2B5EF4-FFF2-40B4-BE49-F238E27FC236}">
                <a16:creationId xmlns:a16="http://schemas.microsoft.com/office/drawing/2014/main" id="{10CD3978-B383-B497-D703-ECCBDBCCE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120309" y="6031756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23A718-E9EF-1E42-ACEE-4E4F56EAB42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59394" name="Line 2">
            <a:extLst>
              <a:ext uri="{FF2B5EF4-FFF2-40B4-BE49-F238E27FC236}">
                <a16:creationId xmlns:a16="http://schemas.microsoft.com/office/drawing/2014/main" id="{3EEF2D5E-E5FA-EDD9-42D8-916A8E025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304657AD-DA7E-EE38-A5DE-69C6760CB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22B10AE5-0625-C128-88D6-983490676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132856"/>
            <a:ext cx="1871663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b="1" dirty="0">
                <a:latin typeface="Angsana New" charset="0"/>
              </a:rPr>
              <a:t>Project Planning</a:t>
            </a:r>
            <a:endParaRPr lang="th-TH" altLang="x-none" sz="2400" b="1" dirty="0">
              <a:latin typeface="Angsana New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5798F4B7-CF38-EEF6-9097-759F6E74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572" y="3067894"/>
            <a:ext cx="1871662" cy="6477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b="1" dirty="0">
                <a:latin typeface="Angsana New" charset="0"/>
              </a:rPr>
              <a:t>Analysis</a:t>
            </a:r>
            <a:endParaRPr lang="th-TH" altLang="x-none" sz="2400" b="1" dirty="0">
              <a:latin typeface="Angsana New" charset="0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AFE55D58-8970-BBE4-A518-5FD50DBB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189" y="4940920"/>
            <a:ext cx="2014537" cy="6477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b="1" dirty="0">
                <a:latin typeface="Angsana New" charset="0"/>
              </a:rPr>
              <a:t>Implementation</a:t>
            </a:r>
            <a:endParaRPr lang="th-TH" altLang="x-none" sz="2400" b="1" dirty="0">
              <a:latin typeface="Angsana New" charset="0"/>
            </a:endParaRPr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A0A863C9-7A9A-A04C-69EB-A40C9FF7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972" y="4004519"/>
            <a:ext cx="1871662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b="1" dirty="0">
                <a:latin typeface="Angsana New" charset="0"/>
              </a:rPr>
              <a:t>Design</a:t>
            </a:r>
            <a:endParaRPr lang="th-TH" altLang="x-none" sz="2400" b="1" dirty="0">
              <a:latin typeface="Angsana New" charset="0"/>
            </a:endParaRPr>
          </a:p>
        </p:txBody>
      </p:sp>
      <p:cxnSp>
        <p:nvCxnSpPr>
          <p:cNvPr id="59400" name="AutoShape 8">
            <a:extLst>
              <a:ext uri="{FF2B5EF4-FFF2-40B4-BE49-F238E27FC236}">
                <a16:creationId xmlns:a16="http://schemas.microsoft.com/office/drawing/2014/main" id="{401E862B-B578-DB56-68C3-110D4DF26E93}"/>
              </a:ext>
            </a:extLst>
          </p:cNvPr>
          <p:cNvCxnSpPr>
            <a:cxnSpLocks noChangeShapeType="1"/>
            <a:stCxn id="87044" idx="3"/>
            <a:endCxn id="87045" idx="0"/>
          </p:cNvCxnSpPr>
          <p:nvPr/>
        </p:nvCxnSpPr>
        <p:spPr bwMode="auto">
          <a:xfrm>
            <a:off x="2699247" y="2456706"/>
            <a:ext cx="361950" cy="6111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1" name="AutoShape 9">
            <a:extLst>
              <a:ext uri="{FF2B5EF4-FFF2-40B4-BE49-F238E27FC236}">
                <a16:creationId xmlns:a16="http://schemas.microsoft.com/office/drawing/2014/main" id="{6B9A65B0-0EBD-739C-1B0B-A6CF532759FF}"/>
              </a:ext>
            </a:extLst>
          </p:cNvPr>
          <p:cNvCxnSpPr>
            <a:cxnSpLocks noChangeShapeType="1"/>
            <a:stCxn id="87045" idx="3"/>
            <a:endCxn id="87047" idx="0"/>
          </p:cNvCxnSpPr>
          <p:nvPr/>
        </p:nvCxnSpPr>
        <p:spPr bwMode="auto">
          <a:xfrm>
            <a:off x="3996234" y="3391744"/>
            <a:ext cx="360363" cy="612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2" name="AutoShape 10">
            <a:extLst>
              <a:ext uri="{FF2B5EF4-FFF2-40B4-BE49-F238E27FC236}">
                <a16:creationId xmlns:a16="http://schemas.microsoft.com/office/drawing/2014/main" id="{B7C70171-43E5-71DD-00D9-1462BC7C895F}"/>
              </a:ext>
            </a:extLst>
          </p:cNvPr>
          <p:cNvCxnSpPr>
            <a:cxnSpLocks noChangeShapeType="1"/>
            <a:stCxn id="87047" idx="3"/>
            <a:endCxn id="87046" idx="0"/>
          </p:cNvCxnSpPr>
          <p:nvPr/>
        </p:nvCxnSpPr>
        <p:spPr bwMode="auto">
          <a:xfrm>
            <a:off x="5291634" y="4328369"/>
            <a:ext cx="574824" cy="612551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3" name="AutoShape 11">
            <a:extLst>
              <a:ext uri="{FF2B5EF4-FFF2-40B4-BE49-F238E27FC236}">
                <a16:creationId xmlns:a16="http://schemas.microsoft.com/office/drawing/2014/main" id="{78CC654E-FCE9-28B4-FDBD-5EFDA8661115}"/>
              </a:ext>
            </a:extLst>
          </p:cNvPr>
          <p:cNvCxnSpPr>
            <a:cxnSpLocks noChangeShapeType="1"/>
            <a:stCxn id="87046" idx="1"/>
            <a:endCxn id="87047" idx="2"/>
          </p:cNvCxnSpPr>
          <p:nvPr/>
        </p:nvCxnSpPr>
        <p:spPr bwMode="auto">
          <a:xfrm rot="10800000">
            <a:off x="4355803" y="4652220"/>
            <a:ext cx="503386" cy="612551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4" name="AutoShape 12">
            <a:extLst>
              <a:ext uri="{FF2B5EF4-FFF2-40B4-BE49-F238E27FC236}">
                <a16:creationId xmlns:a16="http://schemas.microsoft.com/office/drawing/2014/main" id="{61CB51F3-5DD0-75C8-44E0-589E86597582}"/>
              </a:ext>
            </a:extLst>
          </p:cNvPr>
          <p:cNvCxnSpPr>
            <a:cxnSpLocks noChangeShapeType="1"/>
            <a:stCxn id="87047" idx="1"/>
            <a:endCxn id="87045" idx="2"/>
          </p:cNvCxnSpPr>
          <p:nvPr/>
        </p:nvCxnSpPr>
        <p:spPr bwMode="auto">
          <a:xfrm rot="10800000">
            <a:off x="3061197" y="3715594"/>
            <a:ext cx="358775" cy="612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5" name="AutoShape 13">
            <a:extLst>
              <a:ext uri="{FF2B5EF4-FFF2-40B4-BE49-F238E27FC236}">
                <a16:creationId xmlns:a16="http://schemas.microsoft.com/office/drawing/2014/main" id="{F51D80BF-FF78-5F3B-F384-A043F455293F}"/>
              </a:ext>
            </a:extLst>
          </p:cNvPr>
          <p:cNvCxnSpPr>
            <a:cxnSpLocks noChangeShapeType="1"/>
            <a:stCxn id="87045" idx="1"/>
            <a:endCxn id="87044" idx="2"/>
          </p:cNvCxnSpPr>
          <p:nvPr/>
        </p:nvCxnSpPr>
        <p:spPr bwMode="auto">
          <a:xfrm rot="10800000">
            <a:off x="1764209" y="2780556"/>
            <a:ext cx="360363" cy="6111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4" name="AutoShape 14">
            <a:extLst>
              <a:ext uri="{FF2B5EF4-FFF2-40B4-BE49-F238E27FC236}">
                <a16:creationId xmlns:a16="http://schemas.microsoft.com/office/drawing/2014/main" id="{13156ED8-21E6-63E7-3C78-855B8425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1792625"/>
            <a:ext cx="8208962" cy="49129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cxnSp>
        <p:nvCxnSpPr>
          <p:cNvPr id="87055" name="AutoShape 15">
            <a:extLst>
              <a:ext uri="{FF2B5EF4-FFF2-40B4-BE49-F238E27FC236}">
                <a16:creationId xmlns:a16="http://schemas.microsoft.com/office/drawing/2014/main" id="{82923722-D3C5-9626-B049-872C81A8AAE1}"/>
              </a:ext>
            </a:extLst>
          </p:cNvPr>
          <p:cNvCxnSpPr>
            <a:cxnSpLocks noChangeShapeType="1"/>
            <a:stCxn id="87054" idx="3"/>
            <a:endCxn id="59395" idx="3"/>
          </p:cNvCxnSpPr>
          <p:nvPr/>
        </p:nvCxnSpPr>
        <p:spPr bwMode="auto">
          <a:xfrm flipH="1" flipV="1">
            <a:off x="7391910" y="1069350"/>
            <a:ext cx="1294890" cy="3179763"/>
          </a:xfrm>
          <a:prstGeom prst="curvedConnector3">
            <a:avLst>
              <a:gd name="adj1" fmla="val -17654"/>
            </a:avLst>
          </a:prstGeom>
          <a:noFill/>
          <a:ln w="9525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CB230F0D-811F-7C05-FB87-95269C067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697" y="5841256"/>
            <a:ext cx="2014537" cy="6477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b="1" dirty="0">
                <a:latin typeface="Angsana New" charset="0"/>
              </a:rPr>
              <a:t>Maintenance</a:t>
            </a:r>
            <a:endParaRPr lang="th-TH" altLang="x-none" sz="2400" b="1" dirty="0">
              <a:latin typeface="Angsana New" charset="0"/>
            </a:endParaRPr>
          </a:p>
        </p:txBody>
      </p:sp>
      <p:cxnSp>
        <p:nvCxnSpPr>
          <p:cNvPr id="4" name="AutoShape 10">
            <a:extLst>
              <a:ext uri="{FF2B5EF4-FFF2-40B4-BE49-F238E27FC236}">
                <a16:creationId xmlns:a16="http://schemas.microsoft.com/office/drawing/2014/main" id="{BC1640F7-CF31-CFBD-BF01-9C44BA4C3899}"/>
              </a:ext>
            </a:extLst>
          </p:cNvPr>
          <p:cNvCxnSpPr>
            <a:cxnSpLocks noChangeShapeType="1"/>
            <a:stCxn id="87046" idx="3"/>
            <a:endCxn id="3" idx="0"/>
          </p:cNvCxnSpPr>
          <p:nvPr/>
        </p:nvCxnSpPr>
        <p:spPr bwMode="auto">
          <a:xfrm>
            <a:off x="6873726" y="5264770"/>
            <a:ext cx="433240" cy="57648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11">
            <a:extLst>
              <a:ext uri="{FF2B5EF4-FFF2-40B4-BE49-F238E27FC236}">
                <a16:creationId xmlns:a16="http://schemas.microsoft.com/office/drawing/2014/main" id="{EFF4522D-7D8F-1FE2-A9E0-7335C57336BB}"/>
              </a:ext>
            </a:extLst>
          </p:cNvPr>
          <p:cNvCxnSpPr>
            <a:cxnSpLocks noChangeShapeType="1"/>
            <a:stCxn id="3" idx="1"/>
            <a:endCxn id="87046" idx="2"/>
          </p:cNvCxnSpPr>
          <p:nvPr/>
        </p:nvCxnSpPr>
        <p:spPr bwMode="auto">
          <a:xfrm rot="10800000">
            <a:off x="5866459" y="5588620"/>
            <a:ext cx="433239" cy="57648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4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ตัวยึดหมายเลขภาพนิ่ง 4">
            <a:extLst>
              <a:ext uri="{FF2B5EF4-FFF2-40B4-BE49-F238E27FC236}">
                <a16:creationId xmlns:a16="http://schemas.microsoft.com/office/drawing/2014/main" id="{30E9C163-C62B-2D7A-C1D0-BDCD309BA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C84ECE-69C2-4247-91AA-B36C492CE93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3154" name="Line 2">
            <a:extLst>
              <a:ext uri="{FF2B5EF4-FFF2-40B4-BE49-F238E27FC236}">
                <a16:creationId xmlns:a16="http://schemas.microsoft.com/office/drawing/2014/main" id="{81350F4B-65F7-B749-FA33-146DF131FCE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3155" name="Text Box 3">
            <a:extLst>
              <a:ext uri="{FF2B5EF4-FFF2-40B4-BE49-F238E27FC236}">
                <a16:creationId xmlns:a16="http://schemas.microsoft.com/office/drawing/2014/main" id="{7BA194F1-9FE6-B679-199B-E61AC8D4D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33156" name="Text Box 4">
            <a:extLst>
              <a:ext uri="{FF2B5EF4-FFF2-40B4-BE49-F238E27FC236}">
                <a16:creationId xmlns:a16="http://schemas.microsoft.com/office/drawing/2014/main" id="{AB0AD7B1-072E-2CB7-163A-5A6F75905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9700"/>
            <a:ext cx="85312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ขั้นตอนที่ </a:t>
            </a:r>
            <a:r>
              <a:rPr lang="en-US" altLang="en-TH" b="1">
                <a:solidFill>
                  <a:schemeClr val="tx2"/>
                </a:solidFill>
                <a:latin typeface="Angsana New" panose="02020603050405020304" pitchFamily="18" charset="-34"/>
              </a:rPr>
              <a:t>5 Interface Evaluation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เป็นการประเมินหรือ การตรวจสอบหาข้อผิดพลาดของ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ที่ได้ทำ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การสร้างขึ้นมา เพื่อที่จะได้ทำการปรับปรุง แก้ไข ซึ่งควรจะทำการประเมิน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ตั้งแต่ขั้นตอนของการออกแบบแล้ว ซึ่งมีการประเมินอยู่ </a:t>
            </a:r>
            <a:r>
              <a:rPr lang="en-US" altLang="en-TH">
                <a:latin typeface="Angsana New" panose="02020603050405020304" pitchFamily="18" charset="-34"/>
              </a:rPr>
              <a:t>4</a:t>
            </a:r>
            <a:r>
              <a:rPr lang="th-TH" altLang="en-TH">
                <a:latin typeface="Angsana New" panose="02020603050405020304" pitchFamily="18" charset="-34"/>
              </a:rPr>
              <a:t> วิธี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1) Heuristic Evaluation</a:t>
            </a: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นักวิเคราะห์ จะต้องสร้าง </a:t>
            </a:r>
            <a:r>
              <a:rPr lang="en-US" altLang="en-TH">
                <a:latin typeface="Angsana New" panose="02020603050405020304" pitchFamily="18" charset="-34"/>
              </a:rPr>
              <a:t>check list  </a:t>
            </a:r>
            <a:r>
              <a:rPr lang="th-TH" altLang="en-TH">
                <a:latin typeface="Angsana New" panose="02020603050405020304" pitchFamily="18" charset="-34"/>
              </a:rPr>
              <a:t>เพื่อที่จะทำ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การเปรียบเทียบ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2) Walk-Through Evaluation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เป็นวิธีการประเมินการออกแบบ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ที่มี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เข้ามามีส่วนร่วมด้วย โดย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มีการจัด 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meeting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(การประชุม)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ตัวยึดหมายเลขภาพนิ่ง 4">
            <a:extLst>
              <a:ext uri="{FF2B5EF4-FFF2-40B4-BE49-F238E27FC236}">
                <a16:creationId xmlns:a16="http://schemas.microsoft.com/office/drawing/2014/main" id="{B90FF3CF-583B-BE7F-5F9E-C98E34A7DA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457220-5972-CD42-94D4-48DA73B1D8D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5202" name="Line 2">
            <a:extLst>
              <a:ext uri="{FF2B5EF4-FFF2-40B4-BE49-F238E27FC236}">
                <a16:creationId xmlns:a16="http://schemas.microsoft.com/office/drawing/2014/main" id="{97D704D1-5EE9-CD09-C5C8-DF9B81B70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5203" name="Text Box 3">
            <a:extLst>
              <a:ext uri="{FF2B5EF4-FFF2-40B4-BE49-F238E27FC236}">
                <a16:creationId xmlns:a16="http://schemas.microsoft.com/office/drawing/2014/main" id="{402BC206-1815-4874-DD5B-0260884B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35204" name="Text Box 4">
            <a:extLst>
              <a:ext uri="{FF2B5EF4-FFF2-40B4-BE49-F238E27FC236}">
                <a16:creationId xmlns:a16="http://schemas.microsoft.com/office/drawing/2014/main" id="{9951103F-918D-0916-11DF-7CB597EBC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409700"/>
            <a:ext cx="82994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3) Interactive Evaluation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เป็นวิธีการประเมินที่ให้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ทำงานกับ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Prototype </a:t>
            </a:r>
            <a:r>
              <a:rPr lang="th-TH" altLang="en-TH">
                <a:latin typeface="Angsana New" panose="02020603050405020304" pitchFamily="18" charset="-34"/>
              </a:rPr>
              <a:t>เอง คือ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ให้ 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user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ลงมือใช้งาน 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prototype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จริงๆ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4) Formal Usability Testing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เป็นวิธีการประเมิน โดยมีการทดสอบอย่าง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เป็นทางการ คือ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มีการจัดห้องแล้ว ทำการบันทึกการใช้งานของ 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user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โดยรวม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ตัวยึดหมายเลขภาพนิ่ง 4">
            <a:extLst>
              <a:ext uri="{FF2B5EF4-FFF2-40B4-BE49-F238E27FC236}">
                <a16:creationId xmlns:a16="http://schemas.microsoft.com/office/drawing/2014/main" id="{041593E5-2653-0C0F-5F4B-0D521421F3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67007D-B94A-AB49-AD5A-33E78198D48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7250" name="Line 2">
            <a:extLst>
              <a:ext uri="{FF2B5EF4-FFF2-40B4-BE49-F238E27FC236}">
                <a16:creationId xmlns:a16="http://schemas.microsoft.com/office/drawing/2014/main" id="{FD36C84C-02ED-FEFF-D6D1-1E4E24359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7251" name="Text Box 4">
            <a:extLst>
              <a:ext uri="{FF2B5EF4-FFF2-40B4-BE49-F238E27FC236}">
                <a16:creationId xmlns:a16="http://schemas.microsoft.com/office/drawing/2014/main" id="{7EDA4473-853E-0F07-7C45-0558388A7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190750"/>
            <a:ext cx="829786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</a:t>
            </a:r>
            <a:r>
              <a:rPr lang="th-TH" altLang="en-TH">
                <a:latin typeface="Angsana New" panose="02020603050405020304" pitchFamily="18" charset="-34"/>
              </a:rPr>
              <a:t>การออกแบบ </a:t>
            </a:r>
            <a:r>
              <a:rPr lang="en-US" altLang="en-TH">
                <a:latin typeface="Angsana New" panose="02020603050405020304" pitchFamily="18" charset="-34"/>
              </a:rPr>
              <a:t>interface </a:t>
            </a:r>
            <a:r>
              <a:rPr lang="th-TH" altLang="en-TH">
                <a:latin typeface="Angsana New" panose="02020603050405020304" pitchFamily="18" charset="-34"/>
              </a:rPr>
              <a:t>เป็นกระบวนการในการอธิบายว่า </a:t>
            </a:r>
            <a:r>
              <a:rPr lang="en-US" altLang="en-TH">
                <a:latin typeface="Angsana New" panose="02020603050405020304" pitchFamily="18" charset="-34"/>
              </a:rPr>
              <a:t>user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จะติดต่อกับระบบอย่างไร ซึ่งระบบจะประกอบไปด้วยส่วนสำคัญ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ส่วน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(1) Navigation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เป็นหนทางในการนำทางให้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ใช้งานระบบ เช่น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buttons, menus etc.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(2) Input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เป็นส่วนในการกรอกข้อมูลเข้าสู่ระบบ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(3) Output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เป็นส่วนของระบบในการจัดเตรียมข้อมูลสำหรับ </a:t>
            </a:r>
            <a:r>
              <a:rPr lang="en-US" altLang="en-TH">
                <a:latin typeface="Angsana New" panose="02020603050405020304" pitchFamily="18" charset="-34"/>
              </a:rPr>
              <a:t>user</a:t>
            </a:r>
            <a:r>
              <a:rPr lang="th-TH" altLang="en-TH">
                <a:latin typeface="Angsana New" panose="02020603050405020304" pitchFamily="18" charset="-34"/>
              </a:rPr>
              <a:t> หรือ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สำหรับระบบอื่นๆ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437252" name="Text Box 3">
            <a:extLst>
              <a:ext uri="{FF2B5EF4-FFF2-40B4-BE49-F238E27FC236}">
                <a16:creationId xmlns:a16="http://schemas.microsoft.com/office/drawing/2014/main" id="{1538DF23-83E7-3C6B-6496-AE5866F41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37253" name="Text Box 3">
            <a:extLst>
              <a:ext uri="{FF2B5EF4-FFF2-40B4-BE49-F238E27FC236}">
                <a16:creationId xmlns:a16="http://schemas.microsoft.com/office/drawing/2014/main" id="{93B5F374-036D-4BCF-EF0D-869434C6D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43038"/>
            <a:ext cx="36163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Component</a:t>
            </a:r>
            <a:endParaRPr lang="th-TH" altLang="en-TH" sz="36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ตัวยึดหมายเลขภาพนิ่ง 4">
            <a:extLst>
              <a:ext uri="{FF2B5EF4-FFF2-40B4-BE49-F238E27FC236}">
                <a16:creationId xmlns:a16="http://schemas.microsoft.com/office/drawing/2014/main" id="{24F4B479-F081-DA77-1F02-2B79510B1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B827BE-BCF5-D64D-A75D-9E906A589D4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39298" name="Line 2">
            <a:extLst>
              <a:ext uri="{FF2B5EF4-FFF2-40B4-BE49-F238E27FC236}">
                <a16:creationId xmlns:a16="http://schemas.microsoft.com/office/drawing/2014/main" id="{628BF67C-227E-95E3-D96E-1C9FCF42E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39299" name="Text Box 3">
            <a:extLst>
              <a:ext uri="{FF2B5EF4-FFF2-40B4-BE49-F238E27FC236}">
                <a16:creationId xmlns:a16="http://schemas.microsoft.com/office/drawing/2014/main" id="{A7DBE5A1-A10F-BB35-BA08-A3C1A5CA1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057400"/>
            <a:ext cx="810736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</a:t>
            </a:r>
            <a:r>
              <a:rPr lang="en-US" altLang="en-TH" b="1">
                <a:latin typeface="Angsana New" panose="02020603050405020304" pitchFamily="18" charset="-34"/>
              </a:rPr>
              <a:t>navigation design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การออกแบบ </a:t>
            </a:r>
            <a:r>
              <a:rPr lang="en-US" altLang="en-TH">
                <a:latin typeface="Angsana New" panose="02020603050405020304" pitchFamily="18" charset="-34"/>
              </a:rPr>
              <a:t>button, command </a:t>
            </a:r>
            <a:r>
              <a:rPr lang="th-TH" altLang="en-TH">
                <a:latin typeface="Angsana New" panose="02020603050405020304" pitchFamily="18" charset="-34"/>
              </a:rPr>
              <a:t>ที่ใช้ควบคุม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ต่างๆ โดย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ใช้งานผ่านปุ่มต่างๆ ได้โดยมี </a:t>
            </a:r>
            <a:r>
              <a:rPr lang="en-US" altLang="en-TH">
                <a:latin typeface="Angsana New" panose="02020603050405020304" pitchFamily="18" charset="-34"/>
              </a:rPr>
              <a:t>action </a:t>
            </a:r>
            <a:r>
              <a:rPr lang="th-TH" altLang="en-TH">
                <a:latin typeface="Angsana New" panose="02020603050405020304" pitchFamily="18" charset="-34"/>
              </a:rPr>
              <a:t>ต่างๆ 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โดยหลักการพื้นฐานในการออกแบบ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Navigation </a:t>
            </a:r>
            <a:r>
              <a:rPr lang="th-TH" altLang="en-TH">
                <a:latin typeface="Angsana New" panose="02020603050405020304" pitchFamily="18" charset="-34"/>
              </a:rPr>
              <a:t>มี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ข้อ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</a:t>
            </a:r>
            <a:r>
              <a:rPr lang="en-US" altLang="en-TH">
                <a:latin typeface="Angsana New" panose="02020603050405020304" pitchFamily="18" charset="-34"/>
              </a:rPr>
              <a:t>1) Prevent Mistake </a:t>
            </a:r>
            <a:r>
              <a:rPr lang="th-TH" altLang="en-TH">
                <a:latin typeface="Angsana New" panose="02020603050405020304" pitchFamily="18" charset="-34"/>
              </a:rPr>
              <a:t>คือ หลักในการป้องกันความผิดพลาด โดย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ต้องมีการกำหนดตัวเลือกให้ แต่ไม่ควรมีตัวเลือกมากเกินไป,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ไม่ควรแสดงคำสั่งที่กระทำไม่ได้ในขณะนั้น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ควรมีการ </a:t>
            </a:r>
            <a:r>
              <a:rPr lang="en-US" altLang="en-TH">
                <a:latin typeface="Angsana New" panose="02020603050405020304" pitchFamily="18" charset="-34"/>
              </a:rPr>
              <a:t>confirm </a:t>
            </a:r>
            <a:r>
              <a:rPr lang="th-TH" altLang="en-TH">
                <a:latin typeface="Angsana New" panose="02020603050405020304" pitchFamily="18" charset="-34"/>
              </a:rPr>
              <a:t>ก่อนที่จะกระทำการใดๆ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</a:t>
            </a:r>
            <a:r>
              <a:rPr lang="en-US" altLang="en-TH">
                <a:latin typeface="Angsana New" panose="02020603050405020304" pitchFamily="18" charset="-34"/>
              </a:rPr>
              <a:t>2) Simplify Recovery from Mistakes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39300" name="Text Box 3">
            <a:extLst>
              <a:ext uri="{FF2B5EF4-FFF2-40B4-BE49-F238E27FC236}">
                <a16:creationId xmlns:a16="http://schemas.microsoft.com/office/drawing/2014/main" id="{FDFB0DEB-D59B-8C25-257B-509FD2872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39301" name="Text Box 3">
            <a:extLst>
              <a:ext uri="{FF2B5EF4-FFF2-40B4-BE49-F238E27FC236}">
                <a16:creationId xmlns:a16="http://schemas.microsoft.com/office/drawing/2014/main" id="{71D6DA63-2BFE-C5B4-534D-6695C962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1298575"/>
            <a:ext cx="29670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(1) Navigation Design</a:t>
            </a:r>
            <a:endParaRPr lang="th-TH" altLang="en-TH" sz="36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ตัวยึดหมายเลขภาพนิ่ง 4">
            <a:extLst>
              <a:ext uri="{FF2B5EF4-FFF2-40B4-BE49-F238E27FC236}">
                <a16:creationId xmlns:a16="http://schemas.microsoft.com/office/drawing/2014/main" id="{F1C849C2-593E-3390-77D0-DDCB39D1E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9F34FD-594A-564F-8A31-1D4AEB5F938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1346" name="Line 2">
            <a:extLst>
              <a:ext uri="{FF2B5EF4-FFF2-40B4-BE49-F238E27FC236}">
                <a16:creationId xmlns:a16="http://schemas.microsoft.com/office/drawing/2014/main" id="{5BE241D0-0E6A-91F4-EB5E-CF67B162D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41347" name="Text Box 3">
            <a:extLst>
              <a:ext uri="{FF2B5EF4-FFF2-40B4-BE49-F238E27FC236}">
                <a16:creationId xmlns:a16="http://schemas.microsoft.com/office/drawing/2014/main" id="{8937DC80-2BE9-3898-FFA1-7C1837AFB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268413"/>
            <a:ext cx="806608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</a:t>
            </a:r>
            <a:r>
              <a:rPr lang="en-US" altLang="en-TH">
                <a:latin typeface="Angsana New" panose="02020603050405020304" pitchFamily="18" charset="-34"/>
              </a:rPr>
              <a:t>3) Use Consistent Grammar Order </a:t>
            </a:r>
            <a:r>
              <a:rPr lang="th-TH" altLang="en-TH">
                <a:latin typeface="Angsana New" panose="02020603050405020304" pitchFamily="18" charset="-34"/>
              </a:rPr>
              <a:t>คือ การใช้ลำดับของ </a:t>
            </a:r>
            <a:r>
              <a:rPr lang="en-US" altLang="en-TH">
                <a:latin typeface="Angsana New" panose="02020603050405020304" pitchFamily="18" charset="-34"/>
              </a:rPr>
              <a:t>grammar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เข้ามาช่วยในการสั่งงานของ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ว่าควรทำอะไรก่อน</a:t>
            </a:r>
            <a:r>
              <a:rPr lang="en-US" altLang="en-TH">
                <a:latin typeface="Angsana New" panose="02020603050405020304" pitchFamily="18" charset="-34"/>
              </a:rPr>
              <a:t>-</a:t>
            </a:r>
            <a:r>
              <a:rPr lang="th-TH" altLang="en-TH">
                <a:latin typeface="Angsana New" panose="02020603050405020304" pitchFamily="18" charset="-34"/>
              </a:rPr>
              <a:t>หลัง โดย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Type of Navigation Controls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endParaRPr lang="th-TH" altLang="en-TH" b="1">
              <a:solidFill>
                <a:schemeClr val="hlink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hlink"/>
                </a:solidFill>
                <a:latin typeface="Angsana New" panose="02020603050405020304" pitchFamily="18" charset="-34"/>
              </a:rPr>
              <a:t>             </a:t>
            </a:r>
            <a:r>
              <a:rPr lang="th-TH" altLang="en-TH">
                <a:latin typeface="Angsana New" panose="02020603050405020304" pitchFamily="18" charset="-34"/>
              </a:rPr>
              <a:t>ในการควบคุม </a:t>
            </a:r>
            <a:r>
              <a:rPr lang="en-US" altLang="en-TH">
                <a:latin typeface="Angsana New" panose="02020603050405020304" pitchFamily="18" charset="-34"/>
              </a:rPr>
              <a:t>navigation </a:t>
            </a:r>
            <a:r>
              <a:rPr lang="th-TH" altLang="en-TH">
                <a:latin typeface="Angsana New" panose="02020603050405020304" pitchFamily="18" charset="-34"/>
              </a:rPr>
              <a:t>จะมีอุปกรณ์ที่ช่วยสั่งงานอยู่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อย่าง คือ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Keyboard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Pointing Device (Mouse)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41348" name="Text Box 4">
            <a:extLst>
              <a:ext uri="{FF2B5EF4-FFF2-40B4-BE49-F238E27FC236}">
                <a16:creationId xmlns:a16="http://schemas.microsoft.com/office/drawing/2014/main" id="{FEAC24E4-DA9E-F15B-59C9-58D3BEFBE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437063"/>
            <a:ext cx="49847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ประเภทที่ใช้ในการสั่งงานมี </a:t>
            </a:r>
            <a:r>
              <a:rPr lang="en-US" altLang="en-TH" b="1">
                <a:latin typeface="Angsana New" panose="02020603050405020304" pitchFamily="18" charset="-34"/>
              </a:rPr>
              <a:t>4 </a:t>
            </a:r>
            <a:r>
              <a:rPr lang="th-TH" altLang="en-TH" b="1">
                <a:latin typeface="Angsana New" panose="02020603050405020304" pitchFamily="18" charset="-34"/>
              </a:rPr>
              <a:t>แบบ</a:t>
            </a:r>
            <a:r>
              <a:rPr lang="th-TH" altLang="en-TH">
                <a:latin typeface="Angsana New" panose="02020603050405020304" pitchFamily="18" charset="-34"/>
              </a:rPr>
              <a:t>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1) Language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ซึ่งมีข้อดี</a:t>
            </a:r>
            <a:r>
              <a:rPr lang="en-US" altLang="en-TH">
                <a:latin typeface="Angsana New" panose="02020603050405020304" pitchFamily="18" charset="-34"/>
              </a:rPr>
              <a:t>-</a:t>
            </a:r>
            <a:r>
              <a:rPr lang="th-TH" altLang="en-TH">
                <a:latin typeface="Angsana New" panose="02020603050405020304" pitchFamily="18" charset="-34"/>
              </a:rPr>
              <a:t>ข้อเสีย ดังนี้</a:t>
            </a:r>
          </a:p>
        </p:txBody>
      </p:sp>
      <p:sp>
        <p:nvSpPr>
          <p:cNvPr id="441349" name="Text Box 3">
            <a:extLst>
              <a:ext uri="{FF2B5EF4-FFF2-40B4-BE49-F238E27FC236}">
                <a16:creationId xmlns:a16="http://schemas.microsoft.com/office/drawing/2014/main" id="{E0F9C78C-F76B-8DCE-E683-27C034A10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41350" name="Text Box 7">
            <a:extLst>
              <a:ext uri="{FF2B5EF4-FFF2-40B4-BE49-F238E27FC236}">
                <a16:creationId xmlns:a16="http://schemas.microsoft.com/office/drawing/2014/main" id="{6CEF2701-E42E-4A2D-27DD-FA821ED84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337175"/>
            <a:ext cx="8682038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           </a:t>
            </a:r>
            <a:r>
              <a:rPr lang="th-TH" altLang="en-TH" u="sng">
                <a:latin typeface="Angsana New" panose="02020603050405020304" pitchFamily="18" charset="-34"/>
              </a:rPr>
              <a:t>ข้อดี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=&gt; </a:t>
            </a:r>
            <a:r>
              <a:rPr lang="th-TH" altLang="en-TH">
                <a:latin typeface="Angsana New" panose="02020603050405020304" pitchFamily="18" charset="-34"/>
              </a:rPr>
              <a:t>การสั่งงานผ่าน </a:t>
            </a:r>
            <a:r>
              <a:rPr lang="en-US" altLang="en-TH">
                <a:latin typeface="Angsana New" panose="02020603050405020304" pitchFamily="18" charset="-34"/>
              </a:rPr>
              <a:t>command language </a:t>
            </a:r>
            <a:r>
              <a:rPr lang="th-TH" altLang="en-TH">
                <a:latin typeface="Angsana New" panose="02020603050405020304" pitchFamily="18" charset="-34"/>
              </a:rPr>
              <a:t>มีความยืดหยุ่นมาก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</a:t>
            </a:r>
            <a:r>
              <a:rPr lang="th-TH" altLang="en-TH" u="sng">
                <a:latin typeface="Angsana New" panose="02020603050405020304" pitchFamily="18" charset="-34"/>
              </a:rPr>
              <a:t>ข้อเสีย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=&gt; user </a:t>
            </a:r>
            <a:r>
              <a:rPr lang="th-TH" altLang="en-TH">
                <a:latin typeface="Angsana New" panose="02020603050405020304" pitchFamily="18" charset="-34"/>
              </a:rPr>
              <a:t>ต้องมีความรู้ความเข้าใจในภาษาเป็นอย่างมาก ซึ่งไม่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สามารถทำเป็นปุ่ม </a:t>
            </a:r>
            <a:r>
              <a:rPr lang="en-US" altLang="en-TH">
                <a:latin typeface="Angsana New" panose="02020603050405020304" pitchFamily="18" charset="-34"/>
              </a:rPr>
              <a:t>(button) </a:t>
            </a:r>
            <a:r>
              <a:rPr lang="th-TH" altLang="en-TH">
                <a:latin typeface="Angsana New" panose="02020603050405020304" pitchFamily="18" charset="-34"/>
              </a:rPr>
              <a:t>ได้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3" name="ตัวยึดหมายเลขภาพนิ่ง 4">
            <a:extLst>
              <a:ext uri="{FF2B5EF4-FFF2-40B4-BE49-F238E27FC236}">
                <a16:creationId xmlns:a16="http://schemas.microsoft.com/office/drawing/2014/main" id="{A6EEDFA7-0C9A-330E-7887-67B872C69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D4819A-7DB1-2A42-8CF8-3BBBCFEA1FA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3394" name="Line 2">
            <a:extLst>
              <a:ext uri="{FF2B5EF4-FFF2-40B4-BE49-F238E27FC236}">
                <a16:creationId xmlns:a16="http://schemas.microsoft.com/office/drawing/2014/main" id="{11D9E371-4879-AC02-85FC-059F430B3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43395" name="Text Box 3">
            <a:extLst>
              <a:ext uri="{FF2B5EF4-FFF2-40B4-BE49-F238E27FC236}">
                <a16:creationId xmlns:a16="http://schemas.microsoft.com/office/drawing/2014/main" id="{DE153510-D8AD-9DFA-BD15-BB82FB18F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70013"/>
            <a:ext cx="8466138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	</a:t>
            </a:r>
            <a:r>
              <a:rPr lang="en-US" altLang="en-TH" b="1">
                <a:latin typeface="Angsana New" panose="02020603050405020304" pitchFamily="18" charset="-34"/>
              </a:rPr>
              <a:t>2) Menu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เป็น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navigation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ที่นิยมใช้ในการสั่งงานมากที่สุดในปัจจุบัน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ซึ่งเมนูที่ดีควรจะง่ายต่อการเรียนรู้ ซึ่งเมนูที่ดี </a:t>
            </a:r>
            <a:r>
              <a:rPr lang="en-US" altLang="en-TH">
                <a:latin typeface="Angsana New" panose="02020603050405020304" pitchFamily="18" charset="-34"/>
              </a:rPr>
              <a:t>: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ควรจะทำให้ </a:t>
            </a:r>
            <a:r>
              <a:rPr lang="en-US" altLang="en-TH" sz="3200">
                <a:latin typeface="Angsana New" panose="02020603050405020304" pitchFamily="18" charset="-34"/>
              </a:rPr>
              <a:t>menu </a:t>
            </a:r>
            <a:r>
              <a:rPr lang="th-TH" altLang="en-TH" sz="3200">
                <a:latin typeface="Angsana New" panose="02020603050405020304" pitchFamily="18" charset="-34"/>
              </a:rPr>
              <a:t>กว้าง แต่ตื้น ซึ่งเมนู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แต่ละอันควรจะมีความลึกแค่ </a:t>
            </a:r>
            <a:r>
              <a:rPr lang="en-US" altLang="en-TH" sz="3200">
                <a:latin typeface="Angsana New" panose="02020603050405020304" pitchFamily="18" charset="-34"/>
              </a:rPr>
              <a:t>1-2 layers </a:t>
            </a:r>
            <a:r>
              <a:rPr lang="th-TH" altLang="en-TH" sz="3200">
                <a:latin typeface="Angsana New" panose="02020603050405020304" pitchFamily="18" charset="-34"/>
              </a:rPr>
              <a:t>เท่านั้น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ในระบบที่ไม่ซับซ้อนควรจะมี </a:t>
            </a:r>
            <a:r>
              <a:rPr lang="en-US" altLang="en-TH" sz="3200">
                <a:latin typeface="Angsana New" panose="02020603050405020304" pitchFamily="18" charset="-34"/>
              </a:rPr>
              <a:t>menu </a:t>
            </a:r>
            <a:r>
              <a:rPr lang="th-TH" altLang="en-TH" sz="3200">
                <a:latin typeface="Angsana New" panose="02020603050405020304" pitchFamily="18" charset="-34"/>
              </a:rPr>
              <a:t>ไม่เกิน </a:t>
            </a:r>
            <a:r>
              <a:rPr lang="en-US" altLang="en-TH" sz="3200">
                <a:latin typeface="Angsana New" panose="02020603050405020304" pitchFamily="18" charset="-34"/>
              </a:rPr>
              <a:t>8 menu </a:t>
            </a:r>
            <a:r>
              <a:rPr lang="th-TH" altLang="en-TH" sz="3200">
                <a:latin typeface="Angsana New" panose="02020603050405020304" pitchFamily="18" charset="-34"/>
              </a:rPr>
              <a:t>และควรออก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แบบ </a:t>
            </a:r>
            <a:r>
              <a:rPr lang="en-US" altLang="en-TH" sz="3200">
                <a:latin typeface="Angsana New" panose="02020603050405020304" pitchFamily="18" charset="-34"/>
              </a:rPr>
              <a:t>menu </a:t>
            </a:r>
            <a:r>
              <a:rPr lang="th-TH" altLang="en-TH" sz="3200">
                <a:latin typeface="Angsana New" panose="02020603050405020304" pitchFamily="18" charset="-34"/>
              </a:rPr>
              <a:t>ให้คลิกได้ไม่เกิน </a:t>
            </a:r>
            <a:r>
              <a:rPr lang="en-US" altLang="en-TH" sz="3200">
                <a:latin typeface="Angsana New" panose="02020603050405020304" pitchFamily="18" charset="-34"/>
              </a:rPr>
              <a:t>2 </a:t>
            </a:r>
            <a:r>
              <a:rPr lang="th-TH" altLang="en-TH" sz="3200">
                <a:latin typeface="Angsana New" panose="02020603050405020304" pitchFamily="18" charset="-34"/>
              </a:rPr>
              <a:t>ครั้งเท่านั้น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menu item </a:t>
            </a:r>
            <a:r>
              <a:rPr lang="th-TH" altLang="en-TH" sz="3200">
                <a:latin typeface="Angsana New" panose="02020603050405020304" pitchFamily="18" charset="-34"/>
              </a:rPr>
              <a:t>ควรจะ </a:t>
            </a:r>
            <a:r>
              <a:rPr lang="en-US" altLang="en-TH" sz="3200">
                <a:latin typeface="Angsana New" panose="02020603050405020304" pitchFamily="18" charset="-34"/>
              </a:rPr>
              <a:t>group </a:t>
            </a:r>
            <a:r>
              <a:rPr lang="th-TH" altLang="en-TH" sz="3200">
                <a:latin typeface="Angsana New" panose="02020603050405020304" pitchFamily="18" charset="-34"/>
              </a:rPr>
              <a:t>หัวข้อที่ใกล้เคียงกันไว้ด้วยกัน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ควรจะมีการสร้าง </a:t>
            </a:r>
            <a:r>
              <a:rPr lang="en-US" altLang="en-TH" sz="3200">
                <a:latin typeface="Angsana New" panose="02020603050405020304" pitchFamily="18" charset="-34"/>
              </a:rPr>
              <a:t>hot key </a:t>
            </a:r>
            <a:r>
              <a:rPr lang="th-TH" altLang="en-TH" sz="3200">
                <a:latin typeface="Angsana New" panose="02020603050405020304" pitchFamily="18" charset="-34"/>
              </a:rPr>
              <a:t>เช่น </a:t>
            </a:r>
            <a:r>
              <a:rPr lang="en-US" altLang="en-TH" sz="3200">
                <a:latin typeface="Angsana New" panose="02020603050405020304" pitchFamily="18" charset="-34"/>
              </a:rPr>
              <a:t>crl + c </a:t>
            </a:r>
            <a:r>
              <a:rPr lang="th-TH" altLang="en-TH" sz="3200">
                <a:latin typeface="Angsana New" panose="02020603050405020304" pitchFamily="18" charset="-34"/>
              </a:rPr>
              <a:t>เป็นต้น</a:t>
            </a:r>
          </a:p>
        </p:txBody>
      </p:sp>
      <p:sp>
        <p:nvSpPr>
          <p:cNvPr id="443396" name="Text Box 3">
            <a:extLst>
              <a:ext uri="{FF2B5EF4-FFF2-40B4-BE49-F238E27FC236}">
                <a16:creationId xmlns:a16="http://schemas.microsoft.com/office/drawing/2014/main" id="{44CD9910-CBFA-F034-F37F-D339CEC31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1" name="ตัวยึดหมายเลขภาพนิ่ง 4">
            <a:extLst>
              <a:ext uri="{FF2B5EF4-FFF2-40B4-BE49-F238E27FC236}">
                <a16:creationId xmlns:a16="http://schemas.microsoft.com/office/drawing/2014/main" id="{5F0E7D43-33A4-8982-8945-04D01899C3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B5C287-34FD-3848-A44E-1F4FEE3402D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5442" name="Line 2">
            <a:extLst>
              <a:ext uri="{FF2B5EF4-FFF2-40B4-BE49-F238E27FC236}">
                <a16:creationId xmlns:a16="http://schemas.microsoft.com/office/drawing/2014/main" id="{33C8C57A-4393-BC23-AFCC-BD103BA02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45443" name="Text Box 3">
            <a:extLst>
              <a:ext uri="{FF2B5EF4-FFF2-40B4-BE49-F238E27FC236}">
                <a16:creationId xmlns:a16="http://schemas.microsoft.com/office/drawing/2014/main" id="{6E4DEB8A-2228-F792-22AE-7D50794E9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387475"/>
            <a:ext cx="49990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Type of menu </a:t>
            </a:r>
            <a:r>
              <a:rPr lang="th-TH" altLang="en-TH" b="1">
                <a:latin typeface="Angsana New" panose="02020603050405020304" pitchFamily="18" charset="-34"/>
              </a:rPr>
              <a:t>(ชนิดของเมนู) มี </a:t>
            </a:r>
            <a:r>
              <a:rPr lang="en-US" altLang="en-TH" b="1">
                <a:latin typeface="Angsana New" panose="02020603050405020304" pitchFamily="18" charset="-34"/>
              </a:rPr>
              <a:t>6 </a:t>
            </a:r>
            <a:r>
              <a:rPr lang="th-TH" altLang="en-TH" b="1">
                <a:latin typeface="Angsana New" panose="02020603050405020304" pitchFamily="18" charset="-34"/>
              </a:rPr>
              <a:t>ชนิด ดังนี้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 b="1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Menu bar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Drop-down menu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Pop-up menu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Tab menu 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Toolbar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Image map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45444" name="Text Box 3">
            <a:extLst>
              <a:ext uri="{FF2B5EF4-FFF2-40B4-BE49-F238E27FC236}">
                <a16:creationId xmlns:a16="http://schemas.microsoft.com/office/drawing/2014/main" id="{A2EFBCE1-89E3-5039-A49C-9A4940D53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ตัวยึดหมายเลขภาพนิ่ง 4">
            <a:extLst>
              <a:ext uri="{FF2B5EF4-FFF2-40B4-BE49-F238E27FC236}">
                <a16:creationId xmlns:a16="http://schemas.microsoft.com/office/drawing/2014/main" id="{0AE9B5E0-7E1F-1235-5E44-425C20DF5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39581A-56D5-0C4A-B607-708B14C7AC2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7490" name="Rectangle 2">
            <a:extLst>
              <a:ext uri="{FF2B5EF4-FFF2-40B4-BE49-F238E27FC236}">
                <a16:creationId xmlns:a16="http://schemas.microsoft.com/office/drawing/2014/main" id="{DB783B79-259E-34D9-2346-F7192DFEB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pic>
        <p:nvPicPr>
          <p:cNvPr id="447491" name="Picture 3">
            <a:extLst>
              <a:ext uri="{FF2B5EF4-FFF2-40B4-BE49-F238E27FC236}">
                <a16:creationId xmlns:a16="http://schemas.microsoft.com/office/drawing/2014/main" id="{31FC77D9-0650-7326-D120-34324A7C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836613"/>
            <a:ext cx="72009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0068" name="Oval 4">
            <a:extLst>
              <a:ext uri="{FF2B5EF4-FFF2-40B4-BE49-F238E27FC236}">
                <a16:creationId xmlns:a16="http://schemas.microsoft.com/office/drawing/2014/main" id="{1F20D840-CD04-AB1D-E86A-16A3C94E6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908050"/>
            <a:ext cx="4464050" cy="2603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600069" name="Text Box 5">
            <a:extLst>
              <a:ext uri="{FF2B5EF4-FFF2-40B4-BE49-F238E27FC236}">
                <a16:creationId xmlns:a16="http://schemas.microsoft.com/office/drawing/2014/main" id="{9A6AF980-464D-CD74-654B-591F0899D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1209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Menu Bar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600070" name="Oval 6">
            <a:extLst>
              <a:ext uri="{FF2B5EF4-FFF2-40B4-BE49-F238E27FC236}">
                <a16:creationId xmlns:a16="http://schemas.microsoft.com/office/drawing/2014/main" id="{2A65424C-BA41-B33E-B58A-5A97123F6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763588"/>
            <a:ext cx="1785938" cy="3097212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600071" name="Text Box 7">
            <a:extLst>
              <a:ext uri="{FF2B5EF4-FFF2-40B4-BE49-F238E27FC236}">
                <a16:creationId xmlns:a16="http://schemas.microsoft.com/office/drawing/2014/main" id="{AB25BD0B-384C-165D-D6C2-1D70823AB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173038"/>
            <a:ext cx="2017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Drop-Down Menu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600072" name="Oval 8">
            <a:extLst>
              <a:ext uri="{FF2B5EF4-FFF2-40B4-BE49-F238E27FC236}">
                <a16:creationId xmlns:a16="http://schemas.microsoft.com/office/drawing/2014/main" id="{A72F9A41-3692-71EB-855D-0FFD92DFA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981075"/>
            <a:ext cx="3240088" cy="4318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600073" name="Text Box 9">
            <a:extLst>
              <a:ext uri="{FF2B5EF4-FFF2-40B4-BE49-F238E27FC236}">
                <a16:creationId xmlns:a16="http://schemas.microsoft.com/office/drawing/2014/main" id="{4B6B43DC-58BE-6481-99DF-01F18EBDB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88913"/>
            <a:ext cx="993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Toolbar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600074" name="Oval 10">
            <a:extLst>
              <a:ext uri="{FF2B5EF4-FFF2-40B4-BE49-F238E27FC236}">
                <a16:creationId xmlns:a16="http://schemas.microsoft.com/office/drawing/2014/main" id="{4F56470B-4BFB-883A-1218-47197B175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1585913"/>
            <a:ext cx="720725" cy="2159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600075" name="Text Box 11">
            <a:extLst>
              <a:ext uri="{FF2B5EF4-FFF2-40B4-BE49-F238E27FC236}">
                <a16:creationId xmlns:a16="http://schemas.microsoft.com/office/drawing/2014/main" id="{96344BC7-0000-3C2D-9627-D913A8917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" y="2924175"/>
            <a:ext cx="13319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Grayed out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Commands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600076" name="Line 12">
            <a:extLst>
              <a:ext uri="{FF2B5EF4-FFF2-40B4-BE49-F238E27FC236}">
                <a16:creationId xmlns:a16="http://schemas.microsoft.com/office/drawing/2014/main" id="{B2656B18-0916-DD83-7505-CD3A97C8C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620713"/>
            <a:ext cx="360362" cy="3587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00077" name="Line 13">
            <a:extLst>
              <a:ext uri="{FF2B5EF4-FFF2-40B4-BE49-F238E27FC236}">
                <a16:creationId xmlns:a16="http://schemas.microsoft.com/office/drawing/2014/main" id="{C9C50164-7297-3C70-0B90-2B748CC83D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2150" y="534988"/>
            <a:ext cx="936625" cy="18002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00078" name="Line 14">
            <a:extLst>
              <a:ext uri="{FF2B5EF4-FFF2-40B4-BE49-F238E27FC236}">
                <a16:creationId xmlns:a16="http://schemas.microsoft.com/office/drawing/2014/main" id="{70F8B9CF-5754-483A-EBB9-E3D9BA8FF9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213" y="1844675"/>
            <a:ext cx="1079500" cy="11525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00079" name="Line 15">
            <a:extLst>
              <a:ext uri="{FF2B5EF4-FFF2-40B4-BE49-F238E27FC236}">
                <a16:creationId xmlns:a16="http://schemas.microsoft.com/office/drawing/2014/main" id="{C22B1C7E-23A5-1D37-27B7-9714729A65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9563" y="577850"/>
            <a:ext cx="217487" cy="3603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0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00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0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0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0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00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0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8" grpId="0" animBg="1"/>
      <p:bldP spid="600069" grpId="0"/>
      <p:bldP spid="600070" grpId="0" animBg="1"/>
      <p:bldP spid="600071" grpId="0"/>
      <p:bldP spid="600072" grpId="0" animBg="1"/>
      <p:bldP spid="600073" grpId="0"/>
      <p:bldP spid="600074" grpId="0" animBg="1"/>
      <p:bldP spid="600075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3" name="ตัวยึดหมายเลขภาพนิ่ง 4">
            <a:extLst>
              <a:ext uri="{FF2B5EF4-FFF2-40B4-BE49-F238E27FC236}">
                <a16:creationId xmlns:a16="http://schemas.microsoft.com/office/drawing/2014/main" id="{DE7C5FC9-2557-4222-0B9B-A0CAA7DDE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A539AB-5986-CF44-BB86-8C8A075205D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8514" name="Rectangle 2">
            <a:extLst>
              <a:ext uri="{FF2B5EF4-FFF2-40B4-BE49-F238E27FC236}">
                <a16:creationId xmlns:a16="http://schemas.microsoft.com/office/drawing/2014/main" id="{399557DD-BAB8-2206-D5A4-D0E5DA097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 b="1"/>
          </a:p>
        </p:txBody>
      </p:sp>
      <p:sp>
        <p:nvSpPr>
          <p:cNvPr id="601091" name="Text Box 3">
            <a:extLst>
              <a:ext uri="{FF2B5EF4-FFF2-40B4-BE49-F238E27FC236}">
                <a16:creationId xmlns:a16="http://schemas.microsoft.com/office/drawing/2014/main" id="{5B23C88D-4885-F4B5-638A-34055CA3C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" y="115888"/>
            <a:ext cx="4068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A Pop-up menu that is also a tab menu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pic>
        <p:nvPicPr>
          <p:cNvPr id="448516" name="Picture 4">
            <a:extLst>
              <a:ext uri="{FF2B5EF4-FFF2-40B4-BE49-F238E27FC236}">
                <a16:creationId xmlns:a16="http://schemas.microsoft.com/office/drawing/2014/main" id="{EE6D23B5-7A49-B63C-6F7E-56D9CCEE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92150"/>
            <a:ext cx="78486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1093" name="Line 5">
            <a:extLst>
              <a:ext uri="{FF2B5EF4-FFF2-40B4-BE49-F238E27FC236}">
                <a16:creationId xmlns:a16="http://schemas.microsoft.com/office/drawing/2014/main" id="{847648F7-BA29-A414-ACFC-A6151F15F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76250"/>
            <a:ext cx="1944687" cy="13684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01094" name="Oval 6">
            <a:extLst>
              <a:ext uri="{FF2B5EF4-FFF2-40B4-BE49-F238E27FC236}">
                <a16:creationId xmlns:a16="http://schemas.microsoft.com/office/drawing/2014/main" id="{DD0562C2-4F60-0CFF-E95D-223C224EC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341438"/>
            <a:ext cx="3960812" cy="46799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1" grpId="0"/>
      <p:bldP spid="60109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7" name="ตัวยึดหมายเลขภาพนิ่ง 3">
            <a:extLst>
              <a:ext uri="{FF2B5EF4-FFF2-40B4-BE49-F238E27FC236}">
                <a16:creationId xmlns:a16="http://schemas.microsoft.com/office/drawing/2014/main" id="{3873E805-F7E4-422D-1FD7-BCD2C28BE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B7DE5F-0FF6-F24A-8AE6-C52C4512187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49538" name="Line 2">
            <a:extLst>
              <a:ext uri="{FF2B5EF4-FFF2-40B4-BE49-F238E27FC236}">
                <a16:creationId xmlns:a16="http://schemas.microsoft.com/office/drawing/2014/main" id="{F447885F-0FFD-9130-96A9-8A97A4B15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525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49539" name="Text Box 3">
            <a:extLst>
              <a:ext uri="{FF2B5EF4-FFF2-40B4-BE49-F238E27FC236}">
                <a16:creationId xmlns:a16="http://schemas.microsoft.com/office/drawing/2014/main" id="{0C05B39E-D02D-D66A-F4E3-D2A2DD4DE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227138"/>
            <a:ext cx="83185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3) Direct Manipulation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เป็นการที่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user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สามารถสั่งงานได้โดยตรง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ไม่ต้องผ่าน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menu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ใดๆ เลย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       </a:t>
            </a:r>
            <a:r>
              <a:rPr lang="en-US" altLang="en-TH" b="1">
                <a:latin typeface="Angsana New" panose="02020603050405020304" pitchFamily="18" charset="-34"/>
              </a:rPr>
              <a:t>4)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Messages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graphicFrame>
        <p:nvGraphicFramePr>
          <p:cNvPr id="602135" name="Group 23">
            <a:extLst>
              <a:ext uri="{FF2B5EF4-FFF2-40B4-BE49-F238E27FC236}">
                <a16:creationId xmlns:a16="http://schemas.microsoft.com/office/drawing/2014/main" id="{B64435F4-D63B-56AB-9912-B443FE082334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3213100"/>
          <a:ext cx="8229600" cy="3292475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ประเภทของ </a:t>
                      </a: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message </a:t>
                      </a:r>
                      <a:r>
                        <a:rPr kumimoji="0" lang="th-TH" altLang="x-none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(ควรจะใช้ข้อความสุภาพ)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Error message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Confirmation message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Acknowledgment message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Delay message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Help message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9556" name="Text Box 3">
            <a:extLst>
              <a:ext uri="{FF2B5EF4-FFF2-40B4-BE49-F238E27FC236}">
                <a16:creationId xmlns:a16="http://schemas.microsoft.com/office/drawing/2014/main" id="{B8E35893-E36A-60D4-21AF-80E67E57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ตัวยึดหมายเลขภาพนิ่ง 4">
            <a:extLst>
              <a:ext uri="{FF2B5EF4-FFF2-40B4-BE49-F238E27FC236}">
                <a16:creationId xmlns:a16="http://schemas.microsoft.com/office/drawing/2014/main" id="{4B0958A2-05B5-7004-B61F-3167C6D90F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2D6A86-C63A-AC42-A5B9-7B438F7815D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1442" name="Line 2">
            <a:extLst>
              <a:ext uri="{FF2B5EF4-FFF2-40B4-BE49-F238E27FC236}">
                <a16:creationId xmlns:a16="http://schemas.microsoft.com/office/drawing/2014/main" id="{4591CF9D-6CC3-2F3D-AE85-10B6CDF5E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E8E89FCD-922B-2AF2-9977-863D37154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030413"/>
            <a:ext cx="8270875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447800" indent="-5334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arenBoth"/>
            </a:pPr>
            <a:r>
              <a:rPr lang="en-US" altLang="en-TH" b="1" dirty="0">
                <a:latin typeface="Angsana New" panose="02020603050405020304" pitchFamily="18" charset="-34"/>
              </a:rPr>
              <a:t>Project Planning</a:t>
            </a:r>
            <a:endParaRPr lang="th-TH" altLang="en-TH" b="1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เป็นกระบวนการที่สำคัญใน</a:t>
            </a:r>
            <a:r>
              <a:rPr lang="th-TH" altLang="en-TH" dirty="0" err="1">
                <a:latin typeface="Angsana New" panose="02020603050405020304" pitchFamily="18" charset="-34"/>
              </a:rPr>
              <a:t>การทำ</a:t>
            </a:r>
            <a:r>
              <a:rPr lang="th-TH" altLang="en-TH" dirty="0">
                <a:latin typeface="Angsana New" panose="02020603050405020304" pitchFamily="18" charset="-34"/>
              </a:rPr>
              <a:t>ความเข้าใจว่า ทำไมต้องมีการสร้างระบบ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	สารสนเทศและ เป็นระยะในการตัดสินด้วยว่าจะเลือก </a:t>
            </a:r>
            <a:r>
              <a:rPr lang="en-US" altLang="en-TH" dirty="0">
                <a:latin typeface="Angsana New" panose="02020603050405020304" pitchFamily="18" charset="-34"/>
              </a:rPr>
              <a:t>Project Team </a:t>
            </a:r>
            <a:r>
              <a:rPr lang="th-TH" altLang="en-TH" dirty="0">
                <a:latin typeface="Angsana New" panose="02020603050405020304" pitchFamily="18" charset="-34"/>
              </a:rPr>
              <a:t>อย่างไร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	ในการสร้างระบบนี้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มีการกำหนดปัญหาและ มีการศึกษาความเป็นไปได้ </a:t>
            </a:r>
            <a:r>
              <a:rPr lang="en-US" altLang="en-TH" dirty="0">
                <a:latin typeface="Angsana New" panose="02020603050405020304" pitchFamily="18" charset="-34"/>
              </a:rPr>
              <a:t>(Analyze Feasibility)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ü"/>
            </a:pPr>
            <a:r>
              <a:rPr lang="en-US" altLang="en-TH" sz="2800" dirty="0">
                <a:latin typeface="Angsana New" panose="02020603050405020304" pitchFamily="18" charset="-34"/>
              </a:rPr>
              <a:t>Technical Feasibility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ü"/>
            </a:pPr>
            <a:r>
              <a:rPr lang="en-US" altLang="en-TH" sz="2800" dirty="0">
                <a:latin typeface="Angsana New" panose="02020603050405020304" pitchFamily="18" charset="-34"/>
              </a:rPr>
              <a:t>Economic Feasibility</a:t>
            </a:r>
          </a:p>
          <a:p>
            <a:pPr lvl="2" eaLnBrk="1" hangingPunct="1">
              <a:spcBef>
                <a:spcPct val="0"/>
              </a:spcBef>
              <a:buSzPct val="60000"/>
              <a:buFont typeface="Wingdings" pitchFamily="2" charset="2"/>
              <a:buChar char="ü"/>
            </a:pPr>
            <a:r>
              <a:rPr lang="en-US" altLang="en-TH" sz="2800" dirty="0">
                <a:latin typeface="Angsana New" panose="02020603050405020304" pitchFamily="18" charset="-34"/>
              </a:rPr>
              <a:t>Organizational Feasibility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มีการกำหนดแผนการทำงาน </a:t>
            </a:r>
            <a:r>
              <a:rPr lang="en-US" altLang="en-TH" dirty="0">
                <a:latin typeface="Angsana New" panose="02020603050405020304" pitchFamily="18" charset="-34"/>
              </a:rPr>
              <a:t>(Work Plan)</a:t>
            </a:r>
            <a:r>
              <a:rPr lang="th-TH" altLang="en-TH" dirty="0">
                <a:latin typeface="Angsana New" panose="02020603050405020304" pitchFamily="18" charset="-34"/>
              </a:rPr>
              <a:t> และการกำหนด </a:t>
            </a:r>
            <a:r>
              <a:rPr lang="en-US" altLang="en-TH" dirty="0">
                <a:latin typeface="Angsana New" panose="02020603050405020304" pitchFamily="18" charset="-34"/>
              </a:rPr>
              <a:t>Project Team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 dirty="0">
                <a:latin typeface="Angsana New" panose="02020603050405020304" pitchFamily="18" charset="-34"/>
              </a:rPr>
              <a:t>	(Staffing Plan)</a:t>
            </a:r>
            <a:endParaRPr lang="th-TH" altLang="en-TH" dirty="0">
              <a:latin typeface="Angsana New" panose="02020603050405020304" pitchFamily="18" charset="-34"/>
            </a:endParaRPr>
          </a:p>
        </p:txBody>
      </p:sp>
      <p:sp>
        <p:nvSpPr>
          <p:cNvPr id="88069" name="AutoShape 5">
            <a:extLst>
              <a:ext uri="{FF2B5EF4-FFF2-40B4-BE49-F238E27FC236}">
                <a16:creationId xmlns:a16="http://schemas.microsoft.com/office/drawing/2014/main" id="{A28079C9-08EB-A60B-9DBE-CDB32E96B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1916113"/>
            <a:ext cx="8424862" cy="46815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326EBBED-1CA3-ADEB-1087-343694B19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765175"/>
            <a:ext cx="1071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Proposal</a:t>
            </a:r>
            <a:endParaRPr lang="th-TH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88071" name="Oval 7">
            <a:extLst>
              <a:ext uri="{FF2B5EF4-FFF2-40B4-BE49-F238E27FC236}">
                <a16:creationId xmlns:a16="http://schemas.microsoft.com/office/drawing/2014/main" id="{8EBF8E1D-890D-C926-FB1A-5D773F7D0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692150"/>
            <a:ext cx="1152525" cy="6492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cxnSp>
        <p:nvCxnSpPr>
          <p:cNvPr id="88072" name="AutoShape 8">
            <a:extLst>
              <a:ext uri="{FF2B5EF4-FFF2-40B4-BE49-F238E27FC236}">
                <a16:creationId xmlns:a16="http://schemas.microsoft.com/office/drawing/2014/main" id="{E350C1CA-7FBA-4C18-7D3D-BBC73E0379C9}"/>
              </a:ext>
            </a:extLst>
          </p:cNvPr>
          <p:cNvCxnSpPr>
            <a:cxnSpLocks noChangeShapeType="1"/>
            <a:stCxn id="88069" idx="3"/>
            <a:endCxn id="88071" idx="4"/>
          </p:cNvCxnSpPr>
          <p:nvPr/>
        </p:nvCxnSpPr>
        <p:spPr bwMode="auto">
          <a:xfrm flipH="1" flipV="1">
            <a:off x="7885113" y="1341438"/>
            <a:ext cx="792162" cy="2916237"/>
          </a:xfrm>
          <a:prstGeom prst="curvedConnector4">
            <a:avLst>
              <a:gd name="adj1" fmla="val -28657"/>
              <a:gd name="adj2" fmla="val 90204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 Box 3">
            <a:extLst>
              <a:ext uri="{FF2B5EF4-FFF2-40B4-BE49-F238E27FC236}">
                <a16:creationId xmlns:a16="http://schemas.microsoft.com/office/drawing/2014/main" id="{CCA55314-FDEC-84C3-BD76-04277EC3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/>
      <p:bldP spid="88070" grpId="0"/>
      <p:bldP spid="88071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5" name="ตัวยึดหมายเลขภาพนิ่ง 4">
            <a:extLst>
              <a:ext uri="{FF2B5EF4-FFF2-40B4-BE49-F238E27FC236}">
                <a16:creationId xmlns:a16="http://schemas.microsoft.com/office/drawing/2014/main" id="{0760A059-8060-7EE3-FC21-9236C8490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10DD8-BA60-8048-A00E-5F23B743C0A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51586" name="Line 2">
            <a:extLst>
              <a:ext uri="{FF2B5EF4-FFF2-40B4-BE49-F238E27FC236}">
                <a16:creationId xmlns:a16="http://schemas.microsoft.com/office/drawing/2014/main" id="{80F26307-EB04-05BD-3891-10838A6AC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1587" name="Text Box 3">
            <a:extLst>
              <a:ext uri="{FF2B5EF4-FFF2-40B4-BE49-F238E27FC236}">
                <a16:creationId xmlns:a16="http://schemas.microsoft.com/office/drawing/2014/main" id="{6C546CFF-08F3-0EFE-7283-3495CA564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1298575"/>
            <a:ext cx="22812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(2) Input Design</a:t>
            </a:r>
            <a:endParaRPr lang="th-TH" altLang="en-TH" sz="36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51588" name="Text Box 4">
            <a:extLst>
              <a:ext uri="{FF2B5EF4-FFF2-40B4-BE49-F238E27FC236}">
                <a16:creationId xmlns:a16="http://schemas.microsoft.com/office/drawing/2014/main" id="{5131A73D-2E82-47BC-D5AE-65CD72AA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989138"/>
            <a:ext cx="8478837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</a:t>
            </a:r>
            <a:r>
              <a:rPr lang="th-TH" altLang="en-TH">
                <a:latin typeface="Angsana New" panose="02020603050405020304" pitchFamily="18" charset="-34"/>
              </a:rPr>
              <a:t>เป้าหมายของการออกแบบส่วน </a:t>
            </a:r>
            <a:r>
              <a:rPr lang="en-US" altLang="en-TH">
                <a:latin typeface="Angsana New" panose="02020603050405020304" pitchFamily="18" charset="-34"/>
              </a:rPr>
              <a:t>input </a:t>
            </a:r>
            <a:r>
              <a:rPr lang="th-TH" altLang="en-TH">
                <a:latin typeface="Angsana New" panose="02020603050405020304" pitchFamily="18" charset="-34"/>
              </a:rPr>
              <a:t>ก็คือ 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“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ทำอย่างไรก็ได้ให้สามารถ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เก็บข้อมูลเข้ามาในระบบให้ง่ายที่สุด</a:t>
            </a:r>
            <a:r>
              <a:rPr lang="en-US" altLang="en-TH" b="1">
                <a:solidFill>
                  <a:srgbClr val="0000FF"/>
                </a:solidFill>
                <a:latin typeface="Angsana New" panose="02020603050405020304" pitchFamily="18" charset="-34"/>
              </a:rPr>
              <a:t> ”</a:t>
            </a:r>
            <a:r>
              <a:rPr lang="th-TH" altLang="en-TH" b="1">
                <a:latin typeface="Angsana New" panose="02020603050405020304" pitchFamily="18" charset="-34"/>
              </a:rPr>
              <a:t> ซึ่งมีหลักการ </a:t>
            </a:r>
            <a:r>
              <a:rPr lang="en-US" altLang="en-TH" b="1">
                <a:latin typeface="Angsana New" panose="02020603050405020304" pitchFamily="18" charset="-34"/>
              </a:rPr>
              <a:t>3 </a:t>
            </a:r>
            <a:r>
              <a:rPr lang="th-TH" altLang="en-TH" b="1">
                <a:latin typeface="Angsana New" panose="02020603050405020304" pitchFamily="18" charset="-34"/>
              </a:rPr>
              <a:t>ข้อ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1)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Use On-line and Batch Processing Appropriately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2) Capture Data at the Source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การ </a:t>
            </a:r>
            <a:r>
              <a:rPr lang="en-US" altLang="en-TH">
                <a:latin typeface="Angsana New" panose="02020603050405020304" pitchFamily="18" charset="-34"/>
              </a:rPr>
              <a:t>capture data </a:t>
            </a:r>
            <a:r>
              <a:rPr lang="th-TH" altLang="en-TH">
                <a:latin typeface="Angsana New" panose="02020603050405020304" pitchFamily="18" charset="-34"/>
              </a:rPr>
              <a:t>เข้าสู่ระบบ ซึ่งเป็นการ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เก็บข้อมูลจาก แหล่งข้อมูลนั้นๆ โดยตรง ซึ่งการนำข้อมูลเข้าสู่ระบบมี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แบบ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</a:t>
            </a:r>
            <a:r>
              <a:rPr lang="en-US" altLang="en-TH">
                <a:latin typeface="Angsana New" panose="02020603050405020304" pitchFamily="18" charset="-34"/>
              </a:rPr>
              <a:t>- data-entry operator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การใช้เครื่องมือพิเศษต่างๆ เข้ามาช่วยในการนำข้อมูลเข้าสู่ระบบ</a:t>
            </a:r>
          </a:p>
        </p:txBody>
      </p:sp>
      <p:sp>
        <p:nvSpPr>
          <p:cNvPr id="451589" name="Text Box 3">
            <a:extLst>
              <a:ext uri="{FF2B5EF4-FFF2-40B4-BE49-F238E27FC236}">
                <a16:creationId xmlns:a16="http://schemas.microsoft.com/office/drawing/2014/main" id="{182600AB-F916-4FF9-1634-F38CE52A7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ตัวยึดหมายเลขภาพนิ่ง 4">
            <a:extLst>
              <a:ext uri="{FF2B5EF4-FFF2-40B4-BE49-F238E27FC236}">
                <a16:creationId xmlns:a16="http://schemas.microsoft.com/office/drawing/2014/main" id="{42D3BDE6-E492-EE73-05A6-60EE63893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9BF835-08D3-414A-912A-16745305799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53634" name="Line 2">
            <a:extLst>
              <a:ext uri="{FF2B5EF4-FFF2-40B4-BE49-F238E27FC236}">
                <a16:creationId xmlns:a16="http://schemas.microsoft.com/office/drawing/2014/main" id="{BFAD763C-838C-864D-63DD-1E39BD75C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3635" name="Text Box 4">
            <a:extLst>
              <a:ext uri="{FF2B5EF4-FFF2-40B4-BE49-F238E27FC236}">
                <a16:creationId xmlns:a16="http://schemas.microsoft.com/office/drawing/2014/main" id="{4998F061-4EE4-C910-A61E-3C3C3C70A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70013"/>
            <a:ext cx="34464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3)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Minimize Keystrokes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53636" name="Text Box 5">
            <a:extLst>
              <a:ext uri="{FF2B5EF4-FFF2-40B4-BE49-F238E27FC236}">
                <a16:creationId xmlns:a16="http://schemas.microsoft.com/office/drawing/2014/main" id="{A54B6D94-2573-8766-CE8F-ACB016580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2035175"/>
            <a:ext cx="32797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Type of Inputs </a:t>
            </a:r>
            <a:r>
              <a:rPr lang="th-TH" altLang="en-TH">
                <a:latin typeface="Angsana New" panose="02020603050405020304" pitchFamily="18" charset="-34"/>
              </a:rPr>
              <a:t>มี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ชนิด คือ</a:t>
            </a:r>
            <a:endParaRPr lang="en-US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Text</a:t>
            </a:r>
            <a:endParaRPr lang="th-TH" altLang="en-TH" sz="3200" b="1">
              <a:solidFill>
                <a:srgbClr val="FF3300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solidFill>
                  <a:srgbClr val="FF3300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Number </a:t>
            </a:r>
            <a:endParaRPr lang="th-TH" altLang="en-TH" sz="3200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Selection Box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53637" name="Text Box 3">
            <a:extLst>
              <a:ext uri="{FF2B5EF4-FFF2-40B4-BE49-F238E27FC236}">
                <a16:creationId xmlns:a16="http://schemas.microsoft.com/office/drawing/2014/main" id="{1C035D0E-31DD-8429-F3B4-3DB3628D0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1" name="ตัวยึดหมายเลขภาพนิ่ง 3">
            <a:extLst>
              <a:ext uri="{FF2B5EF4-FFF2-40B4-BE49-F238E27FC236}">
                <a16:creationId xmlns:a16="http://schemas.microsoft.com/office/drawing/2014/main" id="{14398D0A-E70F-B8C3-DA74-B3D615149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D3E801-0A6A-D14C-94A0-0E8BE5BE89F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605215" name="Group 31">
            <a:extLst>
              <a:ext uri="{FF2B5EF4-FFF2-40B4-BE49-F238E27FC236}">
                <a16:creationId xmlns:a16="http://schemas.microsoft.com/office/drawing/2014/main" id="{237A9F67-6F43-C23D-BB28-D1F38D18B8BE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1749425"/>
          <a:ext cx="8229600" cy="386873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35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ประเภทของ </a:t>
                      </a: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Box 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Check box</a:t>
                      </a:r>
                      <a:endParaRPr kumimoji="0" lang="th-TH" altLang="x-none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Radio button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On- Screen List Box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Drop-Down List Box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Combo box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7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Slider</a:t>
                      </a:r>
                      <a:endParaRPr kumimoji="0" lang="th-TH" altLang="x-none" sz="3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5700" name="Line 2">
            <a:extLst>
              <a:ext uri="{FF2B5EF4-FFF2-40B4-BE49-F238E27FC236}">
                <a16:creationId xmlns:a16="http://schemas.microsoft.com/office/drawing/2014/main" id="{316DB09B-0EB8-E646-8F9B-008B96C33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5701" name="Text Box 3">
            <a:extLst>
              <a:ext uri="{FF2B5EF4-FFF2-40B4-BE49-F238E27FC236}">
                <a16:creationId xmlns:a16="http://schemas.microsoft.com/office/drawing/2014/main" id="{A702FB3A-FB70-5491-48DA-C7E323511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ตัวยึดหมายเลขภาพนิ่ง 4">
            <a:extLst>
              <a:ext uri="{FF2B5EF4-FFF2-40B4-BE49-F238E27FC236}">
                <a16:creationId xmlns:a16="http://schemas.microsoft.com/office/drawing/2014/main" id="{8513FF01-5681-98CB-DFE5-963C0ACF4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8C139A-E25E-A049-84C4-FBCE066F884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57730" name="Line 2">
            <a:extLst>
              <a:ext uri="{FF2B5EF4-FFF2-40B4-BE49-F238E27FC236}">
                <a16:creationId xmlns:a16="http://schemas.microsoft.com/office/drawing/2014/main" id="{476E00C4-A5D0-80EB-559B-8CB1CFFF9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7731" name="Text Box 4">
            <a:extLst>
              <a:ext uri="{FF2B5EF4-FFF2-40B4-BE49-F238E27FC236}">
                <a16:creationId xmlns:a16="http://schemas.microsoft.com/office/drawing/2014/main" id="{67EFD081-9C7C-C8B2-07FB-1A65EDF4D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70013"/>
            <a:ext cx="8445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Input Validation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</a:t>
            </a:r>
            <a:r>
              <a:rPr lang="th-TH" altLang="en-TH">
                <a:latin typeface="Angsana New" panose="02020603050405020304" pitchFamily="18" charset="-34"/>
              </a:rPr>
              <a:t>ในการนำข้อมูลเข้าสู่ระบบนั้น ต้องมีการตรวจสอบความถูกต้องของข้อมูล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ก่อนที่จะทำการจัดเก็บข้อมูลเข้าสู่ระบบ โดยต้องทำการตรวจสอบ ดังนี้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การตรวจสอบความครบถ้วนของข้อมูล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การตรวจสอบรูปแบบของข้อมูล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การตรวจสอบช่วงของข้อมูล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การเช็คความสอดคล้องของข้อมูล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การตรวจสอบโดยการนำข้อมูลใน </a:t>
            </a:r>
            <a:r>
              <a:rPr lang="en-US" altLang="en-TH" sz="3200">
                <a:latin typeface="Angsana New" panose="02020603050405020304" pitchFamily="18" charset="-34"/>
              </a:rPr>
              <a:t>DB </a:t>
            </a:r>
            <a:r>
              <a:rPr lang="th-TH" altLang="en-TH" sz="3200">
                <a:latin typeface="Angsana New" panose="02020603050405020304" pitchFamily="18" charset="-34"/>
              </a:rPr>
              <a:t>มาทำการเปรียบเทียบ</a:t>
            </a:r>
          </a:p>
        </p:txBody>
      </p:sp>
      <p:sp>
        <p:nvSpPr>
          <p:cNvPr id="457732" name="Text Box 3">
            <a:extLst>
              <a:ext uri="{FF2B5EF4-FFF2-40B4-BE49-F238E27FC236}">
                <a16:creationId xmlns:a16="http://schemas.microsoft.com/office/drawing/2014/main" id="{65C64017-F675-D571-86F0-2E21FB42D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7" name="ตัวยึดหมายเลขภาพนิ่ง 4">
            <a:extLst>
              <a:ext uri="{FF2B5EF4-FFF2-40B4-BE49-F238E27FC236}">
                <a16:creationId xmlns:a16="http://schemas.microsoft.com/office/drawing/2014/main" id="{B7FD103E-0BC0-4E4D-5B5D-B0F3E11A0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CC24B3-3BA2-A844-BFBC-13471CCF250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59778" name="Line 2">
            <a:extLst>
              <a:ext uri="{FF2B5EF4-FFF2-40B4-BE49-F238E27FC236}">
                <a16:creationId xmlns:a16="http://schemas.microsoft.com/office/drawing/2014/main" id="{0FCAB32B-A625-41A6-0365-57C8E24D0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59779" name="Text Box 3">
            <a:extLst>
              <a:ext uri="{FF2B5EF4-FFF2-40B4-BE49-F238E27FC236}">
                <a16:creationId xmlns:a16="http://schemas.microsoft.com/office/drawing/2014/main" id="{30F12738-0193-BE5A-3C47-E5FB68B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1196975"/>
            <a:ext cx="2498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tx2"/>
                </a:solidFill>
                <a:latin typeface="Angsana New" panose="02020603050405020304" pitchFamily="18" charset="-34"/>
              </a:rPr>
              <a:t>(3) Output Design</a:t>
            </a:r>
            <a:endParaRPr lang="th-TH" altLang="en-TH" sz="36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59780" name="Text Box 4">
            <a:extLst>
              <a:ext uri="{FF2B5EF4-FFF2-40B4-BE49-F238E27FC236}">
                <a16:creationId xmlns:a16="http://schemas.microsoft.com/office/drawing/2014/main" id="{4D3B876A-4783-8761-BF62-2D515E233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844675"/>
            <a:ext cx="8259762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</a:t>
            </a:r>
            <a:r>
              <a:rPr lang="th-TH" altLang="en-TH">
                <a:latin typeface="Angsana New" panose="02020603050405020304" pitchFamily="18" charset="-34"/>
              </a:rPr>
              <a:t>เป็นการออกแบบส่วนของ </a:t>
            </a:r>
            <a:r>
              <a:rPr lang="en-US" altLang="en-TH">
                <a:latin typeface="Angsana New" panose="02020603050405020304" pitchFamily="18" charset="-34"/>
              </a:rPr>
              <a:t>output </a:t>
            </a:r>
            <a:r>
              <a:rPr lang="th-TH" altLang="en-TH">
                <a:latin typeface="Angsana New" panose="02020603050405020304" pitchFamily="18" charset="-34"/>
              </a:rPr>
              <a:t>เพื่อแสดงข้อมูลให้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สามารถ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เข้าใจข้อมูลได้โดยง่ายและ เข้าใจได้อย่างถูกต้อง ซึ่งมีกฎพื้นฐานในการออก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แบบ</a:t>
            </a:r>
            <a:r>
              <a:rPr lang="en-US" altLang="en-TH">
                <a:latin typeface="Angsana New" panose="02020603050405020304" pitchFamily="18" charset="-34"/>
              </a:rPr>
              <a:t>Output 3 </a:t>
            </a:r>
            <a:r>
              <a:rPr lang="th-TH" altLang="en-TH">
                <a:latin typeface="Angsana New" panose="02020603050405020304" pitchFamily="18" charset="-34"/>
              </a:rPr>
              <a:t>ข้อ ดังนี้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</a:t>
            </a:r>
            <a:r>
              <a:rPr lang="en-US" altLang="en-TH" b="1">
                <a:latin typeface="Angsana New" panose="02020603050405020304" pitchFamily="18" charset="-34"/>
              </a:rPr>
              <a:t>1) Understand Report Usage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 </a:t>
            </a:r>
            <a:r>
              <a:rPr lang="en-US" altLang="en-TH" b="1">
                <a:latin typeface="Angsana New" panose="02020603050405020304" pitchFamily="18" charset="-34"/>
              </a:rPr>
              <a:t>2) Manage Information Load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59781" name="Text Box 3">
            <a:extLst>
              <a:ext uri="{FF2B5EF4-FFF2-40B4-BE49-F238E27FC236}">
                <a16:creationId xmlns:a16="http://schemas.microsoft.com/office/drawing/2014/main" id="{34DCF46B-2351-1B72-7DA0-A0759C0E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ตัวยึดหมายเลขภาพนิ่ง 3">
            <a:extLst>
              <a:ext uri="{FF2B5EF4-FFF2-40B4-BE49-F238E27FC236}">
                <a16:creationId xmlns:a16="http://schemas.microsoft.com/office/drawing/2014/main" id="{EC24FDE4-4745-8C4D-3961-0D88E5C9EF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55D5DC-9C3E-D947-AA11-8F3865581CB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608275" name="Group 19">
            <a:extLst>
              <a:ext uri="{FF2B5EF4-FFF2-40B4-BE49-F238E27FC236}">
                <a16:creationId xmlns:a16="http://schemas.microsoft.com/office/drawing/2014/main" id="{C390EE2F-74ED-3B2C-B730-3A7F3D861B2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23850" y="1557338"/>
          <a:ext cx="8435975" cy="3240087"/>
        </p:xfrm>
        <a:graphic>
          <a:graphicData uri="http://schemas.openxmlformats.org/drawingml/2006/table">
            <a:tbl>
              <a:tblPr/>
              <a:tblGrid>
                <a:gridCol w="843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ชนิดของ </a:t>
                      </a: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Report 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Detail report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Summary report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Turnaround document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Graph</a:t>
                      </a:r>
                      <a:endParaRPr kumimoji="0" lang="th-TH" altLang="x-none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1840" name="Line 2">
            <a:extLst>
              <a:ext uri="{FF2B5EF4-FFF2-40B4-BE49-F238E27FC236}">
                <a16:creationId xmlns:a16="http://schemas.microsoft.com/office/drawing/2014/main" id="{C78BB57D-2156-7472-CF7E-F74A6AC0D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61841" name="Text Box 3">
            <a:extLst>
              <a:ext uri="{FF2B5EF4-FFF2-40B4-BE49-F238E27FC236}">
                <a16:creationId xmlns:a16="http://schemas.microsoft.com/office/drawing/2014/main" id="{487C9172-9C93-49AE-10FF-AEE37C629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3" name="ตัวยึดหมายเลขภาพนิ่ง 4">
            <a:extLst>
              <a:ext uri="{FF2B5EF4-FFF2-40B4-BE49-F238E27FC236}">
                <a16:creationId xmlns:a16="http://schemas.microsoft.com/office/drawing/2014/main" id="{E63A2E7B-4733-B74D-77C4-CE2C88D9B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B90C70-5FAC-4E41-82B3-FEE74CA15DB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63874" name="Line 2">
            <a:extLst>
              <a:ext uri="{FF2B5EF4-FFF2-40B4-BE49-F238E27FC236}">
                <a16:creationId xmlns:a16="http://schemas.microsoft.com/office/drawing/2014/main" id="{63BDB326-70D1-7EB1-FEB8-619271C10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63875" name="Text Box 4">
            <a:extLst>
              <a:ext uri="{FF2B5EF4-FFF2-40B4-BE49-F238E27FC236}">
                <a16:creationId xmlns:a16="http://schemas.microsoft.com/office/drawing/2014/main" id="{131035FA-504E-510F-3169-EB6BDBC3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70013"/>
            <a:ext cx="7683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 </a:t>
            </a:r>
            <a:r>
              <a:rPr lang="en-US" altLang="en-TH" b="1">
                <a:latin typeface="Angsana New" panose="02020603050405020304" pitchFamily="18" charset="-34"/>
              </a:rPr>
              <a:t>3) Minimize Bias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การทำให้เกิดความลำเอียงในการแสดง </a:t>
            </a:r>
            <a:r>
              <a:rPr lang="en-US" altLang="en-TH">
                <a:latin typeface="Angsana New" panose="02020603050405020304" pitchFamily="18" charset="-34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น้อยที่สุด  </a:t>
            </a:r>
          </a:p>
        </p:txBody>
      </p:sp>
      <p:sp>
        <p:nvSpPr>
          <p:cNvPr id="463876" name="Text Box 5">
            <a:extLst>
              <a:ext uri="{FF2B5EF4-FFF2-40B4-BE49-F238E27FC236}">
                <a16:creationId xmlns:a16="http://schemas.microsoft.com/office/drawing/2014/main" id="{B0D4E686-B2B4-4BB1-FF33-4CEB8E10B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2565400"/>
            <a:ext cx="7793038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Type of Outputs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     </a:t>
            </a:r>
            <a:r>
              <a:rPr lang="th-TH" altLang="en-TH">
                <a:latin typeface="Angsana New" panose="02020603050405020304" pitchFamily="18" charset="-34"/>
              </a:rPr>
              <a:t>ชนิดของ </a:t>
            </a:r>
            <a:r>
              <a:rPr lang="en-US" altLang="en-TH">
                <a:latin typeface="Angsana New" panose="02020603050405020304" pitchFamily="18" charset="-34"/>
              </a:rPr>
              <a:t>output </a:t>
            </a:r>
            <a:r>
              <a:rPr lang="th-TH" altLang="en-TH">
                <a:latin typeface="Angsana New" panose="02020603050405020304" pitchFamily="18" charset="-34"/>
              </a:rPr>
              <a:t>คือ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“ Media 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(สื่อที่ใช้ในการนำเสนอ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report</a:t>
            </a:r>
            <a:r>
              <a:rPr lang="th-TH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)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 ”</a:t>
            </a:r>
            <a:r>
              <a:rPr lang="th-TH" altLang="en-TH">
                <a:latin typeface="Angsana New" panose="02020603050405020304" pitchFamily="18" charset="-34"/>
              </a:rPr>
              <a:t> ซึ่ง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แบ่งออกเป็น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แบบ คือ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1) Paper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63877" name="Text Box 3">
            <a:extLst>
              <a:ext uri="{FF2B5EF4-FFF2-40B4-BE49-F238E27FC236}">
                <a16:creationId xmlns:a16="http://schemas.microsoft.com/office/drawing/2014/main" id="{CA2E0C30-A801-4DE0-BCB3-3BEE6B023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333375"/>
            <a:ext cx="3600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User Interface Design</a:t>
            </a:r>
            <a:endParaRPr lang="th-TH" altLang="en-TH" sz="40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63878" name="Text Box 7">
            <a:extLst>
              <a:ext uri="{FF2B5EF4-FFF2-40B4-BE49-F238E27FC236}">
                <a16:creationId xmlns:a16="http://schemas.microsoft.com/office/drawing/2014/main" id="{842B88C6-E713-214C-209A-1F3ABF64B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4538663"/>
            <a:ext cx="2185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2) Electronic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1" name="ตัวยึดหมายเลขภาพนิ่ง 4">
            <a:extLst>
              <a:ext uri="{FF2B5EF4-FFF2-40B4-BE49-F238E27FC236}">
                <a16:creationId xmlns:a16="http://schemas.microsoft.com/office/drawing/2014/main" id="{D04E73E6-6A67-FA02-1557-7D7024197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149940-FF51-1F40-8EDA-7081493FC3C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65922" name="Line 2">
            <a:extLst>
              <a:ext uri="{FF2B5EF4-FFF2-40B4-BE49-F238E27FC236}">
                <a16:creationId xmlns:a16="http://schemas.microsoft.com/office/drawing/2014/main" id="{F623E449-BAE6-B211-C32C-49FD083F0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65923" name="Text Box 3">
            <a:extLst>
              <a:ext uri="{FF2B5EF4-FFF2-40B4-BE49-F238E27FC236}">
                <a16:creationId xmlns:a16="http://schemas.microsoft.com/office/drawing/2014/main" id="{F1E326D1-2FED-C075-C5CE-3EE04297B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465924" name="Text Box 4">
            <a:extLst>
              <a:ext uri="{FF2B5EF4-FFF2-40B4-BE49-F238E27FC236}">
                <a16:creationId xmlns:a16="http://schemas.microsoft.com/office/drawing/2014/main" id="{92ABCEF5-DCBC-0233-C684-8356C7B0A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09700"/>
            <a:ext cx="7239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Data Storage Design </a:t>
            </a:r>
            <a:r>
              <a:rPr lang="th-TH" altLang="en-TH">
                <a:latin typeface="Angsana New" panose="02020603050405020304" pitchFamily="18" charset="-34"/>
              </a:rPr>
              <a:t>คือ การศึกษาและ ออกแบบว่าข้อมูลของ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ระบบจะถูกจัดเก็บและ ถูกใช้งานอย่างไรได้บ้าง ซึ่งต้องทำให้ </a:t>
            </a:r>
            <a:r>
              <a:rPr lang="en-US" altLang="en-TH">
                <a:latin typeface="Angsana New" panose="02020603050405020304" pitchFamily="18" charset="-34"/>
              </a:rPr>
              <a:t>user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สามารถใช้หรือ สามารถสืบค้นข้อมูลได้ตามความต้องการ</a:t>
            </a:r>
          </a:p>
        </p:txBody>
      </p:sp>
      <p:sp>
        <p:nvSpPr>
          <p:cNvPr id="465925" name="Text Box 5">
            <a:extLst>
              <a:ext uri="{FF2B5EF4-FFF2-40B4-BE49-F238E27FC236}">
                <a16:creationId xmlns:a16="http://schemas.microsoft.com/office/drawing/2014/main" id="{C58979E8-A5F7-5665-F74C-EF76F540F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060700"/>
            <a:ext cx="812958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รูปแบบของการจัดเก็บข้อมูลมี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ชนิดหลัก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(1) File </a:t>
            </a:r>
            <a:r>
              <a:rPr lang="th-TH" altLang="en-TH">
                <a:latin typeface="Angsana New" panose="02020603050405020304" pitchFamily="18" charset="-34"/>
              </a:rPr>
              <a:t>ซึ่ง </a:t>
            </a:r>
            <a:r>
              <a:rPr lang="en-US" altLang="en-TH">
                <a:latin typeface="Angsana New" panose="02020603050405020304" pitchFamily="18" charset="-34"/>
              </a:rPr>
              <a:t>file </a:t>
            </a:r>
            <a:r>
              <a:rPr lang="th-TH" altLang="en-TH">
                <a:latin typeface="Angsana New" panose="02020603050405020304" pitchFamily="18" charset="-34"/>
              </a:rPr>
              <a:t>คือ รายการทางอิเล็กทรอนิกส์ ที่มีการจัดการ เพื่อดำเนิน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การอย่างใดอย่างหนึ่งโดยเฉพาะ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(2) Database </a:t>
            </a:r>
            <a:r>
              <a:rPr lang="th-TH" altLang="en-TH">
                <a:latin typeface="Angsana New" panose="02020603050405020304" pitchFamily="18" charset="-34"/>
              </a:rPr>
              <a:t> คือ การรวบรวมกลุ่มของข้อมูลที่เกี่ยวข้องกันไว้ด้วยกัน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5" name="ตัวยึดหมายเลขภาพนิ่ง 4">
            <a:extLst>
              <a:ext uri="{FF2B5EF4-FFF2-40B4-BE49-F238E27FC236}">
                <a16:creationId xmlns:a16="http://schemas.microsoft.com/office/drawing/2014/main" id="{263E07E7-F91B-DE7D-18FD-DDED2133F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A03205-DF91-9842-BA60-63C89C55914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66946" name="Line 2">
            <a:extLst>
              <a:ext uri="{FF2B5EF4-FFF2-40B4-BE49-F238E27FC236}">
                <a16:creationId xmlns:a16="http://schemas.microsoft.com/office/drawing/2014/main" id="{51779A24-A877-C85A-5D26-678643D2D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66947" name="Text Box 4">
            <a:extLst>
              <a:ext uri="{FF2B5EF4-FFF2-40B4-BE49-F238E27FC236}">
                <a16:creationId xmlns:a16="http://schemas.microsoft.com/office/drawing/2014/main" id="{125386CD-34DA-1062-5808-9D34D6D3A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9700"/>
            <a:ext cx="8701088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</a:t>
            </a:r>
            <a:r>
              <a:rPr lang="en-US" altLang="en-TH" b="1">
                <a:latin typeface="Angsana New" panose="02020603050405020304" pitchFamily="18" charset="-34"/>
              </a:rPr>
              <a:t>(1) File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เป็นรายการทางอิเล็กทรอนิกส์ โดย </a:t>
            </a:r>
            <a:r>
              <a:rPr lang="en-US" altLang="en-TH">
                <a:latin typeface="Angsana New" panose="02020603050405020304" pitchFamily="18" charset="-34"/>
              </a:rPr>
              <a:t>file </a:t>
            </a:r>
            <a:r>
              <a:rPr lang="th-TH" altLang="en-TH">
                <a:latin typeface="Angsana New" panose="02020603050405020304" pitchFamily="18" charset="-34"/>
              </a:rPr>
              <a:t>มี </a:t>
            </a:r>
            <a:r>
              <a:rPr lang="en-US" altLang="en-TH">
                <a:latin typeface="Angsana New" panose="02020603050405020304" pitchFamily="18" charset="-34"/>
              </a:rPr>
              <a:t>5 </a:t>
            </a:r>
            <a:r>
              <a:rPr lang="th-TH" altLang="en-TH">
                <a:latin typeface="Angsana New" panose="02020603050405020304" pitchFamily="18" charset="-34"/>
              </a:rPr>
              <a:t>ชนิด คือ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200" b="1">
                <a:latin typeface="Angsana New" panose="02020603050405020304" pitchFamily="18" charset="-34"/>
              </a:rPr>
              <a:t> Master File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 b="1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Look-up File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คือ แฟ้มข้อมูลที่ใช้ในการเก็บค่าคงที่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Transaction File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 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 sz="3200" b="1">
                <a:latin typeface="Angsana New" panose="02020603050405020304" pitchFamily="18" charset="-34"/>
              </a:rPr>
              <a:t> Audit File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History File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คือ แฟ้มข้อมูลที่ใช้ในการเก็บประวัติของข้อมูลเก่าที่ไม่ค่อย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ได้ใช้งาน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</a:t>
            </a:r>
          </a:p>
        </p:txBody>
      </p:sp>
      <p:sp>
        <p:nvSpPr>
          <p:cNvPr id="466948" name="Text Box 3">
            <a:extLst>
              <a:ext uri="{FF2B5EF4-FFF2-40B4-BE49-F238E27FC236}">
                <a16:creationId xmlns:a16="http://schemas.microsoft.com/office/drawing/2014/main" id="{6F574B24-138A-0050-FD68-3C6E9422C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3" name="ตัวยึดหมายเลขภาพนิ่ง 4">
            <a:extLst>
              <a:ext uri="{FF2B5EF4-FFF2-40B4-BE49-F238E27FC236}">
                <a16:creationId xmlns:a16="http://schemas.microsoft.com/office/drawing/2014/main" id="{1430795A-5D12-F30B-093E-4B8FFE2E6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5D6DA0-2A61-004F-89B0-5889E1808D8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68994" name="Line 2">
            <a:extLst>
              <a:ext uri="{FF2B5EF4-FFF2-40B4-BE49-F238E27FC236}">
                <a16:creationId xmlns:a16="http://schemas.microsoft.com/office/drawing/2014/main" id="{E9D9F464-55A8-50C7-D0F3-7324058C8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68995" name="Text Box 4">
            <a:extLst>
              <a:ext uri="{FF2B5EF4-FFF2-40B4-BE49-F238E27FC236}">
                <a16:creationId xmlns:a16="http://schemas.microsoft.com/office/drawing/2014/main" id="{07671DFF-559D-59A9-40F3-E99465BA6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9700"/>
            <a:ext cx="48593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th-TH" altLang="en-TH" b="1">
                <a:latin typeface="Angsana New" panose="02020603050405020304" pitchFamily="18" charset="-34"/>
              </a:rPr>
              <a:t>ข้อดีของ </a:t>
            </a:r>
            <a:r>
              <a:rPr lang="en-US" altLang="en-TH" b="1">
                <a:latin typeface="Angsana New" panose="02020603050405020304" pitchFamily="18" charset="-34"/>
              </a:rPr>
              <a:t>File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สามารถสืบค้นข้อมูลได้อย่างรวดเร็ว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68996" name="Text Box 5">
            <a:extLst>
              <a:ext uri="{FF2B5EF4-FFF2-40B4-BE49-F238E27FC236}">
                <a16:creationId xmlns:a16="http://schemas.microsoft.com/office/drawing/2014/main" id="{DDD59178-FB73-1980-483C-3859E1A8F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595563"/>
            <a:ext cx="330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th-TH" altLang="en-TH" b="1">
                <a:latin typeface="Angsana New" panose="02020603050405020304" pitchFamily="18" charset="-34"/>
              </a:rPr>
              <a:t>ข้อเสียของ </a:t>
            </a:r>
            <a:r>
              <a:rPr lang="en-US" altLang="en-TH" b="1">
                <a:latin typeface="Angsana New" panose="02020603050405020304" pitchFamily="18" charset="-34"/>
              </a:rPr>
              <a:t>File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เป็นระบบที่ไม่ยืดหยุ่น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ข้อมูลมีความซ้ำซ้อน</a:t>
            </a:r>
          </a:p>
        </p:txBody>
      </p:sp>
      <p:sp>
        <p:nvSpPr>
          <p:cNvPr id="468997" name="Text Box 3">
            <a:extLst>
              <a:ext uri="{FF2B5EF4-FFF2-40B4-BE49-F238E27FC236}">
                <a16:creationId xmlns:a16="http://schemas.microsoft.com/office/drawing/2014/main" id="{A53FB97B-838D-E5C8-5C4B-FB36F930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ตัวยึดหมายเลขภาพนิ่ง 4">
            <a:extLst>
              <a:ext uri="{FF2B5EF4-FFF2-40B4-BE49-F238E27FC236}">
                <a16:creationId xmlns:a16="http://schemas.microsoft.com/office/drawing/2014/main" id="{3749911C-8B28-101E-4683-71B5E1426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B02083-252A-B347-B57D-70FC495A431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3490" name="Line 2">
            <a:extLst>
              <a:ext uri="{FF2B5EF4-FFF2-40B4-BE49-F238E27FC236}">
                <a16:creationId xmlns:a16="http://schemas.microsoft.com/office/drawing/2014/main" id="{6E5ABB1A-022F-B3A4-5C57-E0DA6F6E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7B0F0F32-7860-00C1-816F-A6EFE435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1500"/>
            <a:ext cx="846137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arenBoth" startAt="2"/>
            </a:pPr>
            <a:r>
              <a:rPr lang="en-US" altLang="en-TH" b="1">
                <a:latin typeface="Angsana New" panose="02020603050405020304" pitchFamily="18" charset="-34"/>
              </a:rPr>
              <a:t>Analysis Phase </a:t>
            </a:r>
            <a:endParaRPr lang="th-TH" altLang="en-TH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ระยะนี้ต้องสามารถบอกได้ว่า</a:t>
            </a:r>
            <a:r>
              <a:rPr lang="th-TH" altLang="en-TH" b="1">
                <a:latin typeface="Angsana New" panose="02020603050405020304" pitchFamily="18" charset="-34"/>
              </a:rPr>
              <a:t>ใคร </a:t>
            </a:r>
            <a:r>
              <a:rPr lang="en-US" altLang="en-TH" b="1">
                <a:latin typeface="Angsana New" panose="02020603050405020304" pitchFamily="18" charset="-34"/>
              </a:rPr>
              <a:t>(Who)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จะเป็นผู้ใช้ระบบ, </a:t>
            </a:r>
            <a:r>
              <a:rPr lang="th-TH" altLang="en-TH" b="1">
                <a:latin typeface="Angsana New" panose="02020603050405020304" pitchFamily="18" charset="-34"/>
              </a:rPr>
              <a:t>อะไร </a:t>
            </a:r>
            <a:r>
              <a:rPr lang="en-US" altLang="en-TH" b="1">
                <a:latin typeface="Angsana New" panose="02020603050405020304" pitchFamily="18" charset="-34"/>
              </a:rPr>
              <a:t>(What)</a:t>
            </a:r>
            <a:r>
              <a:rPr lang="th-TH" altLang="en-TH">
                <a:latin typeface="Angsana New" panose="02020603050405020304" pitchFamily="18" charset="-34"/>
              </a:rPr>
              <a:t> 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	ระบบจะต้องทำ, และจะนำระบบนี้ไปใช้</a:t>
            </a:r>
            <a:r>
              <a:rPr lang="th-TH" altLang="en-TH" b="1">
                <a:latin typeface="Angsana New" panose="02020603050405020304" pitchFamily="18" charset="-34"/>
              </a:rPr>
              <a:t>ที่ไหน </a:t>
            </a:r>
            <a:r>
              <a:rPr lang="en-US" altLang="en-TH" b="1">
                <a:latin typeface="Angsana New" panose="02020603050405020304" pitchFamily="18" charset="-34"/>
              </a:rPr>
              <a:t>(Where)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และ</a:t>
            </a:r>
            <a:r>
              <a:rPr lang="th-TH" altLang="en-TH" b="1">
                <a:latin typeface="Angsana New" panose="02020603050405020304" pitchFamily="18" charset="-34"/>
              </a:rPr>
              <a:t>เมื่อไหร่ </a:t>
            </a:r>
            <a:r>
              <a:rPr lang="en-US" altLang="en-TH" b="1">
                <a:latin typeface="Angsana New" panose="02020603050405020304" pitchFamily="18" charset="-34"/>
              </a:rPr>
              <a:t>(When)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BDB9D229-64FF-CCDD-CE63-77798932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357563"/>
            <a:ext cx="3457575" cy="863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latin typeface="Angsana New" panose="02020603050405020304" pitchFamily="18" charset="-34"/>
              </a:rPr>
              <a:t>การวิเคราะห์ระบบเดิม</a:t>
            </a:r>
            <a:endParaRPr lang="en-US" altLang="en-TH" sz="2400" b="1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(as – is system)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3AEC57AE-CB32-2259-A133-7AD3E462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50" y="4654550"/>
            <a:ext cx="2159000" cy="503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latin typeface="Angsana New" panose="02020603050405020304" pitchFamily="18" charset="-34"/>
              </a:rPr>
              <a:t>ปัญหา </a:t>
            </a:r>
            <a:r>
              <a:rPr lang="en-US" altLang="en-TH" sz="2400" b="1">
                <a:latin typeface="Angsana New" panose="02020603050405020304" pitchFamily="18" charset="-34"/>
              </a:rPr>
              <a:t>(Problem)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63495" name="Rectangle 7">
            <a:extLst>
              <a:ext uri="{FF2B5EF4-FFF2-40B4-BE49-F238E27FC236}">
                <a16:creationId xmlns:a16="http://schemas.microsoft.com/office/drawing/2014/main" id="{F8CC96E7-14AB-0141-0447-8E5DE443F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5518150"/>
            <a:ext cx="3744913" cy="7905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latin typeface="Angsana New" panose="02020603050405020304" pitchFamily="18" charset="-34"/>
              </a:rPr>
              <a:t>วิเคราะห์แนวทางในการออกแบบระบบใหม่ </a:t>
            </a:r>
            <a:endParaRPr lang="en-US" altLang="en-TH" sz="2400" b="1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(to – be system)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63496" name="Line 8">
            <a:extLst>
              <a:ext uri="{FF2B5EF4-FFF2-40B4-BE49-F238E27FC236}">
                <a16:creationId xmlns:a16="http://schemas.microsoft.com/office/drawing/2014/main" id="{D29926CE-D8F4-3C72-BE7F-540C5012F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2211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3497" name="Line 9">
            <a:extLst>
              <a:ext uri="{FF2B5EF4-FFF2-40B4-BE49-F238E27FC236}">
                <a16:creationId xmlns:a16="http://schemas.microsoft.com/office/drawing/2014/main" id="{3DE02F7A-37A2-23DA-7C47-1882BF050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5157788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6452B8AA-4E88-5E00-C581-11CD312CD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7" name="ตัวยึดหมายเลขภาพนิ่ง 4">
            <a:extLst>
              <a:ext uri="{FF2B5EF4-FFF2-40B4-BE49-F238E27FC236}">
                <a16:creationId xmlns:a16="http://schemas.microsoft.com/office/drawing/2014/main" id="{674AB8B7-0F9B-6EE9-2633-7911A296E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67070C-88B9-264C-BDB2-386C50AF4AB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0018" name="Line 2">
            <a:extLst>
              <a:ext uri="{FF2B5EF4-FFF2-40B4-BE49-F238E27FC236}">
                <a16:creationId xmlns:a16="http://schemas.microsoft.com/office/drawing/2014/main" id="{12C802EE-20E3-CCA6-FDE9-92DE4634C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0019" name="Text Box 4">
            <a:extLst>
              <a:ext uri="{FF2B5EF4-FFF2-40B4-BE49-F238E27FC236}">
                <a16:creationId xmlns:a16="http://schemas.microsoft.com/office/drawing/2014/main" id="{1A1818AA-6B95-1082-51E0-F7424E7A2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9700"/>
            <a:ext cx="8905875" cy="545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</a:t>
            </a:r>
            <a:r>
              <a:rPr lang="en-US" altLang="en-TH" b="1">
                <a:latin typeface="Angsana New" panose="02020603050405020304" pitchFamily="18" charset="-34"/>
              </a:rPr>
              <a:t>(2) Database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เป็นระบบฐานข้อมูล ซึ่งแบ่งออกได้เป็น </a:t>
            </a:r>
            <a:r>
              <a:rPr lang="en-US" altLang="en-TH">
                <a:latin typeface="Angsana New" panose="02020603050405020304" pitchFamily="18" charset="-34"/>
              </a:rPr>
              <a:t>4</a:t>
            </a:r>
            <a:r>
              <a:rPr lang="th-TH" altLang="en-TH">
                <a:latin typeface="Angsana New" panose="02020603050405020304" pitchFamily="18" charset="-34"/>
              </a:rPr>
              <a:t> ประเภท ดังนี้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Legacy Database</a:t>
            </a:r>
            <a:r>
              <a:rPr lang="th-TH" altLang="en-TH" sz="3200">
                <a:latin typeface="Angsana New" panose="02020603050405020304" pitchFamily="18" charset="-34"/>
              </a:rPr>
              <a:t> เป็นระบบฐานข้อมูลที่เก่าแล้ว ซึ่งมี </a:t>
            </a:r>
            <a:r>
              <a:rPr lang="en-US" altLang="en-TH" sz="3200">
                <a:latin typeface="Angsana New" panose="02020603050405020304" pitchFamily="18" charset="-34"/>
              </a:rPr>
              <a:t>2 </a:t>
            </a:r>
            <a:r>
              <a:rPr lang="th-TH" altLang="en-TH" sz="3200">
                <a:latin typeface="Angsana New" panose="02020603050405020304" pitchFamily="18" charset="-34"/>
              </a:rPr>
              <a:t>ลักษณะ คือ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</a:t>
            </a:r>
            <a:r>
              <a:rPr lang="en-US" altLang="en-TH" sz="3200">
                <a:latin typeface="Angsana New" panose="02020603050405020304" pitchFamily="18" charset="-34"/>
              </a:rPr>
              <a:t>- </a:t>
            </a:r>
            <a:r>
              <a:rPr lang="en-US" altLang="en-TH" sz="3200" u="sng">
                <a:latin typeface="Angsana New" panose="02020603050405020304" pitchFamily="18" charset="-34"/>
              </a:rPr>
              <a:t>Hierarchical Database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เป็นฐานข้อมูลที่มีรูปแบบการเก็บข้อมูลเป็นแบบ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</a:t>
            </a:r>
            <a:r>
              <a:rPr lang="en-US" altLang="en-TH" sz="3200">
                <a:latin typeface="Angsana New" panose="02020603050405020304" pitchFamily="18" charset="-34"/>
              </a:rPr>
              <a:t>tree </a:t>
            </a:r>
            <a:r>
              <a:rPr lang="th-TH" altLang="en-TH" sz="3200">
                <a:latin typeface="Angsana New" panose="02020603050405020304" pitchFamily="18" charset="-34"/>
              </a:rPr>
              <a:t>คือ มี </a:t>
            </a:r>
            <a:r>
              <a:rPr lang="en-US" altLang="en-TH" sz="3200">
                <a:latin typeface="Angsana New" panose="02020603050405020304" pitchFamily="18" charset="-34"/>
              </a:rPr>
              <a:t>parent </a:t>
            </a:r>
            <a:r>
              <a:rPr lang="th-TH" altLang="en-TH" sz="3200">
                <a:latin typeface="Angsana New" panose="02020603050405020304" pitchFamily="18" charset="-34"/>
              </a:rPr>
              <a:t>และ </a:t>
            </a:r>
            <a:r>
              <a:rPr lang="en-US" altLang="en-TH" sz="3200">
                <a:latin typeface="Angsana New" panose="02020603050405020304" pitchFamily="18" charset="-34"/>
              </a:rPr>
              <a:t>child </a:t>
            </a:r>
            <a:r>
              <a:rPr lang="th-TH" altLang="en-TH" sz="3200">
                <a:latin typeface="Angsana New" panose="02020603050405020304" pitchFamily="18" charset="-34"/>
              </a:rPr>
              <a:t>(แบบเป็นชั้นหรือ เป็น </a:t>
            </a:r>
            <a:r>
              <a:rPr lang="en-US" altLang="en-TH" sz="3200">
                <a:latin typeface="Angsana New" panose="02020603050405020304" pitchFamily="18" charset="-34"/>
              </a:rPr>
              <a:t>level</a:t>
            </a:r>
            <a:r>
              <a:rPr lang="th-TH" altLang="en-TH" sz="3200">
                <a:latin typeface="Angsana New" panose="02020603050405020304" pitchFamily="18" charset="-34"/>
              </a:rPr>
              <a:t>)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   </a:t>
            </a:r>
            <a:r>
              <a:rPr lang="th-TH" altLang="en-TH" sz="3200">
                <a:latin typeface="Angsana New" panose="02020603050405020304" pitchFamily="18" charset="-34"/>
              </a:rPr>
              <a:t>ข้อเสียของ </a:t>
            </a:r>
            <a:r>
              <a:rPr lang="en-US" altLang="en-TH" sz="3200">
                <a:latin typeface="Angsana New" panose="02020603050405020304" pitchFamily="18" charset="-34"/>
              </a:rPr>
              <a:t>Hierarchical Database</a:t>
            </a:r>
            <a:r>
              <a:rPr lang="en-US" altLang="en-TH" sz="3200" b="1">
                <a:latin typeface="Angsana New" panose="02020603050405020304" pitchFamily="18" charset="-34"/>
              </a:rPr>
              <a:t>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200" b="1">
                <a:latin typeface="Angsana New" panose="02020603050405020304" pitchFamily="18" charset="-34"/>
              </a:rPr>
              <a:t>                  </a:t>
            </a:r>
            <a:r>
              <a:rPr lang="th-TH" altLang="en-TH" sz="3200">
                <a:latin typeface="Angsana New" panose="02020603050405020304" pitchFamily="18" charset="-34"/>
              </a:rPr>
              <a:t>ฐานข้อมูลประเภทนี้ไม่สามารถมีความสัมพันธ์เป็น </a:t>
            </a:r>
            <a:r>
              <a:rPr lang="en-US" altLang="en-TH" sz="3200">
                <a:latin typeface="Angsana New" panose="02020603050405020304" pitchFamily="18" charset="-34"/>
              </a:rPr>
              <a:t>M : N </a:t>
            </a:r>
            <a:r>
              <a:rPr lang="th-TH" altLang="en-TH" sz="3200">
                <a:latin typeface="Angsana New" panose="02020603050405020304" pitchFamily="18" charset="-34"/>
              </a:rPr>
              <a:t>ได้ จะ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          มีได้เฉพาะความสัมพันธ์แบบ </a:t>
            </a:r>
            <a:r>
              <a:rPr lang="en-US" altLang="en-TH" sz="3200">
                <a:latin typeface="Angsana New" panose="02020603050405020304" pitchFamily="18" charset="-34"/>
              </a:rPr>
              <a:t>1 : 1 </a:t>
            </a:r>
            <a:r>
              <a:rPr lang="th-TH" altLang="en-TH" sz="3200">
                <a:latin typeface="Angsana New" panose="02020603050405020304" pitchFamily="18" charset="-34"/>
              </a:rPr>
              <a:t>และ </a:t>
            </a:r>
            <a:r>
              <a:rPr lang="en-US" altLang="en-TH" sz="3200">
                <a:latin typeface="Angsana New" panose="02020603050405020304" pitchFamily="18" charset="-34"/>
              </a:rPr>
              <a:t>1: M </a:t>
            </a:r>
            <a:r>
              <a:rPr lang="th-TH" altLang="en-TH" sz="3200">
                <a:latin typeface="Angsana New" panose="02020603050405020304" pitchFamily="18" charset="-34"/>
              </a:rPr>
              <a:t>เท่านั้น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- </a:t>
            </a:r>
            <a:r>
              <a:rPr lang="en-US" altLang="en-TH" sz="3200" u="sng">
                <a:latin typeface="Angsana New" panose="02020603050405020304" pitchFamily="18" charset="-34"/>
              </a:rPr>
              <a:t>Network Database</a:t>
            </a:r>
            <a:r>
              <a:rPr lang="th-TH" altLang="en-TH" sz="3200">
                <a:latin typeface="Angsana New" panose="02020603050405020304" pitchFamily="18" charset="-34"/>
              </a:rPr>
              <a:t> เป็นฐานข้อมูลที่มีรูปแบบการเก็บข้อมูลเป็นแบบ </a:t>
            </a:r>
            <a:r>
              <a:rPr lang="en-US" altLang="en-TH" sz="3200">
                <a:latin typeface="Angsana New" panose="02020603050405020304" pitchFamily="18" charset="-34"/>
              </a:rPr>
              <a:t>tree 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เหมือนกับ </a:t>
            </a:r>
            <a:r>
              <a:rPr lang="en-US" altLang="en-TH" sz="3200">
                <a:latin typeface="Angsana New" panose="02020603050405020304" pitchFamily="18" charset="-34"/>
              </a:rPr>
              <a:t>Hierarchical Database </a:t>
            </a:r>
            <a:r>
              <a:rPr lang="th-TH" altLang="en-TH" sz="3200">
                <a:latin typeface="Angsana New" panose="02020603050405020304" pitchFamily="18" charset="-34"/>
              </a:rPr>
              <a:t>แต่จะมี </a:t>
            </a:r>
            <a:r>
              <a:rPr lang="en-US" altLang="en-TH" sz="3200">
                <a:latin typeface="Angsana New" panose="02020603050405020304" pitchFamily="18" charset="-34"/>
              </a:rPr>
              <a:t>list </a:t>
            </a:r>
            <a:r>
              <a:rPr lang="th-TH" altLang="en-TH" sz="3200">
                <a:latin typeface="Angsana New" panose="02020603050405020304" pitchFamily="18" charset="-34"/>
              </a:rPr>
              <a:t>เข้ามาช่วยทำให้สามารถ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ส่งข้อมูลไป </a:t>
            </a:r>
            <a:r>
              <a:rPr lang="en-US" altLang="en-TH" sz="3200">
                <a:latin typeface="Angsana New" panose="02020603050405020304" pitchFamily="18" charset="-34"/>
              </a:rPr>
              <a:t>– </a:t>
            </a:r>
            <a:r>
              <a:rPr lang="th-TH" altLang="en-TH" sz="3200">
                <a:latin typeface="Angsana New" panose="02020603050405020304" pitchFamily="18" charset="-34"/>
              </a:rPr>
              <a:t>กลับได้ ดังนั้น </a:t>
            </a:r>
            <a:r>
              <a:rPr lang="en-US" altLang="en-TH" sz="3200">
                <a:latin typeface="Angsana New" panose="02020603050405020304" pitchFamily="18" charset="-34"/>
              </a:rPr>
              <a:t>Network Database</a:t>
            </a:r>
            <a:r>
              <a:rPr lang="th-TH" altLang="en-TH" sz="3200">
                <a:latin typeface="Angsana New" panose="02020603050405020304" pitchFamily="18" charset="-34"/>
              </a:rPr>
              <a:t> สามารถทำได้ทั้ง </a:t>
            </a:r>
            <a:r>
              <a:rPr lang="en-US" altLang="en-TH" sz="3200">
                <a:latin typeface="Angsana New" panose="02020603050405020304" pitchFamily="18" charset="-34"/>
              </a:rPr>
              <a:t>1 : 1,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 1 : M </a:t>
            </a:r>
            <a:r>
              <a:rPr lang="th-TH" altLang="en-TH" sz="3200">
                <a:latin typeface="Angsana New" panose="02020603050405020304" pitchFamily="18" charset="-34"/>
              </a:rPr>
              <a:t>และ </a:t>
            </a:r>
            <a:r>
              <a:rPr lang="en-US" altLang="en-TH" sz="3200">
                <a:latin typeface="Angsana New" panose="02020603050405020304" pitchFamily="18" charset="-34"/>
              </a:rPr>
              <a:t>M : N </a:t>
            </a:r>
            <a:r>
              <a:rPr lang="th-TH" altLang="en-TH" sz="3200">
                <a:latin typeface="Angsana New" panose="02020603050405020304" pitchFamily="18" charset="-34"/>
              </a:rPr>
              <a:t>ได้</a:t>
            </a:r>
          </a:p>
        </p:txBody>
      </p:sp>
      <p:sp>
        <p:nvSpPr>
          <p:cNvPr id="470020" name="Text Box 3">
            <a:extLst>
              <a:ext uri="{FF2B5EF4-FFF2-40B4-BE49-F238E27FC236}">
                <a16:creationId xmlns:a16="http://schemas.microsoft.com/office/drawing/2014/main" id="{12BFD5DE-45E5-7E27-0FD2-91A7318CE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1" name="ตัวยึดหมายเลขภาพนิ่ง 4">
            <a:extLst>
              <a:ext uri="{FF2B5EF4-FFF2-40B4-BE49-F238E27FC236}">
                <a16:creationId xmlns:a16="http://schemas.microsoft.com/office/drawing/2014/main" id="{DC0F6FB8-56EA-45C5-C60A-B701130BB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3D3BD0-0EC5-2642-8CAF-4701057B73B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1042" name="Line 2">
            <a:extLst>
              <a:ext uri="{FF2B5EF4-FFF2-40B4-BE49-F238E27FC236}">
                <a16:creationId xmlns:a16="http://schemas.microsoft.com/office/drawing/2014/main" id="{1505D1A8-4E74-80DF-3986-6F8206B67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1043" name="Text Box 4">
            <a:extLst>
              <a:ext uri="{FF2B5EF4-FFF2-40B4-BE49-F238E27FC236}">
                <a16:creationId xmlns:a16="http://schemas.microsoft.com/office/drawing/2014/main" id="{4D796638-45F4-B8B5-6F69-12D2B0230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09700"/>
            <a:ext cx="85439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Relational Database</a:t>
            </a:r>
            <a:r>
              <a:rPr lang="th-TH" altLang="en-TH" sz="3200">
                <a:latin typeface="Angsana New" panose="02020603050405020304" pitchFamily="18" charset="-34"/>
              </a:rPr>
              <a:t> เป็นฐานข้อมูลเชิงความสัมพันธ์ 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Object Database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เป็นฐานข้อมูลซึ่งจะมีการมองตารางเป็น </a:t>
            </a:r>
            <a:r>
              <a:rPr lang="en-US" altLang="en-TH" sz="3200">
                <a:latin typeface="Angsana New" panose="02020603050405020304" pitchFamily="18" charset="-34"/>
              </a:rPr>
              <a:t>Object </a:t>
            </a:r>
            <a:r>
              <a:rPr lang="th-TH" altLang="en-TH" sz="3200">
                <a:latin typeface="Angsana New" panose="02020603050405020304" pitchFamily="18" charset="-34"/>
              </a:rPr>
              <a:t>โดย 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object  </a:t>
            </a:r>
            <a:r>
              <a:rPr lang="th-TH" altLang="en-TH" sz="3200">
                <a:latin typeface="Angsana New" panose="02020603050405020304" pitchFamily="18" charset="-34"/>
              </a:rPr>
              <a:t>จะมีคุณสมบัติในการสืบทอด 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Multidimensional Database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71044" name="Text Box 3">
            <a:extLst>
              <a:ext uri="{FF2B5EF4-FFF2-40B4-BE49-F238E27FC236}">
                <a16:creationId xmlns:a16="http://schemas.microsoft.com/office/drawing/2014/main" id="{CE53D806-541D-7FA6-82D1-8D19A7440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89" name="ตัวยึดหมายเลขภาพนิ่ง 4">
            <a:extLst>
              <a:ext uri="{FF2B5EF4-FFF2-40B4-BE49-F238E27FC236}">
                <a16:creationId xmlns:a16="http://schemas.microsoft.com/office/drawing/2014/main" id="{A76B313D-42E3-573E-3193-A8A15D73D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8422CB-BC14-4240-BBE8-8FE3E499446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3090" name="Line 2">
            <a:extLst>
              <a:ext uri="{FF2B5EF4-FFF2-40B4-BE49-F238E27FC236}">
                <a16:creationId xmlns:a16="http://schemas.microsoft.com/office/drawing/2014/main" id="{78B88899-E6E0-E464-1521-C19B26C46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3091" name="Text Box 4">
            <a:extLst>
              <a:ext uri="{FF2B5EF4-FFF2-40B4-BE49-F238E27FC236}">
                <a16:creationId xmlns:a16="http://schemas.microsoft.com/office/drawing/2014/main" id="{E2871CD0-DE00-A985-909C-B5E3DE9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41438"/>
            <a:ext cx="88233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  </a:t>
            </a:r>
            <a:r>
              <a:rPr lang="th-TH" altLang="en-TH">
                <a:latin typeface="Angsana New" panose="02020603050405020304" pitchFamily="18" charset="-34"/>
              </a:rPr>
              <a:t>การ </a:t>
            </a:r>
            <a:r>
              <a:rPr lang="en-US" altLang="en-TH">
                <a:latin typeface="Angsana New" panose="02020603050405020304" pitchFamily="18" charset="-34"/>
              </a:rPr>
              <a:t>Optimize </a:t>
            </a:r>
            <a:r>
              <a:rPr lang="th-TH" altLang="en-TH">
                <a:latin typeface="Angsana New" panose="02020603050405020304" pitchFamily="18" charset="-34"/>
              </a:rPr>
              <a:t>หรือการจัดเก็บข้อมูลที่ดีที่สุด จะขึ้นอยู่กับว่าใช้ การจัด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เก็บข้อมูลเป็นแบบใด ในที่นี้จะกล่าวถึงเฉพาะ การเลือกใช้ </a:t>
            </a:r>
            <a:r>
              <a:rPr lang="en-US" altLang="en-TH" sz="3200">
                <a:latin typeface="Angsana New" panose="02020603050405020304" pitchFamily="18" charset="-34"/>
              </a:rPr>
              <a:t>“Relational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Database” </a:t>
            </a:r>
            <a:r>
              <a:rPr lang="th-TH" altLang="en-TH" sz="3200">
                <a:latin typeface="Angsana New" panose="02020603050405020304" pitchFamily="18" charset="-34"/>
              </a:rPr>
              <a:t>ซึ่งจะมีกฎในการทำ </a:t>
            </a:r>
            <a:r>
              <a:rPr lang="en-US" altLang="en-TH" sz="3200">
                <a:latin typeface="Angsana New" panose="02020603050405020304" pitchFamily="18" charset="-34"/>
              </a:rPr>
              <a:t>optimize 2 </a:t>
            </a:r>
            <a:r>
              <a:rPr lang="th-TH" altLang="en-TH" sz="3200">
                <a:latin typeface="Angsana New" panose="02020603050405020304" pitchFamily="18" charset="-34"/>
              </a:rPr>
              <a:t>ข้อ ดังนี้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 </a:t>
            </a:r>
            <a:r>
              <a:rPr lang="en-US" altLang="en-TH" sz="3200" b="1">
                <a:latin typeface="Angsana New" panose="02020603050405020304" pitchFamily="18" charset="-34"/>
              </a:rPr>
              <a:t>(1) Optimizing Storage Efficiency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คือ จะมีวิธีการอย่างไรให้สามารถ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เก็บข้อมูลได้อย่างมีประสิทธิภาพ ซึ่ง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     </a:t>
            </a:r>
            <a:r>
              <a:rPr lang="en-US" altLang="en-TH" sz="3200">
                <a:latin typeface="Angsana New" panose="02020603050405020304" pitchFamily="18" charset="-34"/>
              </a:rPr>
              <a:t>- </a:t>
            </a:r>
            <a:r>
              <a:rPr lang="th-TH" altLang="en-TH" sz="3200">
                <a:latin typeface="Angsana New" panose="02020603050405020304" pitchFamily="18" charset="-34"/>
              </a:rPr>
              <a:t>ข้อมูลไม่ควรมีความซ้ำซ้อน </a:t>
            </a:r>
            <a:r>
              <a:rPr lang="en-US" altLang="en-TH" sz="3200">
                <a:latin typeface="Angsana New" panose="02020603050405020304" pitchFamily="18" charset="-34"/>
              </a:rPr>
              <a:t>(Redundancy) </a:t>
            </a:r>
            <a:r>
              <a:rPr lang="th-TH" altLang="en-TH" sz="3200">
                <a:latin typeface="Angsana New" panose="02020603050405020304" pitchFamily="18" charset="-34"/>
              </a:rPr>
              <a:t>คือ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การทำ </a:t>
            </a:r>
            <a:r>
              <a:rPr lang="en-US" altLang="en-TH" sz="3200">
                <a:latin typeface="Angsana New" panose="02020603050405020304" pitchFamily="18" charset="-34"/>
              </a:rPr>
              <a:t>Normalized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     </a:t>
            </a:r>
            <a:r>
              <a:rPr lang="en-US" altLang="en-TH" sz="3200">
                <a:latin typeface="Angsana New" panose="02020603050405020304" pitchFamily="18" charset="-34"/>
              </a:rPr>
              <a:t>- </a:t>
            </a:r>
            <a:r>
              <a:rPr lang="th-TH" altLang="en-TH" sz="3200">
                <a:latin typeface="Angsana New" panose="02020603050405020304" pitchFamily="18" charset="-34"/>
              </a:rPr>
              <a:t>ต้องมีการใช้พื้นที่ให้คุ้มค่ามากที่สุด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b="1">
                <a:latin typeface="Angsana New" panose="02020603050405020304" pitchFamily="18" charset="-34"/>
              </a:rPr>
              <a:t>(2) Optimizing Access Speed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คือ จะมีวิธีการอย่างไรให้สามารถเข้าถึง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ข้อมูลที่เก็บได้อย่างรวดเร็วที่สุด โดยสามารถทำได้ดังนี้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        </a:t>
            </a:r>
            <a:r>
              <a:rPr lang="en-US" altLang="en-TH" sz="3200">
                <a:latin typeface="Angsana New" panose="02020603050405020304" pitchFamily="18" charset="-34"/>
              </a:rPr>
              <a:t>2.1) </a:t>
            </a:r>
            <a:r>
              <a:rPr lang="en-US" altLang="en-TH" sz="3200" u="sng">
                <a:latin typeface="Angsana New" panose="02020603050405020304" pitchFamily="18" charset="-34"/>
              </a:rPr>
              <a:t>De-normalization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473092" name="Text Box 3">
            <a:extLst>
              <a:ext uri="{FF2B5EF4-FFF2-40B4-BE49-F238E27FC236}">
                <a16:creationId xmlns:a16="http://schemas.microsoft.com/office/drawing/2014/main" id="{862504A4-A4CA-BDCD-7A96-FA8902595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7" name="ตัวยึดหมายเลขภาพนิ่ง 4">
            <a:extLst>
              <a:ext uri="{FF2B5EF4-FFF2-40B4-BE49-F238E27FC236}">
                <a16:creationId xmlns:a16="http://schemas.microsoft.com/office/drawing/2014/main" id="{12F14561-2A9E-5151-B5E6-F04784F3F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54B108-F656-614E-A769-907FC909462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5138" name="Line 2">
            <a:extLst>
              <a:ext uri="{FF2B5EF4-FFF2-40B4-BE49-F238E27FC236}">
                <a16:creationId xmlns:a16="http://schemas.microsoft.com/office/drawing/2014/main" id="{58456DB4-54BB-24D3-901F-8096ED4EC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5139" name="Text Box 4">
            <a:extLst>
              <a:ext uri="{FF2B5EF4-FFF2-40B4-BE49-F238E27FC236}">
                <a16:creationId xmlns:a16="http://schemas.microsoft.com/office/drawing/2014/main" id="{81467486-E542-64D9-CCC5-9E198E22D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341438"/>
            <a:ext cx="8539162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</a:t>
            </a:r>
            <a:r>
              <a:rPr lang="en-US" altLang="en-TH">
                <a:latin typeface="Angsana New" panose="02020603050405020304" pitchFamily="18" charset="-34"/>
              </a:rPr>
              <a:t>2.2) </a:t>
            </a:r>
            <a:r>
              <a:rPr lang="en-US" altLang="en-TH" u="sng">
                <a:latin typeface="Angsana New" panose="02020603050405020304" pitchFamily="18" charset="-34"/>
              </a:rPr>
              <a:t>Clustering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เป็นการนำ </a:t>
            </a:r>
            <a:r>
              <a:rPr lang="en-US" altLang="en-TH">
                <a:latin typeface="Angsana New" panose="02020603050405020304" pitchFamily="18" charset="-34"/>
              </a:rPr>
              <a:t>record </a:t>
            </a:r>
            <a:r>
              <a:rPr lang="th-TH" altLang="en-TH">
                <a:latin typeface="Angsana New" panose="02020603050405020304" pitchFamily="18" charset="-34"/>
              </a:rPr>
              <a:t>ข้อมูลที่ใช้ร่วมกันมาไว้ด้วยกัน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   ซึ่งมี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วิธี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เป็นการเอาข้อมูลจาก </a:t>
            </a:r>
            <a:r>
              <a:rPr lang="en-US" altLang="en-TH">
                <a:latin typeface="Angsana New" panose="02020603050405020304" pitchFamily="18" charset="-34"/>
              </a:rPr>
              <a:t>1 table </a:t>
            </a:r>
            <a:r>
              <a:rPr lang="th-TH" altLang="en-TH">
                <a:latin typeface="Angsana New" panose="02020603050405020304" pitchFamily="18" charset="-34"/>
              </a:rPr>
              <a:t>ที่มีความเหมือนกันมาเก็บไว้ใน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	          table </a:t>
            </a:r>
            <a:r>
              <a:rPr lang="th-TH" altLang="en-TH">
                <a:latin typeface="Angsana New" panose="02020603050405020304" pitchFamily="18" charset="-34"/>
              </a:rPr>
              <a:t>เดียวกัน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   </a:t>
            </a:r>
            <a:r>
              <a:rPr lang="en-US" altLang="en-TH">
                <a:latin typeface="Angsana New" panose="02020603050405020304" pitchFamily="18" charset="-34"/>
              </a:rPr>
              <a:t>- </a:t>
            </a:r>
            <a:r>
              <a:rPr lang="th-TH" altLang="en-TH">
                <a:latin typeface="Angsana New" panose="02020603050405020304" pitchFamily="18" charset="-34"/>
              </a:rPr>
              <a:t>เป็นการรวบรวม </a:t>
            </a:r>
            <a:r>
              <a:rPr lang="en-US" altLang="en-TH">
                <a:latin typeface="Angsana New" panose="02020603050405020304" pitchFamily="18" charset="-34"/>
              </a:rPr>
              <a:t>record </a:t>
            </a:r>
            <a:r>
              <a:rPr lang="th-TH" altLang="en-TH">
                <a:latin typeface="Angsana New" panose="02020603050405020304" pitchFamily="18" charset="-34"/>
              </a:rPr>
              <a:t>จากข้อมูลมากกว่า </a:t>
            </a:r>
            <a:r>
              <a:rPr lang="en-US" altLang="en-TH">
                <a:latin typeface="Angsana New" panose="02020603050405020304" pitchFamily="18" charset="-34"/>
              </a:rPr>
              <a:t>1 table </a:t>
            </a:r>
            <a:r>
              <a:rPr lang="th-TH" altLang="en-TH">
                <a:latin typeface="Angsana New" panose="02020603050405020304" pitchFamily="18" charset="-34"/>
              </a:rPr>
              <a:t>มาเก็บไว้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	         ในที่ใกล้ๆ กัน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   โดยการทำ </a:t>
            </a:r>
            <a:r>
              <a:rPr lang="en-US" altLang="en-TH">
                <a:latin typeface="Angsana New" panose="02020603050405020304" pitchFamily="18" charset="-34"/>
              </a:rPr>
              <a:t>clustering </a:t>
            </a:r>
            <a:r>
              <a:rPr lang="th-TH" altLang="en-TH">
                <a:latin typeface="Angsana New" panose="02020603050405020304" pitchFamily="18" charset="-34"/>
              </a:rPr>
              <a:t>นี้จะทำสามารถเข้าถึงข้อมูลได้รวดเร็วมาก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	         ยิ่งขึ้น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</a:t>
            </a:r>
            <a:r>
              <a:rPr lang="en-US" altLang="en-TH">
                <a:latin typeface="Angsana New" panose="02020603050405020304" pitchFamily="18" charset="-34"/>
              </a:rPr>
              <a:t>2.3) </a:t>
            </a:r>
            <a:r>
              <a:rPr lang="en-US" altLang="en-TH" u="sng">
                <a:latin typeface="Angsana New" panose="02020603050405020304" pitchFamily="18" charset="-34"/>
              </a:rPr>
              <a:t>Indexing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เป็นการนำ </a:t>
            </a:r>
            <a:r>
              <a:rPr lang="en-US" altLang="en-TH">
                <a:latin typeface="Angsana New" panose="02020603050405020304" pitchFamily="18" charset="-34"/>
              </a:rPr>
              <a:t>index table </a:t>
            </a:r>
            <a:r>
              <a:rPr lang="th-TH" altLang="en-TH">
                <a:latin typeface="Angsana New" panose="02020603050405020304" pitchFamily="18" charset="-34"/>
              </a:rPr>
              <a:t>(ตารางดัชนี) มาใช้ในการเข้าถึง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	        ข้อมูล โดยวิธีนี้จะเป็นการนำเอา </a:t>
            </a:r>
            <a:r>
              <a:rPr lang="en-US" altLang="en-TH">
                <a:latin typeface="Angsana New" panose="02020603050405020304" pitchFamily="18" charset="-34"/>
              </a:rPr>
              <a:t>index table </a:t>
            </a:r>
            <a:r>
              <a:rPr lang="th-TH" altLang="en-TH">
                <a:latin typeface="Angsana New" panose="02020603050405020304" pitchFamily="18" charset="-34"/>
              </a:rPr>
              <a:t>ไปเก็บไว้ใน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	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75140" name="Text Box 3">
            <a:extLst>
              <a:ext uri="{FF2B5EF4-FFF2-40B4-BE49-F238E27FC236}">
                <a16:creationId xmlns:a16="http://schemas.microsoft.com/office/drawing/2014/main" id="{DEC1AB56-B29F-C5CA-6646-A004AA257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1" name="ตัวยึดหมายเลขภาพนิ่ง 4">
            <a:extLst>
              <a:ext uri="{FF2B5EF4-FFF2-40B4-BE49-F238E27FC236}">
                <a16:creationId xmlns:a16="http://schemas.microsoft.com/office/drawing/2014/main" id="{176DFAE4-DAA8-CFF4-1180-73114AA34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09DBB7-1194-E745-B967-2ADF2C5C40F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6162" name="Line 2">
            <a:extLst>
              <a:ext uri="{FF2B5EF4-FFF2-40B4-BE49-F238E27FC236}">
                <a16:creationId xmlns:a16="http://schemas.microsoft.com/office/drawing/2014/main" id="{4CA3E14B-C375-A6DF-6C19-192127F5E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6163" name="Text Box 3">
            <a:extLst>
              <a:ext uri="{FF2B5EF4-FFF2-40B4-BE49-F238E27FC236}">
                <a16:creationId xmlns:a16="http://schemas.microsoft.com/office/drawing/2014/main" id="{E6586E2F-0674-687F-201B-CC47F5E3A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341438"/>
            <a:ext cx="85185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	        Main Memory </a:t>
            </a:r>
            <a:r>
              <a:rPr lang="th-TH" altLang="en-TH">
                <a:latin typeface="Angsana New" panose="02020603050405020304" pitchFamily="18" charset="-34"/>
              </a:rPr>
              <a:t>ซึ่งจะทำให้เข้าถึงข้อมูลได้เร็วกว่า รวมทั้งเป็นการ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	        เพิ่มประสิทธิภาพในการเข้าถึงข้อมูลได้อย่างรวดเร็วอีกด้วย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ข้อเสีย  </a:t>
            </a:r>
            <a:r>
              <a:rPr lang="en-US" altLang="en-TH">
                <a:latin typeface="Angsana New" panose="02020603050405020304" pitchFamily="18" charset="-34"/>
              </a:rPr>
              <a:t>: </a:t>
            </a:r>
            <a:r>
              <a:rPr lang="th-TH" altLang="en-TH">
                <a:latin typeface="Angsana New" panose="02020603050405020304" pitchFamily="18" charset="-34"/>
              </a:rPr>
              <a:t>ในการทำ </a:t>
            </a:r>
            <a:r>
              <a:rPr lang="en-US" altLang="en-TH">
                <a:latin typeface="Angsana New" panose="02020603050405020304" pitchFamily="18" charset="-34"/>
              </a:rPr>
              <a:t>indexing </a:t>
            </a:r>
            <a:r>
              <a:rPr lang="th-TH" altLang="en-TH">
                <a:latin typeface="Angsana New" panose="02020603050405020304" pitchFamily="18" charset="-34"/>
              </a:rPr>
              <a:t>นี้เป็นวิธีที่เปลืองเนื้อที่ใน </a:t>
            </a:r>
            <a:r>
              <a:rPr lang="en-US" altLang="en-TH">
                <a:latin typeface="Angsana New" panose="02020603050405020304" pitchFamily="18" charset="-34"/>
              </a:rPr>
              <a:t>main memory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          พอสมควร</a:t>
            </a:r>
          </a:p>
        </p:txBody>
      </p:sp>
      <p:sp>
        <p:nvSpPr>
          <p:cNvPr id="476164" name="Text Box 3">
            <a:extLst>
              <a:ext uri="{FF2B5EF4-FFF2-40B4-BE49-F238E27FC236}">
                <a16:creationId xmlns:a16="http://schemas.microsoft.com/office/drawing/2014/main" id="{2F32366F-C834-4461-6ADD-36C30A347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397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Data Storage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5" name="ตัวยึดหมายเลขภาพนิ่ง 4">
            <a:extLst>
              <a:ext uri="{FF2B5EF4-FFF2-40B4-BE49-F238E27FC236}">
                <a16:creationId xmlns:a16="http://schemas.microsoft.com/office/drawing/2014/main" id="{9CFF0A51-EC7F-23B7-63AA-AFD779AE8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F5C9C4-FA4A-3848-8CE2-C7C91C7F4D3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7186" name="Line 2">
            <a:extLst>
              <a:ext uri="{FF2B5EF4-FFF2-40B4-BE49-F238E27FC236}">
                <a16:creationId xmlns:a16="http://schemas.microsoft.com/office/drawing/2014/main" id="{EE2955E0-2D79-8BAE-E9F1-B71F91BEB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7187" name="Text Box 3">
            <a:extLst>
              <a:ext uri="{FF2B5EF4-FFF2-40B4-BE49-F238E27FC236}">
                <a16:creationId xmlns:a16="http://schemas.microsoft.com/office/drawing/2014/main" id="{70BC403E-6A41-126C-1F4D-38DD97D35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7543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Program Design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477188" name="Text Box 4">
            <a:extLst>
              <a:ext uri="{FF2B5EF4-FFF2-40B4-BE49-F238E27FC236}">
                <a16:creationId xmlns:a16="http://schemas.microsoft.com/office/drawing/2014/main" id="{46BC8A52-DACE-80F5-7B15-1C40F1C5C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27150"/>
            <a:ext cx="8618537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  Program Design </a:t>
            </a:r>
            <a:r>
              <a:rPr lang="th-TH" altLang="en-TH" b="1">
                <a:latin typeface="Angsana New" panose="02020603050405020304" pitchFamily="18" charset="-34"/>
              </a:rPr>
              <a:t>(การออกแบบโปรแกรม) </a:t>
            </a:r>
            <a:r>
              <a:rPr lang="th-TH" altLang="en-TH">
                <a:latin typeface="Angsana New" panose="02020603050405020304" pitchFamily="18" charset="-34"/>
              </a:rPr>
              <a:t>เป็นส่วนหนึ่งของ </a:t>
            </a:r>
            <a:r>
              <a:rPr lang="en-US" altLang="en-TH">
                <a:latin typeface="Angsana New" panose="02020603050405020304" pitchFamily="18" charset="-34"/>
              </a:rPr>
              <a:t>design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phase</a:t>
            </a:r>
            <a:r>
              <a:rPr lang="th-TH" altLang="en-TH">
                <a:latin typeface="Angsana New" panose="02020603050405020304" pitchFamily="18" charset="-34"/>
              </a:rPr>
              <a:t>ในกระบวนการของ </a:t>
            </a:r>
            <a:r>
              <a:rPr lang="en-US" altLang="en-TH">
                <a:latin typeface="Angsana New" panose="02020603050405020304" pitchFamily="18" charset="-34"/>
              </a:rPr>
              <a:t>SDLC </a:t>
            </a:r>
            <a:r>
              <a:rPr lang="th-TH" altLang="en-TH">
                <a:latin typeface="Angsana New" panose="02020603050405020304" pitchFamily="18" charset="-34"/>
              </a:rPr>
              <a:t>โดยเทคนิคที่ใช้ในการออกแบบโปรแกรมนั้น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เป็นส่วนสำคัญมาก ซึ่งแบ่งเป็น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ส่วน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1. </a:t>
            </a:r>
            <a:r>
              <a:rPr lang="th-TH" altLang="en-TH">
                <a:latin typeface="Angsana New" panose="02020603050405020304" pitchFamily="18" charset="-34"/>
              </a:rPr>
              <a:t>ต้องทำความเข้าใจโปรแกรมก่อน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2. </a:t>
            </a:r>
            <a:r>
              <a:rPr lang="th-TH" altLang="en-TH">
                <a:latin typeface="Angsana New" panose="02020603050405020304" pitchFamily="18" charset="-34"/>
              </a:rPr>
              <a:t>ต้องเริ่มต้นเขียนโปรแกรมบางส่วนก่อน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ในการออกแบบโปรแกรม โดยใช้เทคนิค </a:t>
            </a:r>
            <a:r>
              <a:rPr lang="en-US" altLang="en-TH">
                <a:latin typeface="Angsana New" panose="02020603050405020304" pitchFamily="18" charset="-34"/>
              </a:rPr>
              <a:t>“Modular” </a:t>
            </a:r>
            <a:r>
              <a:rPr lang="th-TH" altLang="en-TH">
                <a:latin typeface="Angsana New" panose="02020603050405020304" pitchFamily="18" charset="-34"/>
              </a:rPr>
              <a:t>คือ การแบ่งโปร</a:t>
            </a:r>
            <a:r>
              <a:rPr lang="en-US" altLang="en-TH">
                <a:latin typeface="Angsana New" panose="02020603050405020304" pitchFamily="18" charset="-34"/>
              </a:rPr>
              <a:t>-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แกรมออกเป็น </a:t>
            </a:r>
            <a:r>
              <a:rPr lang="en-US" altLang="en-TH">
                <a:latin typeface="Angsana New" panose="02020603050405020304" pitchFamily="18" charset="-34"/>
              </a:rPr>
              <a:t>module </a:t>
            </a:r>
            <a:r>
              <a:rPr lang="th-TH" altLang="en-TH">
                <a:latin typeface="Angsana New" panose="02020603050405020304" pitchFamily="18" charset="-34"/>
              </a:rPr>
              <a:t>ก่อน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นอกจากนั้น ยังมีเทคนิคที่นำมาใช้ในการออกแบบ </a:t>
            </a:r>
            <a:r>
              <a:rPr lang="en-US" altLang="en-TH">
                <a:latin typeface="Angsana New" panose="02020603050405020304" pitchFamily="18" charset="-34"/>
              </a:rPr>
              <a:t>program </a:t>
            </a:r>
            <a:r>
              <a:rPr lang="th-TH" altLang="en-TH">
                <a:latin typeface="Angsana New" panose="02020603050405020304" pitchFamily="18" charset="-34"/>
              </a:rPr>
              <a:t>อีก คือ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“Structure Chart” </a:t>
            </a:r>
            <a:r>
              <a:rPr lang="th-TH" altLang="en-TH">
                <a:latin typeface="Angsana New" panose="02020603050405020304" pitchFamily="18" charset="-34"/>
              </a:rPr>
              <a:t>ซึ่งเป็นการวาดเป็นแผนภาพ </a:t>
            </a:r>
            <a:r>
              <a:rPr lang="en-US" altLang="en-TH">
                <a:latin typeface="Angsana New" panose="02020603050405020304" pitchFamily="18" charset="-34"/>
              </a:rPr>
              <a:t>(Diagram)</a:t>
            </a:r>
            <a:r>
              <a:rPr lang="th-TH" altLang="en-TH">
                <a:latin typeface="Angsana New" panose="02020603050405020304" pitchFamily="18" charset="-34"/>
              </a:rPr>
              <a:t> ออกมาให้เห็นได้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อย่างชัดเจนในแต่ละ </a:t>
            </a:r>
            <a:r>
              <a:rPr lang="en-US" altLang="en-TH">
                <a:latin typeface="Angsana New" panose="02020603050405020304" pitchFamily="18" charset="-34"/>
              </a:rPr>
              <a:t>module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3" name="ตัวยึดหมายเลขภาพนิ่ง 4">
            <a:extLst>
              <a:ext uri="{FF2B5EF4-FFF2-40B4-BE49-F238E27FC236}">
                <a16:creationId xmlns:a16="http://schemas.microsoft.com/office/drawing/2014/main" id="{9D53DF51-8811-6CAC-CE37-8EED4EFBC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7D62B4-A996-3E46-9769-DACBCC64BDC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79234" name="Line 2">
            <a:extLst>
              <a:ext uri="{FF2B5EF4-FFF2-40B4-BE49-F238E27FC236}">
                <a16:creationId xmlns:a16="http://schemas.microsoft.com/office/drawing/2014/main" id="{59AE3BF9-88BD-4A4D-B4C7-BBC977CC1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79235" name="Rectangle 3">
            <a:extLst>
              <a:ext uri="{FF2B5EF4-FFF2-40B4-BE49-F238E27FC236}">
                <a16:creationId xmlns:a16="http://schemas.microsoft.com/office/drawing/2014/main" id="{D56F89E4-61BE-12F0-148D-F0F7AA63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33600"/>
            <a:ext cx="3716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Implementation Phase</a:t>
            </a:r>
          </a:p>
        </p:txBody>
      </p:sp>
      <p:sp>
        <p:nvSpPr>
          <p:cNvPr id="479236" name="Text Box 4">
            <a:extLst>
              <a:ext uri="{FF2B5EF4-FFF2-40B4-BE49-F238E27FC236}">
                <a16:creationId xmlns:a16="http://schemas.microsoft.com/office/drawing/2014/main" id="{B7870F3F-A5E4-A5E3-28F0-725105036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7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479237" name="Text Box 5">
            <a:extLst>
              <a:ext uri="{FF2B5EF4-FFF2-40B4-BE49-F238E27FC236}">
                <a16:creationId xmlns:a16="http://schemas.microsoft.com/office/drawing/2014/main" id="{788229C2-79B0-34BB-2CB6-1C60EC0A2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2767013"/>
            <a:ext cx="3509962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Managing Programming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Design Tests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Installation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Develop Documentation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th-TH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Training and Support</a:t>
            </a: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Maintenance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80000"/>
              <a:buFont typeface="Wingdings" pitchFamily="2" charset="2"/>
              <a:buChar char="Ø"/>
            </a:pP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1" name="ตัวยึดหมายเลขภาพนิ่ง 4">
            <a:extLst>
              <a:ext uri="{FF2B5EF4-FFF2-40B4-BE49-F238E27FC236}">
                <a16:creationId xmlns:a16="http://schemas.microsoft.com/office/drawing/2014/main" id="{425CBB10-21A7-D2A5-1164-E9AE4C9AC3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4E3282-A467-5D4D-A7A1-3176B15AB10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81282" name="Line 2">
            <a:extLst>
              <a:ext uri="{FF2B5EF4-FFF2-40B4-BE49-F238E27FC236}">
                <a16:creationId xmlns:a16="http://schemas.microsoft.com/office/drawing/2014/main" id="{CABEDB93-B300-F4E7-E3EE-FD0C36A86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81283" name="Text Box 3">
            <a:extLst>
              <a:ext uri="{FF2B5EF4-FFF2-40B4-BE49-F238E27FC236}">
                <a16:creationId xmlns:a16="http://schemas.microsoft.com/office/drawing/2014/main" id="{17CB3A66-D8BF-CA6E-665F-D282360A5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4086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Managing Programming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481284" name="Text Box 4">
            <a:extLst>
              <a:ext uri="{FF2B5EF4-FFF2-40B4-BE49-F238E27FC236}">
                <a16:creationId xmlns:a16="http://schemas.microsoft.com/office/drawing/2014/main" id="{A18B98D0-6132-8E6D-F40D-50A163465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87475"/>
            <a:ext cx="89487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</a:t>
            </a:r>
            <a:r>
              <a:rPr lang="th-TH" altLang="en-TH">
                <a:latin typeface="Angsana New" panose="02020603050405020304" pitchFamily="18" charset="-34"/>
              </a:rPr>
              <a:t>ในการจัดการโปรแกรม </a:t>
            </a:r>
            <a:r>
              <a:rPr lang="en-US" altLang="en-TH">
                <a:latin typeface="Angsana New" panose="02020603050405020304" pitchFamily="18" charset="-34"/>
              </a:rPr>
              <a:t>project manager </a:t>
            </a:r>
            <a:r>
              <a:rPr lang="th-TH" altLang="en-TH">
                <a:latin typeface="Angsana New" panose="02020603050405020304" pitchFamily="18" charset="-34"/>
              </a:rPr>
              <a:t>จะต้องทำ </a:t>
            </a:r>
            <a:r>
              <a:rPr lang="en-US" altLang="en-TH">
                <a:latin typeface="Angsana New" panose="02020603050405020304" pitchFamily="18" charset="-34"/>
              </a:rPr>
              <a:t>3 </a:t>
            </a:r>
            <a:r>
              <a:rPr lang="th-TH" altLang="en-TH">
                <a:latin typeface="Angsana New" panose="02020603050405020304" pitchFamily="18" charset="-34"/>
              </a:rPr>
              <a:t>สิ่ง ดังต่อไปนี้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(1) Assigning Programmers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</a:t>
            </a:r>
            <a:r>
              <a:rPr lang="en-US" altLang="en-TH">
                <a:latin typeface="Angsana New" panose="02020603050405020304" pitchFamily="18" charset="-34"/>
              </a:rPr>
              <a:t>project manager </a:t>
            </a:r>
            <a:r>
              <a:rPr lang="th-TH" altLang="en-TH">
                <a:latin typeface="Angsana New" panose="02020603050405020304" pitchFamily="18" charset="-34"/>
              </a:rPr>
              <a:t>จะทำการแจกจ่ายงานให้กับ </a:t>
            </a:r>
            <a:r>
              <a:rPr lang="en-US" altLang="en-TH">
                <a:latin typeface="Angsana New" panose="02020603050405020304" pitchFamily="18" charset="-34"/>
              </a:rPr>
              <a:t>programmer </a:t>
            </a:r>
            <a:r>
              <a:rPr lang="th-TH" altLang="en-TH">
                <a:latin typeface="Angsana New" panose="02020603050405020304" pitchFamily="18" charset="-34"/>
              </a:rPr>
              <a:t>แต่ละคนรับผิด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ชอบ ซึ่งจะพยายามจัดให้มีการใช้คนน้อยที่สุดเท่าที่จะทำได้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(2) Coordinating Activities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(3) Managing the Schedule </a:t>
            </a:r>
            <a:endParaRPr lang="th-TH" altLang="en-TH" b="1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    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481285" name="Text Box 5">
            <a:extLst>
              <a:ext uri="{FF2B5EF4-FFF2-40B4-BE49-F238E27FC236}">
                <a16:creationId xmlns:a16="http://schemas.microsoft.com/office/drawing/2014/main" id="{47B3C417-2DFE-C19F-BE35-CF41C2638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538663"/>
            <a:ext cx="9069388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        	manager </a:t>
            </a:r>
            <a:r>
              <a:rPr lang="th-TH" altLang="en-TH">
                <a:latin typeface="Angsana New" panose="02020603050405020304" pitchFamily="18" charset="-34"/>
              </a:rPr>
              <a:t>ต้องหาหนทางในการหลีกเลี่ยงปัญหา </a:t>
            </a:r>
            <a:r>
              <a:rPr lang="en-US" altLang="en-TH" b="1">
                <a:solidFill>
                  <a:srgbClr val="FF0000"/>
                </a:solidFill>
                <a:latin typeface="Angsana New" panose="02020603050405020304" pitchFamily="18" charset="-34"/>
              </a:rPr>
              <a:t>Scope Creep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ไม่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ให้เกิดขึ้นในระหว่างการพัฒนาระบบนี้ และควรจะทำให้การเขียนโปรแกรมเป็นไป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อย่างต่อเนื่องหรือ ลื่นไหล </a:t>
            </a:r>
            <a:r>
              <a:rPr lang="en-US" altLang="en-TH">
                <a:latin typeface="Angsana New" panose="02020603050405020304" pitchFamily="18" charset="-34"/>
              </a:rPr>
              <a:t>(slippages)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29" name="ตัวยึดหมายเลขภาพนิ่ง 4">
            <a:extLst>
              <a:ext uri="{FF2B5EF4-FFF2-40B4-BE49-F238E27FC236}">
                <a16:creationId xmlns:a16="http://schemas.microsoft.com/office/drawing/2014/main" id="{F082DED4-FD66-27F8-9189-E6F992B5BD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8CF7FB-50D7-724E-BAF6-B3E159C6D06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83330" name="Line 2">
            <a:extLst>
              <a:ext uri="{FF2B5EF4-FFF2-40B4-BE49-F238E27FC236}">
                <a16:creationId xmlns:a16="http://schemas.microsoft.com/office/drawing/2014/main" id="{B52B78F0-4587-6925-791F-52324017D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83331" name="Text Box 3">
            <a:extLst>
              <a:ext uri="{FF2B5EF4-FFF2-40B4-BE49-F238E27FC236}">
                <a16:creationId xmlns:a16="http://schemas.microsoft.com/office/drawing/2014/main" id="{AA9092C0-FEEF-A43E-D5F0-FD80C9E0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4086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Managing Programming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483332" name="Text Box 5">
            <a:extLst>
              <a:ext uri="{FF2B5EF4-FFF2-40B4-BE49-F238E27FC236}">
                <a16:creationId xmlns:a16="http://schemas.microsoft.com/office/drawing/2014/main" id="{AB55BBA7-795B-229F-1F79-D220C0C91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84313"/>
            <a:ext cx="7646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การเขียนโปรแกรม </a:t>
            </a:r>
            <a:r>
              <a:rPr lang="en-US" altLang="en-TH" b="1">
                <a:latin typeface="Angsana New" panose="02020603050405020304" pitchFamily="18" charset="-34"/>
              </a:rPr>
              <a:t>(Coding)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การเขียนโปรแกรมเพื่อสร้างระบบขึ้นมา ตามที่ได้ทำการออกแบบไว้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โดยมี </a:t>
            </a:r>
            <a:r>
              <a:rPr lang="en-US" altLang="en-TH">
                <a:latin typeface="Angsana New" panose="02020603050405020304" pitchFamily="18" charset="-34"/>
              </a:rPr>
              <a:t>programmer </a:t>
            </a:r>
            <a:r>
              <a:rPr lang="th-TH" altLang="en-TH">
                <a:latin typeface="Angsana New" panose="02020603050405020304" pitchFamily="18" charset="-34"/>
              </a:rPr>
              <a:t>เป็นผู้รับผิดชอบงานซึ่งจะเป็นไปตามมาตรฐานที่</a:t>
            </a:r>
          </a:p>
          <a:p>
            <a:pPr lvl="1" eaLnBrk="1" hangingPunct="1">
              <a:spcBef>
                <a:spcPct val="0"/>
              </a:spcBef>
              <a:buClr>
                <a:schemeClr val="tx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project manager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System Analysis </a:t>
            </a:r>
            <a:r>
              <a:rPr lang="th-TH" altLang="en-TH">
                <a:latin typeface="Angsana New" panose="02020603050405020304" pitchFamily="18" charset="-34"/>
              </a:rPr>
              <a:t>ได้กำหนดไว้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8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3" name="ตัวยึดหมายเลขภาพนิ่ง 4">
            <a:extLst>
              <a:ext uri="{FF2B5EF4-FFF2-40B4-BE49-F238E27FC236}">
                <a16:creationId xmlns:a16="http://schemas.microsoft.com/office/drawing/2014/main" id="{339B1A26-7A07-3DF6-4C7B-CAFE25B24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FD94FD-CBCA-4445-8D73-DD12E9E0BC4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84354" name="Line 2">
            <a:extLst>
              <a:ext uri="{FF2B5EF4-FFF2-40B4-BE49-F238E27FC236}">
                <a16:creationId xmlns:a16="http://schemas.microsoft.com/office/drawing/2014/main" id="{5D36BDF4-8573-BB1F-FC4E-C1D0FB7DF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84355" name="Text Box 3">
            <a:extLst>
              <a:ext uri="{FF2B5EF4-FFF2-40B4-BE49-F238E27FC236}">
                <a16:creationId xmlns:a16="http://schemas.microsoft.com/office/drawing/2014/main" id="{CAFB6647-46F5-362D-A044-FA694F3B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15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Design Tests</a:t>
            </a:r>
            <a:endParaRPr lang="th-TH" altLang="en-TH" sz="4400" b="1">
              <a:solidFill>
                <a:schemeClr val="tx2"/>
              </a:solidFill>
              <a:latin typeface="Angsana New" panose="02020603050405020304" pitchFamily="18" charset="-34"/>
            </a:endParaRPr>
          </a:p>
        </p:txBody>
      </p:sp>
      <p:sp>
        <p:nvSpPr>
          <p:cNvPr id="484356" name="Text Box 4">
            <a:extLst>
              <a:ext uri="{FF2B5EF4-FFF2-40B4-BE49-F238E27FC236}">
                <a16:creationId xmlns:a16="http://schemas.microsoft.com/office/drawing/2014/main" id="{4E5A98A9-701E-1161-E2F1-6CD1FF1E6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441450"/>
            <a:ext cx="83883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โดยทั่วไป การออกแบบ การทดสอบ จะประกอบด้วย </a:t>
            </a:r>
            <a:r>
              <a:rPr lang="en-US" altLang="en-TH">
                <a:latin typeface="Angsana New" panose="02020603050405020304" pitchFamily="18" charset="-34"/>
              </a:rPr>
              <a:t>5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th-TH" altLang="ja-JP">
                <a:latin typeface="Angsana New" panose="02020603050405020304" pitchFamily="18" charset="-34"/>
              </a:rPr>
              <a:t>ขั้นตอนพื้นฐาน ดังนี้</a:t>
            </a: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(1)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Test Planning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(2) Unit Tests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 b="1">
                <a:latin typeface="Angsana New" panose="02020603050405020304" pitchFamily="18" charset="-34"/>
              </a:rPr>
              <a:t>(3) Integration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Tests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484357" name="Text Box 5">
            <a:extLst>
              <a:ext uri="{FF2B5EF4-FFF2-40B4-BE49-F238E27FC236}">
                <a16:creationId xmlns:a16="http://schemas.microsoft.com/office/drawing/2014/main" id="{FA845F5E-2102-9D03-24FB-C49C9B675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454400"/>
            <a:ext cx="28717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(4) System Tests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 b="1">
                <a:latin typeface="Angsana New" panose="02020603050405020304" pitchFamily="18" charset="-34"/>
              </a:rPr>
              <a:t>(5) Acceptance Tests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ตัวยึดหมายเลขภาพนิ่ง 4">
            <a:extLst>
              <a:ext uri="{FF2B5EF4-FFF2-40B4-BE49-F238E27FC236}">
                <a16:creationId xmlns:a16="http://schemas.microsoft.com/office/drawing/2014/main" id="{56287514-5AFC-5B03-7FE6-F0AC1865F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0099B2-729B-614F-A6B8-3E04650ACC2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22B347D8-15DF-A43D-7090-D36E074CD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221AD1F8-8006-1E88-0796-F12973D8D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060575"/>
            <a:ext cx="2736850" cy="649288"/>
          </a:xfrm>
          <a:prstGeom prst="rect">
            <a:avLst/>
          </a:prstGeom>
          <a:solidFill>
            <a:srgbClr val="FFFF99"/>
          </a:solidFill>
          <a:ln w="9525">
            <a:solidFill>
              <a:srgbClr val="FFCC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 dirty="0">
                <a:latin typeface="Angsana New" charset="0"/>
              </a:rPr>
              <a:t>Analysis Phase</a:t>
            </a:r>
            <a:endParaRPr lang="th-TH" altLang="x-none" b="1" dirty="0">
              <a:latin typeface="Angsana New" charset="0"/>
            </a:endParaRPr>
          </a:p>
        </p:txBody>
      </p:sp>
      <p:sp>
        <p:nvSpPr>
          <p:cNvPr id="90117" name="Oval 5">
            <a:extLst>
              <a:ext uri="{FF2B5EF4-FFF2-40B4-BE49-F238E27FC236}">
                <a16:creationId xmlns:a16="http://schemas.microsoft.com/office/drawing/2014/main" id="{75323C3D-ED44-4DA6-1AE4-AEAE32451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644900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th-TH" altLang="x-none" sz="2400">
                <a:latin typeface="Angsana New" charset="0"/>
              </a:rPr>
              <a:t>การวิเคราะห์</a:t>
            </a:r>
          </a:p>
        </p:txBody>
      </p:sp>
      <p:sp>
        <p:nvSpPr>
          <p:cNvPr id="90118" name="Oval 6">
            <a:extLst>
              <a:ext uri="{FF2B5EF4-FFF2-40B4-BE49-F238E27FC236}">
                <a16:creationId xmlns:a16="http://schemas.microsoft.com/office/drawing/2014/main" id="{2CCC5055-7689-82DA-9867-684613727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644900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System Concept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0119" name="Oval 7">
            <a:extLst>
              <a:ext uri="{FF2B5EF4-FFF2-40B4-BE49-F238E27FC236}">
                <a16:creationId xmlns:a16="http://schemas.microsoft.com/office/drawing/2014/main" id="{51D60BA4-BF69-D3A0-DDB3-48DE5C9F7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25" y="3644900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Process Model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0120" name="Oval 8">
            <a:extLst>
              <a:ext uri="{FF2B5EF4-FFF2-40B4-BE49-F238E27FC236}">
                <a16:creationId xmlns:a16="http://schemas.microsoft.com/office/drawing/2014/main" id="{EBC697AF-3FCB-BB0A-DFD4-F2F6702F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3644900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Data Model 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65D6BC6B-8A69-7602-771E-6BDC7F91E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7450" y="2708275"/>
            <a:ext cx="32400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5546" name="Line 10">
            <a:extLst>
              <a:ext uri="{FF2B5EF4-FFF2-40B4-BE49-F238E27FC236}">
                <a16:creationId xmlns:a16="http://schemas.microsoft.com/office/drawing/2014/main" id="{A15D512A-C0AB-2EA8-F5DC-3B66FD189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5375" y="2708275"/>
            <a:ext cx="7921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1501DEF8-7040-8328-0602-37D61EA4F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2708275"/>
            <a:ext cx="12969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5FD6E80B-83F6-B483-41F1-60310C80DA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2708275"/>
            <a:ext cx="32400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0125" name="AutoShape 13">
            <a:extLst>
              <a:ext uri="{FF2B5EF4-FFF2-40B4-BE49-F238E27FC236}">
                <a16:creationId xmlns:a16="http://schemas.microsoft.com/office/drawing/2014/main" id="{D5A59961-203A-1568-8E75-F8627AA0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429000"/>
            <a:ext cx="8713787" cy="12239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90126" name="Text Box 14">
            <a:extLst>
              <a:ext uri="{FF2B5EF4-FFF2-40B4-BE49-F238E27FC236}">
                <a16:creationId xmlns:a16="http://schemas.microsoft.com/office/drawing/2014/main" id="{AD6921CB-435B-44CF-B235-5B92E7540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16563"/>
            <a:ext cx="184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System Proposal</a:t>
            </a:r>
            <a:endParaRPr lang="th-TH" altLang="en-TH" sz="28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90127" name="AutoShape 15">
            <a:extLst>
              <a:ext uri="{FF2B5EF4-FFF2-40B4-BE49-F238E27FC236}">
                <a16:creationId xmlns:a16="http://schemas.microsoft.com/office/drawing/2014/main" id="{55B4F0F7-2B3A-604D-B3E6-BD6626658486}"/>
              </a:ext>
            </a:extLst>
          </p:cNvPr>
          <p:cNvCxnSpPr>
            <a:cxnSpLocks noChangeShapeType="1"/>
            <a:stCxn id="90125" idx="2"/>
            <a:endCxn id="90126" idx="3"/>
          </p:cNvCxnSpPr>
          <p:nvPr/>
        </p:nvCxnSpPr>
        <p:spPr bwMode="auto">
          <a:xfrm rot="16200000" flipH="1">
            <a:off x="4304507" y="4885531"/>
            <a:ext cx="1123950" cy="658813"/>
          </a:xfrm>
          <a:prstGeom prst="curvedConnector4">
            <a:avLst>
              <a:gd name="adj1" fmla="val 38278"/>
              <a:gd name="adj2" fmla="val 134699"/>
            </a:avLst>
          </a:prstGeom>
          <a:noFill/>
          <a:ln w="9525">
            <a:solidFill>
              <a:srgbClr val="0033CC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 Box 3">
            <a:extLst>
              <a:ext uri="{FF2B5EF4-FFF2-40B4-BE49-F238E27FC236}">
                <a16:creationId xmlns:a16="http://schemas.microsoft.com/office/drawing/2014/main" id="{E7744B92-4EC3-7CBF-A6CD-98AFE23B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5" grpId="0" animBg="1"/>
      <p:bldP spid="90126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ตัวยึดหมายเลขภาพนิ่ง 4">
            <a:extLst>
              <a:ext uri="{FF2B5EF4-FFF2-40B4-BE49-F238E27FC236}">
                <a16:creationId xmlns:a16="http://schemas.microsoft.com/office/drawing/2014/main" id="{4E8A1C09-8290-F1A8-6C2E-9E9F715B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1D5265-5483-1D45-87DA-2ECF1230A10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86402" name="Line 2">
            <a:extLst>
              <a:ext uri="{FF2B5EF4-FFF2-40B4-BE49-F238E27FC236}">
                <a16:creationId xmlns:a16="http://schemas.microsoft.com/office/drawing/2014/main" id="{78096086-5099-6B84-9100-D509467C0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86403" name="Text Box 3">
            <a:extLst>
              <a:ext uri="{FF2B5EF4-FFF2-40B4-BE49-F238E27FC236}">
                <a16:creationId xmlns:a16="http://schemas.microsoft.com/office/drawing/2014/main" id="{3D036B37-1F63-7F86-67B0-B4EC3E58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19859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Installation</a:t>
            </a:r>
            <a:endParaRPr lang="th-TH" altLang="en-TH" sz="44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86404" name="Text Box 4">
            <a:extLst>
              <a:ext uri="{FF2B5EF4-FFF2-40B4-BE49-F238E27FC236}">
                <a16:creationId xmlns:a16="http://schemas.microsoft.com/office/drawing/2014/main" id="{C7E43B3A-9F82-731C-0B65-FDEC39047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443038"/>
            <a:ext cx="845661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     Installation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คือ การนำเอาระบบเก่าออกไปและ นำระบบใหม่เข้ามาแทนที่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ซึ่งวิธีการติดตั้งระบบใหม่นี้มี  4 วิธีคือ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1. </a:t>
            </a:r>
            <a:r>
              <a:rPr lang="en-US" altLang="en-TH">
                <a:latin typeface="Angsana New" panose="02020603050405020304" pitchFamily="18" charset="-34"/>
              </a:rPr>
              <a:t>Direction Installation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   </a:t>
            </a:r>
            <a:r>
              <a:rPr lang="th-TH" altLang="en-TH">
                <a:latin typeface="Angsana New" panose="02020603050405020304" pitchFamily="18" charset="-34"/>
              </a:rPr>
              <a:t> 2. Parallel </a:t>
            </a:r>
            <a:r>
              <a:rPr lang="en-US" altLang="en-TH">
                <a:latin typeface="Angsana New" panose="02020603050405020304" pitchFamily="18" charset="-34"/>
              </a:rPr>
              <a:t>Installation</a:t>
            </a: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3. </a:t>
            </a:r>
            <a:r>
              <a:rPr lang="th-TH" altLang="ja-JP">
                <a:latin typeface="Angsana New" panose="02020603050405020304" pitchFamily="18" charset="-34"/>
              </a:rPr>
              <a:t>Phased </a:t>
            </a:r>
            <a:r>
              <a:rPr lang="en-US" altLang="en-TH">
                <a:latin typeface="Angsana New" panose="02020603050405020304" pitchFamily="18" charset="-34"/>
              </a:rPr>
              <a:t>Installation</a:t>
            </a:r>
            <a:endParaRPr lang="th-TH" altLang="ja-JP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>
                <a:latin typeface="Angsana New" panose="02020603050405020304" pitchFamily="18" charset="-34"/>
              </a:rPr>
              <a:t>    4. Pilot  Project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49" name="ตัวยึดหมายเลขภาพนิ่ง 4">
            <a:extLst>
              <a:ext uri="{FF2B5EF4-FFF2-40B4-BE49-F238E27FC236}">
                <a16:creationId xmlns:a16="http://schemas.microsoft.com/office/drawing/2014/main" id="{0878E0CA-7C9D-485E-BBF0-2F7B39AC4D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DE8F04-7A4D-0F47-BC51-D907DF3B1E8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88450" name="Line 2">
            <a:extLst>
              <a:ext uri="{FF2B5EF4-FFF2-40B4-BE49-F238E27FC236}">
                <a16:creationId xmlns:a16="http://schemas.microsoft.com/office/drawing/2014/main" id="{6C8AAAA4-79E9-835B-4AEB-5C6F64B2D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88451" name="Text Box 3">
            <a:extLst>
              <a:ext uri="{FF2B5EF4-FFF2-40B4-BE49-F238E27FC236}">
                <a16:creationId xmlns:a16="http://schemas.microsoft.com/office/drawing/2014/main" id="{ED9A01D9-5218-3E72-D3F3-FE884EC98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96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Develop Documentation</a:t>
            </a:r>
            <a:endParaRPr lang="th-TH" altLang="en-TH" sz="44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88452" name="Text Box 4">
            <a:extLst>
              <a:ext uri="{FF2B5EF4-FFF2-40B4-BE49-F238E27FC236}">
                <a16:creationId xmlns:a16="http://schemas.microsoft.com/office/drawing/2014/main" id="{67113282-D69D-964E-8544-7AA827293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458913"/>
            <a:ext cx="852646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เป็นการสร้างเอกสาร ซึ่งมีการอธิบายรายละเอียดของโปรแกรมให้ผู้ใช้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ระบบทราบว่าจุดประสงค์ของโปรแกรมว่า คืออะไร มีวิธีการใช้หรือ มีข้อควร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ปฏิบัติอย่างไรหรือ มีส่วนประกอบของโปรแกรมอะไรบ้าง เป็นต้น ซึ่งเอกสาร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ประกอบโปรแกรมจะมีอยู่ 2 ชนิด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</a:t>
            </a:r>
            <a:r>
              <a:rPr lang="en-US" altLang="en-TH" b="1">
                <a:latin typeface="Angsana New" panose="02020603050405020304" pitchFamily="18" charset="-34"/>
              </a:rPr>
              <a:t>(1) User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  <a:r>
              <a:rPr lang="en-US" altLang="en-TH" b="1">
                <a:latin typeface="Angsana New" panose="02020603050405020304" pitchFamily="18" charset="-34"/>
              </a:rPr>
              <a:t>Documentation</a:t>
            </a:r>
            <a:r>
              <a:rPr lang="th-TH" altLang="en-TH" b="1">
                <a:latin typeface="Angsana New" panose="02020603050405020304" pitchFamily="18" charset="-34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</a:t>
            </a:r>
            <a:r>
              <a:rPr lang="en-US" altLang="en-TH" b="1">
                <a:latin typeface="Angsana New" panose="02020603050405020304" pitchFamily="18" charset="-34"/>
              </a:rPr>
              <a:t>(2) System Documentation </a:t>
            </a:r>
            <a:r>
              <a:rPr lang="th-TH" altLang="en-TH" b="1">
                <a:latin typeface="Angsana New" panose="02020603050405020304" pitchFamily="18" charset="-34"/>
              </a:rPr>
              <a:t>หรือ </a:t>
            </a:r>
            <a:r>
              <a:rPr lang="en-US" altLang="en-TH" b="1">
                <a:latin typeface="Angsana New" panose="02020603050405020304" pitchFamily="18" charset="-34"/>
              </a:rPr>
              <a:t>Technical Documentation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7" name="ตัวยึดหมายเลขภาพนิ่ง 4">
            <a:extLst>
              <a:ext uri="{FF2B5EF4-FFF2-40B4-BE49-F238E27FC236}">
                <a16:creationId xmlns:a16="http://schemas.microsoft.com/office/drawing/2014/main" id="{5B8439EC-F23E-AAB3-29C5-F7CBFFA72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A86146-3188-7F4C-B8E5-3C49E26C59F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90498" name="Line 2">
            <a:extLst>
              <a:ext uri="{FF2B5EF4-FFF2-40B4-BE49-F238E27FC236}">
                <a16:creationId xmlns:a16="http://schemas.microsoft.com/office/drawing/2014/main" id="{F57B0EC7-1960-47E7-9234-89B32109F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90499" name="Text Box 3">
            <a:extLst>
              <a:ext uri="{FF2B5EF4-FFF2-40B4-BE49-F238E27FC236}">
                <a16:creationId xmlns:a16="http://schemas.microsoft.com/office/drawing/2014/main" id="{65C69B57-6AE2-27AB-C8B9-EBB0D4216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364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Training and Support</a:t>
            </a:r>
            <a:endParaRPr lang="th-TH" altLang="en-TH" sz="44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90500" name="Text Box 4">
            <a:extLst>
              <a:ext uri="{FF2B5EF4-FFF2-40B4-BE49-F238E27FC236}">
                <a16:creationId xmlns:a16="http://schemas.microsoft.com/office/drawing/2014/main" id="{D4BE7ABA-1667-6118-13EE-6CD4C5583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370013"/>
            <a:ext cx="828198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Training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endParaRPr lang="th-TH" altLang="en-TH" b="1">
              <a:solidFill>
                <a:schemeClr val="hlink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solidFill>
                  <a:schemeClr val="hlink"/>
                </a:solidFill>
                <a:latin typeface="Angsana New" panose="02020603050405020304" pitchFamily="18" charset="-34"/>
              </a:rPr>
              <a:t>	</a:t>
            </a:r>
            <a:r>
              <a:rPr lang="th-TH" altLang="en-TH">
                <a:latin typeface="Angsana New" panose="02020603050405020304" pitchFamily="18" charset="-34"/>
              </a:rPr>
              <a:t>เพื่อให้ผู้ใช้ระบบได้ฝึกอบรมการปฏิบัติงานกับระบบจริงเพื่อให้เกิด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ความเข้าใจและคุ้นเคยกับระบบก่อนลงมือปฏิบัติงานจริง 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490501" name="Text Box 5">
            <a:extLst>
              <a:ext uri="{FF2B5EF4-FFF2-40B4-BE49-F238E27FC236}">
                <a16:creationId xmlns:a16="http://schemas.microsoft.com/office/drawing/2014/main" id="{FC092B52-E442-AD88-A58A-8B20BF5F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97200"/>
            <a:ext cx="1724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        </a:t>
            </a:r>
            <a:r>
              <a:rPr lang="en-US" altLang="en-TH" b="1">
                <a:latin typeface="Angsana New" panose="02020603050405020304" pitchFamily="18" charset="-34"/>
              </a:rPr>
              <a:t>Support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5" name="ตัวยึดหมายเลขภาพนิ่ง 4">
            <a:extLst>
              <a:ext uri="{FF2B5EF4-FFF2-40B4-BE49-F238E27FC236}">
                <a16:creationId xmlns:a16="http://schemas.microsoft.com/office/drawing/2014/main" id="{961CC9B0-10B6-FF14-5620-330F830D4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91BA3D-FF21-8942-895E-E7C011661BE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492546" name="Line 2">
            <a:extLst>
              <a:ext uri="{FF2B5EF4-FFF2-40B4-BE49-F238E27FC236}">
                <a16:creationId xmlns:a16="http://schemas.microsoft.com/office/drawing/2014/main" id="{2C37C23E-EB00-0AC3-E3E6-C5DA63FFE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68413"/>
            <a:ext cx="6877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492547" name="Text Box 3">
            <a:extLst>
              <a:ext uri="{FF2B5EF4-FFF2-40B4-BE49-F238E27FC236}">
                <a16:creationId xmlns:a16="http://schemas.microsoft.com/office/drawing/2014/main" id="{BDB18F13-F041-43AC-2BEF-E8CAF53EF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04813"/>
            <a:ext cx="2230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 sz="4400" b="1">
                <a:solidFill>
                  <a:schemeClr val="tx2"/>
                </a:solidFill>
                <a:latin typeface="Angsana New" panose="02020603050405020304" pitchFamily="18" charset="-34"/>
              </a:rPr>
              <a:t>Maintenance</a:t>
            </a:r>
            <a:endParaRPr lang="th-TH" altLang="en-TH" sz="4400" b="1">
              <a:solidFill>
                <a:schemeClr val="hlink"/>
              </a:solidFill>
              <a:latin typeface="Angsana New" panose="02020603050405020304" pitchFamily="18" charset="-34"/>
            </a:endParaRPr>
          </a:p>
        </p:txBody>
      </p:sp>
      <p:sp>
        <p:nvSpPr>
          <p:cNvPr id="492548" name="Text Box 4">
            <a:extLst>
              <a:ext uri="{FF2B5EF4-FFF2-40B4-BE49-F238E27FC236}">
                <a16:creationId xmlns:a16="http://schemas.microsoft.com/office/drawing/2014/main" id="{CF6930CF-A51B-73D3-B31E-7B8E5287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458913"/>
            <a:ext cx="82962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 ในช่วงแรกผู้ใช้อาจจะยังไม่คุ้นเคย  ก็อาจทำให้เกิดปัญหาขึ้น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มาบ้าง  </a:t>
            </a:r>
            <a:r>
              <a:rPr lang="th-TH" altLang="en-TH" b="1">
                <a:latin typeface="Angsana New" panose="02020603050405020304" pitchFamily="18" charset="-34"/>
              </a:rPr>
              <a:t>ดังนั้น</a:t>
            </a:r>
            <a:r>
              <a:rPr lang="th-TH" altLang="en-TH">
                <a:latin typeface="Angsana New" panose="02020603050405020304" pitchFamily="18" charset="-34"/>
              </a:rPr>
              <a:t> จึงต้องมีผู้คอยควบคุมดูแลและคอยตรวจสอบการทำงาน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และเมื่อมีการใช้งานไประยะหนึ่ง  อาจจะต้องมีการปรับปรุงแก้ไขโปรแกรม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ให้เหมาะกับสถานการณ์และความต้องการของผู้ใช้ที่เปลี่ยนแปลงไปได้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492549" name="Text Box 5">
            <a:extLst>
              <a:ext uri="{FF2B5EF4-FFF2-40B4-BE49-F238E27FC236}">
                <a16:creationId xmlns:a16="http://schemas.microsoft.com/office/drawing/2014/main" id="{7E1AD4AD-303A-5BF8-F70C-08BEE081E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559175"/>
            <a:ext cx="57277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ชนิดของการบำรุงรักษา </a:t>
            </a:r>
            <a:r>
              <a:rPr lang="en-US" altLang="en-TH" b="1">
                <a:latin typeface="Angsana New" panose="02020603050405020304" pitchFamily="18" charset="-34"/>
              </a:rPr>
              <a:t>(Maintenance)</a:t>
            </a:r>
            <a:r>
              <a:rPr lang="th-TH" altLang="en-TH">
                <a:latin typeface="Angsana New" panose="02020603050405020304" pitchFamily="18" charset="-34"/>
              </a:rPr>
              <a:t> มี  4</a:t>
            </a:r>
            <a:r>
              <a:rPr lang="th-TH" altLang="ja-JP">
                <a:latin typeface="Angsana New" panose="02020603050405020304" pitchFamily="18" charset="-34"/>
              </a:rPr>
              <a:t> วิธี คือ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200">
                <a:latin typeface="Angsana New" panose="02020603050405020304" pitchFamily="18" charset="-34"/>
              </a:rPr>
              <a:t>    </a:t>
            </a:r>
            <a:r>
              <a:rPr lang="en-US" altLang="ja-JP" sz="3200" b="1">
                <a:latin typeface="Angsana New" panose="02020603050405020304" pitchFamily="18" charset="-34"/>
                <a:ea typeface="MS PGothic" panose="020B0600070205080204" pitchFamily="34" charset="-128"/>
              </a:rPr>
              <a:t>1. </a:t>
            </a:r>
            <a:r>
              <a:rPr lang="th-TH" altLang="ja-JP" sz="3200" b="1">
                <a:latin typeface="Angsana New" panose="02020603050405020304" pitchFamily="18" charset="-34"/>
              </a:rPr>
              <a:t>Corrective Maintenance</a:t>
            </a:r>
            <a:endParaRPr lang="th-TH" altLang="ja-JP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200">
                <a:latin typeface="Angsana New" panose="02020603050405020304" pitchFamily="18" charset="-34"/>
              </a:rPr>
              <a:t>    </a:t>
            </a:r>
            <a:r>
              <a:rPr lang="en-US" altLang="ja-JP" sz="3200" b="1">
                <a:latin typeface="Angsana New" panose="02020603050405020304" pitchFamily="18" charset="-34"/>
                <a:ea typeface="MS PGothic" panose="020B0600070205080204" pitchFamily="34" charset="-128"/>
              </a:rPr>
              <a:t>2. </a:t>
            </a:r>
            <a:r>
              <a:rPr lang="th-TH" altLang="ja-JP" sz="3200" b="1">
                <a:latin typeface="Angsana New" panose="02020603050405020304" pitchFamily="18" charset="-34"/>
              </a:rPr>
              <a:t>Adaptive Maintenance </a:t>
            </a:r>
            <a:endParaRPr lang="th-TH" altLang="ja-JP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200">
                <a:latin typeface="Angsana New" panose="02020603050405020304" pitchFamily="18" charset="-34"/>
              </a:rPr>
              <a:t>    </a:t>
            </a:r>
            <a:r>
              <a:rPr lang="en-US" altLang="ja-JP" sz="3200" b="1">
                <a:latin typeface="Angsana New" panose="02020603050405020304" pitchFamily="18" charset="-34"/>
                <a:ea typeface="MS PGothic" panose="020B0600070205080204" pitchFamily="34" charset="-128"/>
              </a:rPr>
              <a:t>3. </a:t>
            </a:r>
            <a:r>
              <a:rPr lang="th-TH" altLang="ja-JP" sz="3200" b="1">
                <a:latin typeface="Angsana New" panose="02020603050405020304" pitchFamily="18" charset="-34"/>
              </a:rPr>
              <a:t>Perfective Maintenance</a:t>
            </a:r>
            <a:r>
              <a:rPr lang="th-TH" altLang="ja-JP" sz="3200">
                <a:latin typeface="Angsana New" panose="02020603050405020304" pitchFamily="18" charset="-34"/>
              </a:rPr>
              <a:t>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ja-JP" sz="3200">
                <a:latin typeface="Angsana New" panose="02020603050405020304" pitchFamily="18" charset="-34"/>
              </a:rPr>
              <a:t>    </a:t>
            </a:r>
            <a:r>
              <a:rPr lang="en-US" altLang="ja-JP" sz="3200" b="1">
                <a:latin typeface="Angsana New" panose="02020603050405020304" pitchFamily="18" charset="-34"/>
                <a:ea typeface="MS PGothic" panose="020B0600070205080204" pitchFamily="34" charset="-128"/>
              </a:rPr>
              <a:t>4. </a:t>
            </a:r>
            <a:r>
              <a:rPr lang="th-TH" altLang="ja-JP" sz="3200" b="1">
                <a:latin typeface="Angsana New" panose="02020603050405020304" pitchFamily="18" charset="-34"/>
              </a:rPr>
              <a:t>Preventive Maintenance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ตัวยึดหมายเลขภาพนิ่ง 4">
            <a:extLst>
              <a:ext uri="{FF2B5EF4-FFF2-40B4-BE49-F238E27FC236}">
                <a16:creationId xmlns:a16="http://schemas.microsoft.com/office/drawing/2014/main" id="{566AE8E7-E46E-37AF-E6E7-D16262715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935E81-E2A8-634B-B678-8BB071A4243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04753CE4-4A84-8258-B0DC-8BE1BA1A2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6D1C06A4-2477-C7D4-7CB4-2CB961830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1500"/>
            <a:ext cx="8326437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(3)   Design Phase </a:t>
            </a:r>
            <a:endParaRPr lang="th-TH" altLang="en-TH" b="1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ระยะนี้ต้องมีการออกแบบการทำงานของระบบ ภายใต้เงื่อนไขของ </a:t>
            </a:r>
            <a:r>
              <a:rPr lang="en-US" altLang="en-TH">
                <a:latin typeface="Angsana New" panose="02020603050405020304" pitchFamily="18" charset="-34"/>
              </a:rPr>
              <a:t>HW, SW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	</a:t>
            </a:r>
            <a:r>
              <a:rPr lang="th-TH" altLang="en-TH">
                <a:latin typeface="Angsana New" panose="02020603050405020304" pitchFamily="18" charset="-34"/>
              </a:rPr>
              <a:t>และโครงสร้างเครือข่าย</a:t>
            </a:r>
          </a:p>
        </p:txBody>
      </p:sp>
      <p:sp>
        <p:nvSpPr>
          <p:cNvPr id="91141" name="Rectangle 5">
            <a:extLst>
              <a:ext uri="{FF2B5EF4-FFF2-40B4-BE49-F238E27FC236}">
                <a16:creationId xmlns:a16="http://schemas.microsoft.com/office/drawing/2014/main" id="{CA59503D-0484-E849-00F1-3BC3FCC04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571452"/>
            <a:ext cx="2736850" cy="649288"/>
          </a:xfrm>
          <a:prstGeom prst="rect">
            <a:avLst/>
          </a:prstGeom>
          <a:solidFill>
            <a:srgbClr val="FFFF99"/>
          </a:solidFill>
          <a:ln w="9525">
            <a:solidFill>
              <a:srgbClr val="FFCC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>
                <a:latin typeface="Angsana New" charset="0"/>
              </a:rPr>
              <a:t>Design Phase</a:t>
            </a:r>
            <a:endParaRPr lang="th-TH" altLang="x-none" b="1">
              <a:latin typeface="Angsana New" charset="0"/>
            </a:endParaRPr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61CFAB31-47BB-E75F-57AF-10BC9A834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157564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User Interface</a:t>
            </a:r>
          </a:p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Design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4DA8A85E-F004-D0F0-6592-EB94F29C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5157564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Specific Program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39A28035-A053-0086-2752-71B0A641D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25" y="5157564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Program Design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B4E5EFF1-AFBD-780C-3F87-86B932A78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5157564"/>
            <a:ext cx="1800225" cy="6477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Database Design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67594" name="Line 10">
            <a:extLst>
              <a:ext uri="{FF2B5EF4-FFF2-40B4-BE49-F238E27FC236}">
                <a16:creationId xmlns:a16="http://schemas.microsoft.com/office/drawing/2014/main" id="{6925500D-2CF4-3C50-2C73-D35F49C1F2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7450" y="4220939"/>
            <a:ext cx="32400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7595" name="Line 11">
            <a:extLst>
              <a:ext uri="{FF2B5EF4-FFF2-40B4-BE49-F238E27FC236}">
                <a16:creationId xmlns:a16="http://schemas.microsoft.com/office/drawing/2014/main" id="{7BAA6BEE-43C4-1C21-DC08-B19466B211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5375" y="4220939"/>
            <a:ext cx="7921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7596" name="Line 12">
            <a:extLst>
              <a:ext uri="{FF2B5EF4-FFF2-40B4-BE49-F238E27FC236}">
                <a16:creationId xmlns:a16="http://schemas.microsoft.com/office/drawing/2014/main" id="{FBAE4468-B64C-4B22-96EB-44D67AA66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4220939"/>
            <a:ext cx="12969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67597" name="Line 13">
            <a:extLst>
              <a:ext uri="{FF2B5EF4-FFF2-40B4-BE49-F238E27FC236}">
                <a16:creationId xmlns:a16="http://schemas.microsoft.com/office/drawing/2014/main" id="{FA13CBBD-A5C9-1214-8C16-117912F9CD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4220939"/>
            <a:ext cx="32400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5CA3CA4-9172-49BF-2B0F-B348856E9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ตัวยึดหมายเลขภาพนิ่ง 4">
            <a:extLst>
              <a:ext uri="{FF2B5EF4-FFF2-40B4-BE49-F238E27FC236}">
                <a16:creationId xmlns:a16="http://schemas.microsoft.com/office/drawing/2014/main" id="{A85F1B10-459C-AB07-F0D2-91C4B9F63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E5D4F3-8C5E-CD4D-BDF2-561326D44AC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1D930D09-4D31-3B62-A2C5-B8F4A044A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1500"/>
            <a:ext cx="78726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latin typeface="Angsana New" panose="02020603050405020304" pitchFamily="18" charset="-34"/>
              </a:rPr>
              <a:t>(4)   Implementation Phase </a:t>
            </a:r>
            <a:endParaRPr lang="th-TH" altLang="en-TH" b="1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เป็นระยะของ </a:t>
            </a:r>
            <a:r>
              <a:rPr lang="en-US" altLang="en-TH" dirty="0">
                <a:latin typeface="Angsana New" panose="02020603050405020304" pitchFamily="18" charset="-34"/>
              </a:rPr>
              <a:t>SDLC </a:t>
            </a:r>
            <a:r>
              <a:rPr lang="th-TH" altLang="en-TH" dirty="0">
                <a:latin typeface="Angsana New" panose="02020603050405020304" pitchFamily="18" charset="-34"/>
              </a:rPr>
              <a:t>ซึ่งระบบจริงๆ จะมีการสร้างขึ้น </a:t>
            </a:r>
            <a:r>
              <a:rPr lang="en-US" altLang="en-TH" dirty="0">
                <a:latin typeface="Angsana New" panose="02020603050405020304" pitchFamily="18" charset="-34"/>
              </a:rPr>
              <a:t>(</a:t>
            </a:r>
            <a:r>
              <a:rPr lang="th-TH" altLang="en-TH" dirty="0">
                <a:latin typeface="Angsana New" panose="02020603050405020304" pitchFamily="18" charset="-34"/>
              </a:rPr>
              <a:t>เขียนโปรแกรม</a:t>
            </a:r>
            <a:r>
              <a:rPr lang="en-US" altLang="en-TH" dirty="0">
                <a:latin typeface="Angsana New" panose="02020603050405020304" pitchFamily="18" charset="-34"/>
              </a:rPr>
              <a:t>)</a:t>
            </a:r>
            <a:endParaRPr lang="th-TH" altLang="en-TH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	ในระยะนี้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รวมถึงมีการทดสอบ </a:t>
            </a:r>
            <a:r>
              <a:rPr lang="en-US" altLang="en-TH" dirty="0">
                <a:latin typeface="Angsana New" panose="02020603050405020304" pitchFamily="18" charset="-34"/>
              </a:rPr>
              <a:t>(Test)</a:t>
            </a:r>
            <a:r>
              <a:rPr lang="th-TH" altLang="en-TH" dirty="0">
                <a:latin typeface="Angsana New" panose="02020603050405020304" pitchFamily="18" charset="-34"/>
              </a:rPr>
              <a:t> ระบบที่สร้างขึ้น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การ </a:t>
            </a:r>
            <a:r>
              <a:rPr lang="en-US" altLang="en-TH" dirty="0">
                <a:latin typeface="Angsana New" panose="02020603050405020304" pitchFamily="18" charset="-34"/>
              </a:rPr>
              <a:t>Installation</a:t>
            </a:r>
            <a:endParaRPr lang="th-TH" altLang="en-TH" dirty="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C1928F5F-949B-2FCA-3632-F11E674E5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3A22AC0F-0E23-3734-0A89-BD3034F23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ตัวยึดหมายเลขภาพนิ่ง 4">
            <a:extLst>
              <a:ext uri="{FF2B5EF4-FFF2-40B4-BE49-F238E27FC236}">
                <a16:creationId xmlns:a16="http://schemas.microsoft.com/office/drawing/2014/main" id="{53682CA0-A63B-BA46-E7C1-7559E2F08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21A7E8-0BDB-1644-938B-CC3101E885D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8434" name="Line 4">
            <a:extLst>
              <a:ext uri="{FF2B5EF4-FFF2-40B4-BE49-F238E27FC236}">
                <a16:creationId xmlns:a16="http://schemas.microsoft.com/office/drawing/2014/main" id="{16CB89A9-C6F4-46B4-C2C0-736824817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435" name="Text Box 5">
            <a:extLst>
              <a:ext uri="{FF2B5EF4-FFF2-40B4-BE49-F238E27FC236}">
                <a16:creationId xmlns:a16="http://schemas.microsoft.com/office/drawing/2014/main" id="{4C458852-A40E-C446-E6C2-D6B374802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69888"/>
            <a:ext cx="20177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Agenda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8436" name="Text Box 6">
            <a:extLst>
              <a:ext uri="{FF2B5EF4-FFF2-40B4-BE49-F238E27FC236}">
                <a16:creationId xmlns:a16="http://schemas.microsoft.com/office/drawing/2014/main" id="{91ED831F-CCD6-35A8-6660-85BFE79A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2295525"/>
            <a:ext cx="770572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solidFill>
                  <a:schemeClr val="bg2"/>
                </a:solidFill>
                <a:latin typeface="Angsana New" panose="02020603050405020304" pitchFamily="18" charset="-34"/>
              </a:rPr>
              <a:t>(Introduction to System Analysis and Design)</a:t>
            </a: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</a:p>
          <a:p>
            <a:pPr lvl="1" eaLnBrk="1" hangingPunct="1">
              <a:spcBef>
                <a:spcPct val="0"/>
              </a:spcBef>
              <a:buClrTx/>
              <a:buSzPct val="70000"/>
              <a:buFont typeface="Wingdings" pitchFamily="2" charset="2"/>
              <a:buChar char="Ø"/>
            </a:pP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  </a:t>
            </a: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ความหมายของระบบ</a:t>
            </a:r>
            <a:endParaRPr lang="en-US" altLang="en-TH" sz="32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70000"/>
              <a:buFont typeface="Wingdings" pitchFamily="2" charset="2"/>
              <a:buChar char="Ø"/>
            </a:pP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  </a:t>
            </a: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องค์ประกอบของระบบ</a:t>
            </a:r>
            <a:endParaRPr lang="en-US" altLang="en-TH" sz="32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70000"/>
              <a:buFont typeface="Wingdings" pitchFamily="2" charset="2"/>
              <a:buChar char="Ø"/>
            </a:pP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  </a:t>
            </a: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ประเภทของระบบ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70000"/>
              <a:buFont typeface="Wingdings" pitchFamily="2" charset="2"/>
              <a:buChar char="Ø"/>
            </a:pP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  ระบบธุรกิจ </a:t>
            </a: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(Business System)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70000"/>
              <a:buFont typeface="Wingdings" pitchFamily="2" charset="2"/>
              <a:buChar char="Ø"/>
            </a:pP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  </a:t>
            </a: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นักวิเคราะห์ระบบ </a:t>
            </a:r>
            <a:r>
              <a:rPr lang="en-US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(System Analysis : SA) </a:t>
            </a:r>
            <a:r>
              <a:rPr lang="th-TH" altLang="en-TH" sz="3200">
                <a:solidFill>
                  <a:schemeClr val="bg2"/>
                </a:solidFill>
                <a:latin typeface="Angsana New" panose="02020603050405020304" pitchFamily="18" charset="-34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ตัวยึดหมายเลขภาพนิ่ง 4">
            <a:extLst>
              <a:ext uri="{FF2B5EF4-FFF2-40B4-BE49-F238E27FC236}">
                <a16:creationId xmlns:a16="http://schemas.microsoft.com/office/drawing/2014/main" id="{4DB3CA66-8D31-B525-24D2-42FEB7CC5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85D190-F483-BA45-9E01-B54B6C37A5A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1682" name="Line 2">
            <a:extLst>
              <a:ext uri="{FF2B5EF4-FFF2-40B4-BE49-F238E27FC236}">
                <a16:creationId xmlns:a16="http://schemas.microsoft.com/office/drawing/2014/main" id="{47B7D6FF-9CBB-8ED7-ECBD-F969BD7C2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6657C897-6F80-ED42-878E-07B6B3A4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58" y="2643341"/>
            <a:ext cx="3010535" cy="714217"/>
          </a:xfrm>
          <a:prstGeom prst="rect">
            <a:avLst/>
          </a:prstGeom>
          <a:solidFill>
            <a:srgbClr val="FFFF99"/>
          </a:solidFill>
          <a:ln w="9525">
            <a:solidFill>
              <a:srgbClr val="FFCC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>
                <a:latin typeface="Angsana New" charset="0"/>
              </a:rPr>
              <a:t>Implementation Phase</a:t>
            </a:r>
            <a:endParaRPr lang="th-TH" altLang="x-none" b="1">
              <a:latin typeface="Angsana New" charset="0"/>
            </a:endParaRPr>
          </a:p>
        </p:txBody>
      </p:sp>
      <p:sp>
        <p:nvSpPr>
          <p:cNvPr id="93189" name="Oval 5">
            <a:extLst>
              <a:ext uri="{FF2B5EF4-FFF2-40B4-BE49-F238E27FC236}">
                <a16:creationId xmlns:a16="http://schemas.microsoft.com/office/drawing/2014/main" id="{814BC199-6109-F2CB-E6C3-77A4318F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637" y="4216426"/>
            <a:ext cx="1980248" cy="71247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System Built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93190" name="Oval 6">
            <a:extLst>
              <a:ext uri="{FF2B5EF4-FFF2-40B4-BE49-F238E27FC236}">
                <a16:creationId xmlns:a16="http://schemas.microsoft.com/office/drawing/2014/main" id="{053FFF68-BCCB-D202-15B1-6DFA3722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9325" y="4261083"/>
            <a:ext cx="1980248" cy="71247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Installation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71689" name="Line 9">
            <a:extLst>
              <a:ext uri="{FF2B5EF4-FFF2-40B4-BE49-F238E27FC236}">
                <a16:creationId xmlns:a16="http://schemas.microsoft.com/office/drawing/2014/main" id="{0ECC366B-7953-0720-BDCF-CDC4F4AF85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8482" y="3290009"/>
            <a:ext cx="1701312" cy="1051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71690" name="Line 10">
            <a:extLst>
              <a:ext uri="{FF2B5EF4-FFF2-40B4-BE49-F238E27FC236}">
                <a16:creationId xmlns:a16="http://schemas.microsoft.com/office/drawing/2014/main" id="{730194F8-98BF-CEE2-97B1-3170425EC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7612" y="3290009"/>
            <a:ext cx="1426686" cy="1051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B7827E1-80FB-F49D-43CA-9972D9991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8931-BB42-B82C-232B-61A5560E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ตัวยึดหมายเลขภาพนิ่ง 4">
            <a:extLst>
              <a:ext uri="{FF2B5EF4-FFF2-40B4-BE49-F238E27FC236}">
                <a16:creationId xmlns:a16="http://schemas.microsoft.com/office/drawing/2014/main" id="{1430F28B-EC45-CB66-A4A4-D6D9BE0421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E5D4F3-8C5E-CD4D-BDF2-561326D44AC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51D1C92C-231D-948D-3C76-D14B18DAB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1500"/>
            <a:ext cx="856356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latin typeface="Angsana New" panose="02020603050405020304" pitchFamily="18" charset="-34"/>
              </a:rPr>
              <a:t>(4) Maintenance Phase </a:t>
            </a:r>
            <a:endParaRPr lang="th-TH" altLang="en-TH" b="1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dirty="0">
                <a:latin typeface="Angsana New" panose="02020603050405020304" pitchFamily="18" charset="-34"/>
              </a:rPr>
              <a:t>เป็นระยะสุดท้ายของ </a:t>
            </a:r>
            <a:r>
              <a:rPr lang="en-US" altLang="en-TH" dirty="0">
                <a:latin typeface="Angsana New" panose="02020603050405020304" pitchFamily="18" charset="-34"/>
              </a:rPr>
              <a:t>SDLC </a:t>
            </a:r>
            <a:r>
              <a:rPr lang="th-TH" altLang="en-TH" dirty="0">
                <a:latin typeface="Angsana New" panose="02020603050405020304" pitchFamily="18" charset="-34"/>
              </a:rPr>
              <a:t>ซึ่งระบบจริงๆ จะมีการสร้างขึ้น </a:t>
            </a:r>
            <a:r>
              <a:rPr lang="en-US" altLang="en-TH" dirty="0">
                <a:latin typeface="Angsana New" panose="02020603050405020304" pitchFamily="18" charset="-34"/>
              </a:rPr>
              <a:t>(</a:t>
            </a:r>
            <a:r>
              <a:rPr lang="th-TH" altLang="en-TH" dirty="0">
                <a:latin typeface="Angsana New" panose="02020603050405020304" pitchFamily="18" charset="-34"/>
              </a:rPr>
              <a:t>เขียนโปรแกรม</a:t>
            </a:r>
            <a:r>
              <a:rPr lang="en-US" altLang="en-TH" dirty="0">
                <a:latin typeface="Angsana New" panose="02020603050405020304" pitchFamily="18" charset="-34"/>
              </a:rPr>
              <a:t>)</a:t>
            </a:r>
            <a:endParaRPr lang="th-TH" altLang="en-TH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	ในระยะนี้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en-US" altLang="x-none" dirty="0">
                <a:latin typeface="Angsana New" charset="0"/>
              </a:rPr>
              <a:t>Training Plan, Support Plan</a:t>
            </a:r>
            <a:endParaRPr lang="th-TH" altLang="en-TH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en-US" altLang="en-TH" dirty="0">
                <a:latin typeface="Angsana New" panose="02020603050405020304" pitchFamily="18" charset="-34"/>
              </a:rPr>
              <a:t>Documentation</a:t>
            </a:r>
            <a:endParaRPr lang="th-TH" altLang="en-TH" dirty="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85C45377-598C-BCB5-FC36-4CCB95909E8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06521DEE-6C04-84F3-425A-09399FB0A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087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FD96-67EB-4873-8662-BA624B01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ตัวยึดหมายเลขภาพนิ่ง 4">
            <a:extLst>
              <a:ext uri="{FF2B5EF4-FFF2-40B4-BE49-F238E27FC236}">
                <a16:creationId xmlns:a16="http://schemas.microsoft.com/office/drawing/2014/main" id="{B621103E-6526-AC85-B278-1E161AAC8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85D190-F483-BA45-9E01-B54B6C37A5A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1682" name="Line 2">
            <a:extLst>
              <a:ext uri="{FF2B5EF4-FFF2-40B4-BE49-F238E27FC236}">
                <a16:creationId xmlns:a16="http://schemas.microsoft.com/office/drawing/2014/main" id="{9176AE51-7533-FA1D-A53C-82684765A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586607AC-DFEF-5B90-061D-261B7E61A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758" y="2575138"/>
            <a:ext cx="3010535" cy="714217"/>
          </a:xfrm>
          <a:prstGeom prst="rect">
            <a:avLst/>
          </a:prstGeom>
          <a:solidFill>
            <a:srgbClr val="FFFF99"/>
          </a:solidFill>
          <a:ln w="9525">
            <a:solidFill>
              <a:srgbClr val="FFCC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 dirty="0">
                <a:latin typeface="Angsana New" charset="0"/>
              </a:rPr>
              <a:t>Maintenance Phase</a:t>
            </a:r>
            <a:endParaRPr lang="th-TH" altLang="x-none" b="1" dirty="0">
              <a:latin typeface="Angsana New" charset="0"/>
            </a:endParaRPr>
          </a:p>
        </p:txBody>
      </p:sp>
      <p:sp>
        <p:nvSpPr>
          <p:cNvPr id="93191" name="Oval 7">
            <a:extLst>
              <a:ext uri="{FF2B5EF4-FFF2-40B4-BE49-F238E27FC236}">
                <a16:creationId xmlns:a16="http://schemas.microsoft.com/office/drawing/2014/main" id="{CC519541-0312-47AB-90E1-F97F1E6FD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92" y="4516730"/>
            <a:ext cx="1980248" cy="71247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 dirty="0">
                <a:latin typeface="Angsana New" charset="0"/>
              </a:rPr>
              <a:t>Training Plan</a:t>
            </a:r>
            <a:endParaRPr lang="th-TH" altLang="x-none" sz="2400" dirty="0">
              <a:latin typeface="Angsana New" charset="0"/>
            </a:endParaRPr>
          </a:p>
        </p:txBody>
      </p:sp>
      <p:sp>
        <p:nvSpPr>
          <p:cNvPr id="93192" name="Oval 8">
            <a:extLst>
              <a:ext uri="{FF2B5EF4-FFF2-40B4-BE49-F238E27FC236}">
                <a16:creationId xmlns:a16="http://schemas.microsoft.com/office/drawing/2014/main" id="{FA5E3D33-3E91-FD01-3422-90EFC446D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075" y="4485326"/>
            <a:ext cx="1980248" cy="71247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2400">
                <a:latin typeface="Angsana New" charset="0"/>
              </a:rPr>
              <a:t>Support Plan</a:t>
            </a:r>
            <a:endParaRPr lang="th-TH" altLang="x-none" sz="2400">
              <a:latin typeface="Angsana New" charset="0"/>
            </a:endParaRPr>
          </a:p>
        </p:txBody>
      </p:sp>
      <p:sp>
        <p:nvSpPr>
          <p:cNvPr id="71691" name="Line 11">
            <a:extLst>
              <a:ext uri="{FF2B5EF4-FFF2-40B4-BE49-F238E27FC236}">
                <a16:creationId xmlns:a16="http://schemas.microsoft.com/office/drawing/2014/main" id="{4F81173B-3A1D-9F4E-C21D-80A5E8A29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2875" y="3205613"/>
            <a:ext cx="1780521" cy="14074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71692" name="Line 12">
            <a:extLst>
              <a:ext uri="{FF2B5EF4-FFF2-40B4-BE49-F238E27FC236}">
                <a16:creationId xmlns:a16="http://schemas.microsoft.com/office/drawing/2014/main" id="{388E09AB-77F9-9CD4-3C63-F9E43E812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7926" y="3207184"/>
            <a:ext cx="2299811" cy="13729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6D4088C-86E6-2741-54FE-31D10BBE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15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ตัวยึดหมายเลขภาพนิ่ง 3">
            <a:extLst>
              <a:ext uri="{FF2B5EF4-FFF2-40B4-BE49-F238E27FC236}">
                <a16:creationId xmlns:a16="http://schemas.microsoft.com/office/drawing/2014/main" id="{F81D69FF-5070-6419-AE75-B55E21125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160C9A-0F68-3046-9404-1356A311B4F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3730" name="Line 2">
            <a:extLst>
              <a:ext uri="{FF2B5EF4-FFF2-40B4-BE49-F238E27FC236}">
                <a16:creationId xmlns:a16="http://schemas.microsoft.com/office/drawing/2014/main" id="{DFE26EF1-AA93-965A-EF35-A9118138E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94212" name="Group 4">
            <a:extLst>
              <a:ext uri="{FF2B5EF4-FFF2-40B4-BE49-F238E27FC236}">
                <a16:creationId xmlns:a16="http://schemas.microsoft.com/office/drawing/2014/main" id="{7A684193-299E-46E8-02D2-A41A730A7EA5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1865313"/>
          <a:ext cx="8229600" cy="4383087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2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Step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62"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Planning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(Why build the system?)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Identifying business value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System request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5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Analyze Feasibility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Feasibility study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Develop work plan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Work Plan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3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Staff the project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Staffing Plan, Project charter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71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Control and direct project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Gantt Chart, Case Tool, Standard list, Project binder,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Risk Assessment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7133A03F-2C2C-8AE4-C6E0-C147EE869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ตัวยึดหมายเลขภาพนิ่ง 4">
            <a:extLst>
              <a:ext uri="{FF2B5EF4-FFF2-40B4-BE49-F238E27FC236}">
                <a16:creationId xmlns:a16="http://schemas.microsoft.com/office/drawing/2014/main" id="{25162F69-5B21-1582-521B-CE86DED866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B4F452-99B2-674E-A58F-CCED9D21D66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5778" name="Line 2">
            <a:extLst>
              <a:ext uri="{FF2B5EF4-FFF2-40B4-BE49-F238E27FC236}">
                <a16:creationId xmlns:a16="http://schemas.microsoft.com/office/drawing/2014/main" id="{BB730150-BEA0-A733-E02F-E41E1F69D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95236" name="Group 4">
            <a:extLst>
              <a:ext uri="{FF2B5EF4-FFF2-40B4-BE49-F238E27FC236}">
                <a16:creationId xmlns:a16="http://schemas.microsoft.com/office/drawing/2014/main" id="{8F94DEC5-BC37-EF1F-7A2C-CDB32FDD6002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916113"/>
          <a:ext cx="8229600" cy="3619522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0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Step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163"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Analysis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(Who, What, When, Where will the system be?)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Analysis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Analysis Plan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Information Gathering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Information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Process Model Development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Process Model =&gt; Data Flow Diagram (DFD)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Model Development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Model =&gt; Entity Relationship Model (ER Diagram)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3F354C46-B198-628D-BF08-23A2C16F6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ตัวยึดหมายเลขภาพนิ่ง 3">
            <a:extLst>
              <a:ext uri="{FF2B5EF4-FFF2-40B4-BE49-F238E27FC236}">
                <a16:creationId xmlns:a16="http://schemas.microsoft.com/office/drawing/2014/main" id="{5D4EFE03-D1BC-2CAE-FEA4-9905545B9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07114F-BBF0-1C47-AADB-308B80DF7A3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7826" name="Line 2">
            <a:extLst>
              <a:ext uri="{FF2B5EF4-FFF2-40B4-BE49-F238E27FC236}">
                <a16:creationId xmlns:a16="http://schemas.microsoft.com/office/drawing/2014/main" id="{32D7807A-3D5F-B4A2-A9E5-D71FA5035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96289" name="Group 33">
            <a:extLst>
              <a:ext uri="{FF2B5EF4-FFF2-40B4-BE49-F238E27FC236}">
                <a16:creationId xmlns:a16="http://schemas.microsoft.com/office/drawing/2014/main" id="{895AA6EF-BB63-4860-5941-31CCF7772C54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1865313"/>
          <a:ext cx="8229600" cy="398303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Step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Design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(How will the system work?)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Physical Design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Design Plan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Architecture Design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Architecture System, Infrastructure System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Interface Design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System Interface &amp; User Interface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Database and file Design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Data storage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Program Design</a:t>
                      </a: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Program Design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F32A5C22-F48D-5C31-BA70-F294DD68C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ตัวยึดหมายเลขภาพนิ่ง 4">
            <a:extLst>
              <a:ext uri="{FF2B5EF4-FFF2-40B4-BE49-F238E27FC236}">
                <a16:creationId xmlns:a16="http://schemas.microsoft.com/office/drawing/2014/main" id="{E14AC12D-CED6-C7F9-7F98-E3FDCD6AF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C24378-3F14-D34A-8E6B-8089BBFC97A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9874" name="Line 2">
            <a:extLst>
              <a:ext uri="{FF2B5EF4-FFF2-40B4-BE49-F238E27FC236}">
                <a16:creationId xmlns:a16="http://schemas.microsoft.com/office/drawing/2014/main" id="{62D16457-5A36-C682-9952-EB5A4E094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97284" name="Group 4">
            <a:extLst>
              <a:ext uri="{FF2B5EF4-FFF2-40B4-BE49-F238E27FC236}">
                <a16:creationId xmlns:a16="http://schemas.microsoft.com/office/drawing/2014/main" id="{1B75EA65-3BDD-ED11-6A55-AC0BBBEF8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96912"/>
              </p:ext>
            </p:extLst>
          </p:nvPr>
        </p:nvGraphicFramePr>
        <p:xfrm>
          <a:off x="395288" y="1916113"/>
          <a:ext cx="8229600" cy="2328862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Step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57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Implementation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(System Delivery)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Construction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Test Plan, Programs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Installation</a:t>
                      </a: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Conversion Plan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926BB4E6-B66F-A10D-75F8-4C14CFFEA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A027-AA2F-2709-E902-B35DC7AE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ตัวยึดหมายเลขภาพนิ่ง 4">
            <a:extLst>
              <a:ext uri="{FF2B5EF4-FFF2-40B4-BE49-F238E27FC236}">
                <a16:creationId xmlns:a16="http://schemas.microsoft.com/office/drawing/2014/main" id="{2392152E-2AB7-DFC0-EA92-7F3231B85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C24378-3F14-D34A-8E6B-8089BBFC97A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79874" name="Line 2">
            <a:extLst>
              <a:ext uri="{FF2B5EF4-FFF2-40B4-BE49-F238E27FC236}">
                <a16:creationId xmlns:a16="http://schemas.microsoft.com/office/drawing/2014/main" id="{2AB3C21A-0810-22D0-DBBA-8EC377F42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97284" name="Group 4">
            <a:extLst>
              <a:ext uri="{FF2B5EF4-FFF2-40B4-BE49-F238E27FC236}">
                <a16:creationId xmlns:a16="http://schemas.microsoft.com/office/drawing/2014/main" id="{79AE1926-996C-4E48-04B7-EBD70B0B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84692"/>
              </p:ext>
            </p:extLst>
          </p:nvPr>
        </p:nvGraphicFramePr>
        <p:xfrm>
          <a:off x="395288" y="1916113"/>
          <a:ext cx="8229600" cy="3413900"/>
        </p:xfrm>
        <a:graphic>
          <a:graphicData uri="http://schemas.openxmlformats.org/drawingml/2006/table">
            <a:tbl>
              <a:tblPr/>
              <a:tblGrid>
                <a:gridCol w="1656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5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Step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57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Maintenance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(System Delivery)</a:t>
                      </a: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Schedule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กำหนดรอบเวลาและรายการตรวจสอบ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Checklist</a:t>
                      </a: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รายการตรวจสอบอุปกรณ์หรือระบบ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73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Log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เตรียมพร้อมสำหรับงานซ่อม</a:t>
                      </a:r>
                      <a:r>
                        <a:rPr kumimoji="0" lang="en-US" altLang="x-none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, Training Plan</a:t>
                      </a:r>
                      <a:endParaRPr kumimoji="0" lang="th-TH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359293"/>
                  </a:ext>
                </a:extLst>
              </a:tr>
            </a:tbl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A9E23066-9293-E09C-5B61-7E869E383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9140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ภาพรวมของวงจรการพัฒนาระบบ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(System Developments Life Cycle : SDLC)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425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ตัวยึดหมายเลขภาพนิ่ง 4">
            <a:extLst>
              <a:ext uri="{FF2B5EF4-FFF2-40B4-BE49-F238E27FC236}">
                <a16:creationId xmlns:a16="http://schemas.microsoft.com/office/drawing/2014/main" id="{9F1728E8-98E9-6CBB-D241-AF585B457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D8B8F9-CE50-8647-BAA0-DEA35A58964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81922" name="Line 2">
            <a:extLst>
              <a:ext uri="{FF2B5EF4-FFF2-40B4-BE49-F238E27FC236}">
                <a16:creationId xmlns:a16="http://schemas.microsoft.com/office/drawing/2014/main" id="{23FDD573-F9E1-4212-7878-F2DB27DEF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29320051-CE8A-96E2-1824-1C38E68CA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585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218724CE-26DD-B0F6-F899-01B1DCD0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874838"/>
            <a:ext cx="65992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latin typeface="Angsana New" panose="02020603050405020304" pitchFamily="18" charset="-34"/>
              </a:rPr>
              <a:t>System Development Methodologies </a:t>
            </a:r>
            <a:r>
              <a:rPr lang="th-TH" altLang="en-TH" b="1" dirty="0">
                <a:latin typeface="Angsana New" panose="02020603050405020304" pitchFamily="18" charset="-34"/>
              </a:rPr>
              <a:t>มี </a:t>
            </a:r>
            <a:r>
              <a:rPr lang="en-US" altLang="en-TH" b="1" dirty="0">
                <a:latin typeface="Angsana New" panose="02020603050405020304" pitchFamily="18" charset="-34"/>
              </a:rPr>
              <a:t>2 </a:t>
            </a:r>
            <a:r>
              <a:rPr lang="th-TH" altLang="en-TH" b="1" dirty="0">
                <a:latin typeface="Angsana New" panose="02020603050405020304" pitchFamily="18" charset="-34"/>
              </a:rPr>
              <a:t>วิธีการใหญ่ ดังนี้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th-TH" altLang="en-TH" sz="3200" b="1" dirty="0">
                <a:latin typeface="Angsana New" panose="02020603050405020304" pitchFamily="18" charset="-34"/>
              </a:rPr>
              <a:t>  </a:t>
            </a:r>
            <a:r>
              <a:rPr lang="en-US" altLang="en-TH" sz="3200" dirty="0">
                <a:latin typeface="Angsana New" panose="02020603050405020304" pitchFamily="18" charset="-34"/>
              </a:rPr>
              <a:t>Structured Design Methodologies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en-US" altLang="en-TH" sz="3200" dirty="0">
                <a:latin typeface="Angsana New" panose="02020603050405020304" pitchFamily="18" charset="-34"/>
              </a:rPr>
              <a:t>  Rapid Application Development (RAD)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ตัวยึดหมายเลขภาพนิ่ง 4">
            <a:extLst>
              <a:ext uri="{FF2B5EF4-FFF2-40B4-BE49-F238E27FC236}">
                <a16:creationId xmlns:a16="http://schemas.microsoft.com/office/drawing/2014/main" id="{96BD7AAE-7034-CB9A-C684-E9548E331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115A9C-DB05-0348-8BA1-641EF4B138C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83970" name="Line 2">
            <a:extLst>
              <a:ext uri="{FF2B5EF4-FFF2-40B4-BE49-F238E27FC236}">
                <a16:creationId xmlns:a16="http://schemas.microsoft.com/office/drawing/2014/main" id="{3C201AD2-9B75-87C0-233F-0E00FF524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9548AE95-3FBF-DB58-50FA-17A0903D1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C577E21-4120-66DB-BBA1-D31AE1B57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779588"/>
            <a:ext cx="81105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dirty="0">
                <a:latin typeface="Angsana New" panose="02020603050405020304" pitchFamily="18" charset="-34"/>
              </a:rPr>
              <a:t>(1) Structured Design Methodologies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th-TH" altLang="en-TH" sz="3200" dirty="0">
                <a:latin typeface="Angsana New" panose="02020603050405020304" pitchFamily="18" charset="-34"/>
              </a:rPr>
              <a:t>  วิธีการนี้มีใช้ตั้งแต่ปี ค.ศ.</a:t>
            </a:r>
            <a:r>
              <a:rPr lang="en-US" altLang="en-TH" sz="3200" dirty="0">
                <a:latin typeface="Angsana New" panose="02020603050405020304" pitchFamily="18" charset="-34"/>
              </a:rPr>
              <a:t>1980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en-US" altLang="en-TH" sz="3200" dirty="0">
                <a:latin typeface="Angsana New" panose="02020603050405020304" pitchFamily="18" charset="-34"/>
              </a:rPr>
              <a:t> </a:t>
            </a:r>
            <a:r>
              <a:rPr lang="th-TH" altLang="en-TH" sz="3200" dirty="0">
                <a:latin typeface="Angsana New" panose="02020603050405020304" pitchFamily="18" charset="-34"/>
              </a:rPr>
              <a:t> เป็นวิธีการแบบ </a:t>
            </a:r>
            <a:r>
              <a:rPr lang="en-US" altLang="en-TH" sz="3200" dirty="0">
                <a:latin typeface="Angsana New" panose="02020603050405020304" pitchFamily="18" charset="-34"/>
              </a:rPr>
              <a:t>Step-by-step </a:t>
            </a:r>
            <a:r>
              <a:rPr lang="th-TH" altLang="en-TH" sz="3200" dirty="0">
                <a:latin typeface="Angsana New" panose="02020603050405020304" pitchFamily="18" charset="-34"/>
              </a:rPr>
              <a:t>คือ มีการทำงานที่ย้ายจาก </a:t>
            </a:r>
            <a:r>
              <a:rPr lang="en-US" altLang="en-TH" sz="3200" dirty="0">
                <a:latin typeface="Angsana New" panose="02020603050405020304" pitchFamily="18" charset="-34"/>
              </a:rPr>
              <a:t>phase </a:t>
            </a:r>
            <a:r>
              <a:rPr lang="th-TH" altLang="en-TH" sz="3200" dirty="0">
                <a:latin typeface="Angsana New" panose="02020603050405020304" pitchFamily="18" charset="-34"/>
              </a:rPr>
              <a:t>หนึ่ง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dirty="0">
                <a:latin typeface="Angsana New" panose="02020603050405020304" pitchFamily="18" charset="-34"/>
              </a:rPr>
              <a:t>   ไปยัง </a:t>
            </a:r>
            <a:r>
              <a:rPr lang="en-US" altLang="en-TH" sz="3200" dirty="0">
                <a:latin typeface="Angsana New" panose="02020603050405020304" pitchFamily="18" charset="-34"/>
              </a:rPr>
              <a:t>phase </a:t>
            </a:r>
            <a:r>
              <a:rPr lang="th-TH" altLang="en-TH" sz="3200" dirty="0">
                <a:latin typeface="Angsana New" panose="02020603050405020304" pitchFamily="18" charset="-34"/>
              </a:rPr>
              <a:t>ต่อไป </a:t>
            </a:r>
            <a:r>
              <a:rPr lang="th-TH" altLang="en-TH" sz="3200" dirty="0" err="1">
                <a:latin typeface="Angsana New" panose="02020603050405020304" pitchFamily="18" charset="-34"/>
              </a:rPr>
              <a:t>เรื่อยๆ</a:t>
            </a:r>
            <a:endParaRPr lang="th-TH" altLang="en-TH" sz="3200" dirty="0">
              <a:latin typeface="Angsana New" panose="02020603050405020304" pitchFamily="18" charset="-34"/>
            </a:endParaRPr>
          </a:p>
        </p:txBody>
      </p:sp>
      <p:sp>
        <p:nvSpPr>
          <p:cNvPr id="99333" name="Rectangle 5">
            <a:extLst>
              <a:ext uri="{FF2B5EF4-FFF2-40B4-BE49-F238E27FC236}">
                <a16:creationId xmlns:a16="http://schemas.microsoft.com/office/drawing/2014/main" id="{9685DFD0-55E4-2FC8-5B44-6C07175CD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005263"/>
            <a:ext cx="4537075" cy="57626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>
                <a:latin typeface="Angsana New" charset="0"/>
              </a:rPr>
              <a:t>Structured Design Methodologies</a:t>
            </a:r>
            <a:endParaRPr lang="th-TH" altLang="x-none" b="1">
              <a:latin typeface="Angsana New" charset="0"/>
            </a:endParaRPr>
          </a:p>
        </p:txBody>
      </p:sp>
      <p:sp>
        <p:nvSpPr>
          <p:cNvPr id="99334" name="Rectangle 6">
            <a:extLst>
              <a:ext uri="{FF2B5EF4-FFF2-40B4-BE49-F238E27FC236}">
                <a16:creationId xmlns:a16="http://schemas.microsoft.com/office/drawing/2014/main" id="{ED08D7C8-DB5F-8762-6657-FF86AA36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516563"/>
            <a:ext cx="2879725" cy="6492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Waterfall Development</a:t>
            </a:r>
            <a:endParaRPr lang="th-TH" altLang="x-none">
              <a:latin typeface="Angsana New" charset="0"/>
            </a:endParaRPr>
          </a:p>
        </p:txBody>
      </p:sp>
      <p:sp>
        <p:nvSpPr>
          <p:cNvPr id="99335" name="Rectangle 7">
            <a:extLst>
              <a:ext uri="{FF2B5EF4-FFF2-40B4-BE49-F238E27FC236}">
                <a16:creationId xmlns:a16="http://schemas.microsoft.com/office/drawing/2014/main" id="{598A8561-E496-B325-B644-66404945C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516563"/>
            <a:ext cx="2879725" cy="6492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Parallel Development </a:t>
            </a:r>
            <a:endParaRPr lang="th-TH" altLang="x-none">
              <a:latin typeface="Angsana New" charset="0"/>
            </a:endParaRPr>
          </a:p>
        </p:txBody>
      </p:sp>
      <p:sp>
        <p:nvSpPr>
          <p:cNvPr id="83976" name="Line 8">
            <a:extLst>
              <a:ext uri="{FF2B5EF4-FFF2-40B4-BE49-F238E27FC236}">
                <a16:creationId xmlns:a16="http://schemas.microsoft.com/office/drawing/2014/main" id="{87F9F4FE-7B49-E3BA-D78E-51745E2957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4438" y="4581525"/>
            <a:ext cx="2087562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83977" name="Line 9">
            <a:extLst>
              <a:ext uri="{FF2B5EF4-FFF2-40B4-BE49-F238E27FC236}">
                <a16:creationId xmlns:a16="http://schemas.microsoft.com/office/drawing/2014/main" id="{D9BDD756-85F0-3BFE-EC9D-53C8FA6EE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581525"/>
            <a:ext cx="230505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ตัวยึดหมายเลขภาพนิ่ง 4">
            <a:extLst>
              <a:ext uri="{FF2B5EF4-FFF2-40B4-BE49-F238E27FC236}">
                <a16:creationId xmlns:a16="http://schemas.microsoft.com/office/drawing/2014/main" id="{27CC3771-8868-0948-95F0-F2862C0DD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D02F8D-9952-8546-9A55-22E9F90DEF0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0482" name="Line 5">
            <a:extLst>
              <a:ext uri="{FF2B5EF4-FFF2-40B4-BE49-F238E27FC236}">
                <a16:creationId xmlns:a16="http://schemas.microsoft.com/office/drawing/2014/main" id="{3D90AFFA-0218-5850-0D57-FBFE39DAE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483" name="Text Box 8">
            <a:extLst>
              <a:ext uri="{FF2B5EF4-FFF2-40B4-BE49-F238E27FC236}">
                <a16:creationId xmlns:a16="http://schemas.microsoft.com/office/drawing/2014/main" id="{6A2C570F-CF3D-635E-B69B-566C7DA99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8545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ความหมายของระบบ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0484" name="Text Box 38">
            <a:extLst>
              <a:ext uri="{FF2B5EF4-FFF2-40B4-BE49-F238E27FC236}">
                <a16:creationId xmlns:a16="http://schemas.microsoft.com/office/drawing/2014/main" id="{99E321C9-6A60-7C68-2B42-BF992E97D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674813"/>
            <a:ext cx="80787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ระบบ คือ สิ่งที่ประกอบด้วย องค์ประกอบหน่วยย่อยหลายๆ หน่วยที่มี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ความสัมพันธ์กันและ ทำงานร่วมกัน เพื่อจุดประสงค์เดียวกัน</a:t>
            </a:r>
          </a:p>
        </p:txBody>
      </p:sp>
      <p:sp>
        <p:nvSpPr>
          <p:cNvPr id="20485" name="Text Box 39">
            <a:extLst>
              <a:ext uri="{FF2B5EF4-FFF2-40B4-BE49-F238E27FC236}">
                <a16:creationId xmlns:a16="http://schemas.microsoft.com/office/drawing/2014/main" id="{58592502-909E-1B6F-F495-B301F7B7A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2722563"/>
            <a:ext cx="477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endParaRPr lang="en-TH" altLang="en-TH">
              <a:latin typeface="Angsana New" panose="02020603050405020304" pitchFamily="18" charset="-34"/>
            </a:endParaRPr>
          </a:p>
        </p:txBody>
      </p:sp>
      <p:sp>
        <p:nvSpPr>
          <p:cNvPr id="20486" name="Text Box 40">
            <a:extLst>
              <a:ext uri="{FF2B5EF4-FFF2-40B4-BE49-F238E27FC236}">
                <a16:creationId xmlns:a16="http://schemas.microsoft.com/office/drawing/2014/main" id="{B82BA0B1-C5BA-CA0C-7294-9913966CE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3281363"/>
            <a:ext cx="477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endParaRPr lang="en-TH" altLang="en-TH">
              <a:latin typeface="Angsana New" panose="02020603050405020304" pitchFamily="18" charset="-34"/>
            </a:endParaRPr>
          </a:p>
        </p:txBody>
      </p:sp>
      <p:sp>
        <p:nvSpPr>
          <p:cNvPr id="20487" name="Text Box 41">
            <a:extLst>
              <a:ext uri="{FF2B5EF4-FFF2-40B4-BE49-F238E27FC236}">
                <a16:creationId xmlns:a16="http://schemas.microsoft.com/office/drawing/2014/main" id="{2BF30633-9725-71E4-E8C3-8D268A844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708275"/>
            <a:ext cx="6088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ระบบทุกระบบต้องมีปัจจัยที่เป็น </a:t>
            </a:r>
            <a:r>
              <a:rPr lang="en-US" altLang="en-TH">
                <a:latin typeface="Angsana New" panose="02020603050405020304" pitchFamily="18" charset="-34"/>
              </a:rPr>
              <a:t>Input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Output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20488" name="Text Box 42">
            <a:extLst>
              <a:ext uri="{FF2B5EF4-FFF2-40B4-BE49-F238E27FC236}">
                <a16:creationId xmlns:a16="http://schemas.microsoft.com/office/drawing/2014/main" id="{2241CDBC-4FE3-9C03-E7F7-21A44EA55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287713"/>
            <a:ext cx="80343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ระบบทุกระบบต้องมีขอบเขตที่แน่นอน สิ่งที่อยู่เหนือขอบเขต เรียกว่า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</a:t>
            </a:r>
            <a:r>
              <a:rPr lang="en-US" altLang="en-TH">
                <a:latin typeface="Angsana New" panose="02020603050405020304" pitchFamily="18" charset="-34"/>
              </a:rPr>
              <a:t>“ </a:t>
            </a:r>
            <a:r>
              <a:rPr lang="th-TH" altLang="en-TH">
                <a:latin typeface="Angsana New" panose="02020603050405020304" pitchFamily="18" charset="-34"/>
              </a:rPr>
              <a:t>สิ่งแวดล้อม </a:t>
            </a:r>
            <a:r>
              <a:rPr lang="en-US" altLang="en-TH">
                <a:latin typeface="Angsana New" panose="02020603050405020304" pitchFamily="18" charset="-34"/>
              </a:rPr>
              <a:t>”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ตัวยึดหมายเลขภาพนิ่ง 4">
            <a:extLst>
              <a:ext uri="{FF2B5EF4-FFF2-40B4-BE49-F238E27FC236}">
                <a16:creationId xmlns:a16="http://schemas.microsoft.com/office/drawing/2014/main" id="{CA5B3F5F-7D32-D404-8FBB-159F5C5015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2A3C9F-1273-D644-92C8-DF3491B035E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86018" name="Line 2">
            <a:extLst>
              <a:ext uri="{FF2B5EF4-FFF2-40B4-BE49-F238E27FC236}">
                <a16:creationId xmlns:a16="http://schemas.microsoft.com/office/drawing/2014/main" id="{ADA63FDA-486F-96B1-2A77-1BA0C0B84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EF397EDA-6B67-6146-3B3D-85FC439AC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DCC9432-3DCB-B9B2-5696-DB2B0113A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844675"/>
            <a:ext cx="3441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(1.1) Waterfall Development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86021" name="Rectangle 6">
            <a:extLst>
              <a:ext uri="{FF2B5EF4-FFF2-40B4-BE49-F238E27FC236}">
                <a16:creationId xmlns:a16="http://schemas.microsoft.com/office/drawing/2014/main" id="{624ABC57-E755-B0B4-C355-1080F1A2B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065338"/>
            <a:ext cx="1871662" cy="6477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Planning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0359" name="Rectangle 7">
            <a:extLst>
              <a:ext uri="{FF2B5EF4-FFF2-40B4-BE49-F238E27FC236}">
                <a16:creationId xmlns:a16="http://schemas.microsoft.com/office/drawing/2014/main" id="{1E7A2FC5-7CFC-DC62-C5CB-60B2DF172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00375"/>
            <a:ext cx="1871663" cy="647700"/>
          </a:xfrm>
          <a:prstGeom prst="rect">
            <a:avLst/>
          </a:prstGeom>
          <a:solidFill>
            <a:srgbClr val="FFCC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99"/>
            </a:extrusionClr>
            <a:contourClr>
              <a:srgbClr val="FFCC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Analysis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0360" name="Rectangle 8">
            <a:extLst>
              <a:ext uri="{FF2B5EF4-FFF2-40B4-BE49-F238E27FC236}">
                <a16:creationId xmlns:a16="http://schemas.microsoft.com/office/drawing/2014/main" id="{15E51D7A-B647-6025-1C49-AD2959228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945063"/>
            <a:ext cx="2014538" cy="647700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Implementation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0361" name="Rectangle 9">
            <a:extLst>
              <a:ext uri="{FF2B5EF4-FFF2-40B4-BE49-F238E27FC236}">
                <a16:creationId xmlns:a16="http://schemas.microsoft.com/office/drawing/2014/main" id="{201B84D0-C13C-2848-0B17-310BB3593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937000"/>
            <a:ext cx="1871663" cy="647700"/>
          </a:xfrm>
          <a:prstGeom prst="rect">
            <a:avLst/>
          </a:prstGeom>
          <a:solidFill>
            <a:srgbClr val="FF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FF"/>
            </a:extrusionClr>
            <a:contourClr>
              <a:srgbClr val="FFCC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Design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cxnSp>
        <p:nvCxnSpPr>
          <p:cNvPr id="100362" name="AutoShape 10">
            <a:extLst>
              <a:ext uri="{FF2B5EF4-FFF2-40B4-BE49-F238E27FC236}">
                <a16:creationId xmlns:a16="http://schemas.microsoft.com/office/drawing/2014/main" id="{9BD9494C-01BC-16AE-CED2-11F2B589A539}"/>
              </a:ext>
            </a:extLst>
          </p:cNvPr>
          <p:cNvCxnSpPr>
            <a:cxnSpLocks noChangeShapeType="1"/>
            <a:stCxn id="86021" idx="3"/>
            <a:endCxn id="100359" idx="0"/>
          </p:cNvCxnSpPr>
          <p:nvPr/>
        </p:nvCxnSpPr>
        <p:spPr bwMode="auto">
          <a:xfrm>
            <a:off x="2266950" y="2389188"/>
            <a:ext cx="361950" cy="6111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63" name="AutoShape 11">
            <a:extLst>
              <a:ext uri="{FF2B5EF4-FFF2-40B4-BE49-F238E27FC236}">
                <a16:creationId xmlns:a16="http://schemas.microsoft.com/office/drawing/2014/main" id="{AE74BBB6-EF86-25C0-89FC-85949D0AA5E0}"/>
              </a:ext>
            </a:extLst>
          </p:cNvPr>
          <p:cNvCxnSpPr>
            <a:cxnSpLocks noChangeShapeType="1"/>
            <a:stCxn id="100359" idx="3"/>
            <a:endCxn id="100361" idx="0"/>
          </p:cNvCxnSpPr>
          <p:nvPr/>
        </p:nvCxnSpPr>
        <p:spPr bwMode="auto">
          <a:xfrm>
            <a:off x="3563938" y="3324225"/>
            <a:ext cx="360362" cy="6127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64" name="AutoShape 12">
            <a:extLst>
              <a:ext uri="{FF2B5EF4-FFF2-40B4-BE49-F238E27FC236}">
                <a16:creationId xmlns:a16="http://schemas.microsoft.com/office/drawing/2014/main" id="{8B4BEC08-CF47-35DA-B00A-E25D7540F9EC}"/>
              </a:ext>
            </a:extLst>
          </p:cNvPr>
          <p:cNvCxnSpPr>
            <a:cxnSpLocks noChangeShapeType="1"/>
            <a:stCxn id="100361" idx="3"/>
            <a:endCxn id="100360" idx="0"/>
          </p:cNvCxnSpPr>
          <p:nvPr/>
        </p:nvCxnSpPr>
        <p:spPr bwMode="auto">
          <a:xfrm>
            <a:off x="4859338" y="4260850"/>
            <a:ext cx="720725" cy="6842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28" name="Text Box 13">
            <a:extLst>
              <a:ext uri="{FF2B5EF4-FFF2-40B4-BE49-F238E27FC236}">
                <a16:creationId xmlns:a16="http://schemas.microsoft.com/office/drawing/2014/main" id="{930BFD87-608A-C2DE-1519-1C2402B0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284913"/>
            <a:ext cx="375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The Waterfall Development Methodology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100366" name="AutoShape 14">
            <a:extLst>
              <a:ext uri="{FF2B5EF4-FFF2-40B4-BE49-F238E27FC236}">
                <a16:creationId xmlns:a16="http://schemas.microsoft.com/office/drawing/2014/main" id="{D9958FAC-9FFE-AAF7-C294-336622DD0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876925"/>
            <a:ext cx="2881312" cy="649288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99"/>
            </a:extrusionClr>
            <a:contourClr>
              <a:srgbClr val="FF66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Information System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cxnSp>
        <p:nvCxnSpPr>
          <p:cNvPr id="100367" name="AutoShape 15">
            <a:extLst>
              <a:ext uri="{FF2B5EF4-FFF2-40B4-BE49-F238E27FC236}">
                <a16:creationId xmlns:a16="http://schemas.microsoft.com/office/drawing/2014/main" id="{1513507C-92C6-77A3-4A2C-35BED4FC0E5B}"/>
              </a:ext>
            </a:extLst>
          </p:cNvPr>
          <p:cNvCxnSpPr>
            <a:cxnSpLocks noChangeShapeType="1"/>
            <a:stCxn id="100360" idx="3"/>
            <a:endCxn id="100366" idx="0"/>
          </p:cNvCxnSpPr>
          <p:nvPr/>
        </p:nvCxnSpPr>
        <p:spPr bwMode="auto">
          <a:xfrm>
            <a:off x="6586538" y="5268913"/>
            <a:ext cx="939800" cy="60801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68" name="Freeform 16">
            <a:extLst>
              <a:ext uri="{FF2B5EF4-FFF2-40B4-BE49-F238E27FC236}">
                <a16:creationId xmlns:a16="http://schemas.microsoft.com/office/drawing/2014/main" id="{23BC8852-21F1-B968-24B1-AD0A639F8F39}"/>
              </a:ext>
            </a:extLst>
          </p:cNvPr>
          <p:cNvSpPr>
            <a:spLocks/>
          </p:cNvSpPr>
          <p:nvPr/>
        </p:nvSpPr>
        <p:spPr bwMode="auto">
          <a:xfrm>
            <a:off x="2268538" y="2252663"/>
            <a:ext cx="1092200" cy="719137"/>
          </a:xfrm>
          <a:custGeom>
            <a:avLst/>
            <a:gdLst>
              <a:gd name="T0" fmla="*/ 2147483646 w 688"/>
              <a:gd name="T1" fmla="*/ 2147483646 h 453"/>
              <a:gd name="T2" fmla="*/ 2147483646 w 688"/>
              <a:gd name="T3" fmla="*/ 2147483646 h 453"/>
              <a:gd name="T4" fmla="*/ 2147483646 w 688"/>
              <a:gd name="T5" fmla="*/ 2147483646 h 453"/>
              <a:gd name="T6" fmla="*/ 2147483646 w 688"/>
              <a:gd name="T7" fmla="*/ 2147483646 h 453"/>
              <a:gd name="T8" fmla="*/ 2147483646 w 688"/>
              <a:gd name="T9" fmla="*/ 2147483646 h 453"/>
              <a:gd name="T10" fmla="*/ 0 w 688"/>
              <a:gd name="T11" fmla="*/ 0 h 4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88"/>
              <a:gd name="T19" fmla="*/ 0 h 453"/>
              <a:gd name="T20" fmla="*/ 688 w 688"/>
              <a:gd name="T21" fmla="*/ 453 h 45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88" h="453">
                <a:moveTo>
                  <a:pt x="408" y="453"/>
                </a:moveTo>
                <a:cubicBezTo>
                  <a:pt x="548" y="362"/>
                  <a:pt x="688" y="272"/>
                  <a:pt x="680" y="227"/>
                </a:cubicBezTo>
                <a:cubicBezTo>
                  <a:pt x="672" y="182"/>
                  <a:pt x="400" y="211"/>
                  <a:pt x="362" y="181"/>
                </a:cubicBezTo>
                <a:cubicBezTo>
                  <a:pt x="324" y="151"/>
                  <a:pt x="476" y="60"/>
                  <a:pt x="453" y="45"/>
                </a:cubicBezTo>
                <a:cubicBezTo>
                  <a:pt x="430" y="30"/>
                  <a:pt x="301" y="98"/>
                  <a:pt x="226" y="91"/>
                </a:cubicBezTo>
                <a:cubicBezTo>
                  <a:pt x="151" y="84"/>
                  <a:pt x="75" y="42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0369" name="Freeform 17">
            <a:extLst>
              <a:ext uri="{FF2B5EF4-FFF2-40B4-BE49-F238E27FC236}">
                <a16:creationId xmlns:a16="http://schemas.microsoft.com/office/drawing/2014/main" id="{9AEDBF0C-6D43-1DAC-B3DA-34F74D2DF81D}"/>
              </a:ext>
            </a:extLst>
          </p:cNvPr>
          <p:cNvSpPr>
            <a:spLocks/>
          </p:cNvSpPr>
          <p:nvPr/>
        </p:nvSpPr>
        <p:spPr bwMode="auto">
          <a:xfrm>
            <a:off x="3563938" y="3008313"/>
            <a:ext cx="1103312" cy="900112"/>
          </a:xfrm>
          <a:custGeom>
            <a:avLst/>
            <a:gdLst>
              <a:gd name="T0" fmla="*/ 2147483646 w 695"/>
              <a:gd name="T1" fmla="*/ 2147483646 h 567"/>
              <a:gd name="T2" fmla="*/ 2147483646 w 695"/>
              <a:gd name="T3" fmla="*/ 2147483646 h 567"/>
              <a:gd name="T4" fmla="*/ 2147483646 w 695"/>
              <a:gd name="T5" fmla="*/ 2147483646 h 567"/>
              <a:gd name="T6" fmla="*/ 2147483646 w 695"/>
              <a:gd name="T7" fmla="*/ 2147483646 h 567"/>
              <a:gd name="T8" fmla="*/ 2147483646 w 695"/>
              <a:gd name="T9" fmla="*/ 2147483646 h 567"/>
              <a:gd name="T10" fmla="*/ 2147483646 w 695"/>
              <a:gd name="T11" fmla="*/ 2147483646 h 567"/>
              <a:gd name="T12" fmla="*/ 0 w 695"/>
              <a:gd name="T13" fmla="*/ 2147483646 h 5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95"/>
              <a:gd name="T22" fmla="*/ 0 h 567"/>
              <a:gd name="T23" fmla="*/ 695 w 695"/>
              <a:gd name="T24" fmla="*/ 567 h 5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95" h="567">
                <a:moveTo>
                  <a:pt x="454" y="567"/>
                </a:moveTo>
                <a:cubicBezTo>
                  <a:pt x="574" y="450"/>
                  <a:pt x="695" y="333"/>
                  <a:pt x="680" y="295"/>
                </a:cubicBezTo>
                <a:cubicBezTo>
                  <a:pt x="665" y="257"/>
                  <a:pt x="401" y="355"/>
                  <a:pt x="363" y="340"/>
                </a:cubicBezTo>
                <a:cubicBezTo>
                  <a:pt x="325" y="325"/>
                  <a:pt x="469" y="227"/>
                  <a:pt x="454" y="204"/>
                </a:cubicBezTo>
                <a:cubicBezTo>
                  <a:pt x="439" y="181"/>
                  <a:pt x="287" y="234"/>
                  <a:pt x="272" y="204"/>
                </a:cubicBezTo>
                <a:cubicBezTo>
                  <a:pt x="257" y="174"/>
                  <a:pt x="408" y="46"/>
                  <a:pt x="363" y="23"/>
                </a:cubicBezTo>
                <a:cubicBezTo>
                  <a:pt x="318" y="0"/>
                  <a:pt x="159" y="34"/>
                  <a:pt x="0" y="6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0370" name="Freeform 18">
            <a:extLst>
              <a:ext uri="{FF2B5EF4-FFF2-40B4-BE49-F238E27FC236}">
                <a16:creationId xmlns:a16="http://schemas.microsoft.com/office/drawing/2014/main" id="{446FBB20-B998-01F8-F7D8-15746B2567FB}"/>
              </a:ext>
            </a:extLst>
          </p:cNvPr>
          <p:cNvSpPr>
            <a:spLocks/>
          </p:cNvSpPr>
          <p:nvPr/>
        </p:nvSpPr>
        <p:spPr bwMode="auto">
          <a:xfrm>
            <a:off x="4859338" y="3968750"/>
            <a:ext cx="1536700" cy="947738"/>
          </a:xfrm>
          <a:custGeom>
            <a:avLst/>
            <a:gdLst>
              <a:gd name="T0" fmla="*/ 2147483646 w 968"/>
              <a:gd name="T1" fmla="*/ 2147483646 h 597"/>
              <a:gd name="T2" fmla="*/ 2147483646 w 968"/>
              <a:gd name="T3" fmla="*/ 2147483646 h 597"/>
              <a:gd name="T4" fmla="*/ 2147483646 w 968"/>
              <a:gd name="T5" fmla="*/ 2147483646 h 597"/>
              <a:gd name="T6" fmla="*/ 2147483646 w 968"/>
              <a:gd name="T7" fmla="*/ 2147483646 h 597"/>
              <a:gd name="T8" fmla="*/ 2147483646 w 968"/>
              <a:gd name="T9" fmla="*/ 2147483646 h 597"/>
              <a:gd name="T10" fmla="*/ 2147483646 w 968"/>
              <a:gd name="T11" fmla="*/ 2147483646 h 597"/>
              <a:gd name="T12" fmla="*/ 0 w 968"/>
              <a:gd name="T13" fmla="*/ 2147483646 h 5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8"/>
              <a:gd name="T22" fmla="*/ 0 h 597"/>
              <a:gd name="T23" fmla="*/ 968 w 968"/>
              <a:gd name="T24" fmla="*/ 597 h 5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8" h="597">
                <a:moveTo>
                  <a:pt x="635" y="597"/>
                </a:moveTo>
                <a:cubicBezTo>
                  <a:pt x="801" y="465"/>
                  <a:pt x="968" y="333"/>
                  <a:pt x="953" y="280"/>
                </a:cubicBezTo>
                <a:cubicBezTo>
                  <a:pt x="938" y="227"/>
                  <a:pt x="590" y="310"/>
                  <a:pt x="545" y="280"/>
                </a:cubicBezTo>
                <a:cubicBezTo>
                  <a:pt x="500" y="250"/>
                  <a:pt x="711" y="121"/>
                  <a:pt x="681" y="98"/>
                </a:cubicBezTo>
                <a:cubicBezTo>
                  <a:pt x="651" y="75"/>
                  <a:pt x="408" y="159"/>
                  <a:pt x="363" y="144"/>
                </a:cubicBezTo>
                <a:cubicBezTo>
                  <a:pt x="318" y="129"/>
                  <a:pt x="469" y="16"/>
                  <a:pt x="409" y="8"/>
                </a:cubicBezTo>
                <a:cubicBezTo>
                  <a:pt x="349" y="0"/>
                  <a:pt x="174" y="49"/>
                  <a:pt x="0" y="9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1" grpId="0" animBg="1"/>
      <p:bldP spid="10036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ตัวยึดหมายเลขภาพนิ่ง 4">
            <a:extLst>
              <a:ext uri="{FF2B5EF4-FFF2-40B4-BE49-F238E27FC236}">
                <a16:creationId xmlns:a16="http://schemas.microsoft.com/office/drawing/2014/main" id="{C0BDDF9C-E8E3-7EB9-9A3C-C7EB4F119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8B492F-D79E-FC4F-9062-233D720AA49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88066" name="Line 2">
            <a:extLst>
              <a:ext uri="{FF2B5EF4-FFF2-40B4-BE49-F238E27FC236}">
                <a16:creationId xmlns:a16="http://schemas.microsoft.com/office/drawing/2014/main" id="{05A2E18B-4A59-67D6-30D0-721094826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8185D391-DC4C-5BDE-7064-1D66984BF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3FA5839C-4199-5813-A660-B57F2623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75025"/>
            <a:ext cx="827722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การทำงานทุกอย่างจะอยู่ในรูปแบบของเอกสารทั้ง การวางแผน, การออกแบบ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ซึ่งยากในการทำความเข้าใจ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ใช้เวลานานในการทำงานในแต่ละ </a:t>
            </a:r>
            <a:r>
              <a:rPr lang="en-US" altLang="en-TH">
                <a:latin typeface="Angsana New" panose="02020603050405020304" pitchFamily="18" charset="-34"/>
              </a:rPr>
              <a:t>Phase </a:t>
            </a:r>
            <a:r>
              <a:rPr lang="th-TH" altLang="en-TH">
                <a:latin typeface="Angsana New" panose="02020603050405020304" pitchFamily="18" charset="-34"/>
              </a:rPr>
              <a:t>ซึ่งทำให้การพัฒนาระบบใช้เวลานาน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ไปด้วย</a:t>
            </a:r>
            <a:r>
              <a:rPr lang="th-TH" altLang="en-TH" sz="3200" b="1">
                <a:latin typeface="Angsana New" panose="02020603050405020304" pitchFamily="18" charset="-34"/>
              </a:rPr>
              <a:t> 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93A717D0-1FEE-E12B-58F2-912524A72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63725"/>
            <a:ext cx="5694363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สามารถระบุความต้องการได้อย่างครบถ้วน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ลดความต้องการในระหว่างการทำงานของ </a:t>
            </a:r>
            <a:r>
              <a:rPr lang="en-US" altLang="en-TH">
                <a:latin typeface="Angsana New" panose="02020603050405020304" pitchFamily="18" charset="-34"/>
              </a:rPr>
              <a:t>Process</a:t>
            </a:r>
            <a:endParaRPr lang="th-TH" altLang="en-TH" sz="3200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ตัวยึดหมายเลขภาพนิ่ง 4">
            <a:extLst>
              <a:ext uri="{FF2B5EF4-FFF2-40B4-BE49-F238E27FC236}">
                <a16:creationId xmlns:a16="http://schemas.microsoft.com/office/drawing/2014/main" id="{33518637-6624-A361-8364-6E1702A82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571A8C-19A5-FF41-A42A-6FE19239A62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E95BDB73-540F-C99A-5145-C389D2C4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92150"/>
            <a:ext cx="1655762" cy="360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Planning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4EAD37CD-3B89-209A-E8E6-1882BDA34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412875"/>
            <a:ext cx="1511300" cy="36195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Analysis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BD5D308D-6C24-E3B2-FCFC-5055723EE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205038"/>
            <a:ext cx="1728787" cy="43338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Design Phase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3CECA6EF-F165-300F-6EC9-1A393418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2425700"/>
            <a:ext cx="2016125" cy="3603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Implementation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C08D78A7-0F54-D4FF-68D6-30E83E26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1489075"/>
            <a:ext cx="1657350" cy="3603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Design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7C416281-073D-070B-7D86-9AFEEEA2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5" y="4156075"/>
            <a:ext cx="1871663" cy="3603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Implementation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56" name="Rectangle 8">
            <a:extLst>
              <a:ext uri="{FF2B5EF4-FFF2-40B4-BE49-F238E27FC236}">
                <a16:creationId xmlns:a16="http://schemas.microsoft.com/office/drawing/2014/main" id="{CBAA7F35-7D48-615C-D043-9B88B74E5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436938"/>
            <a:ext cx="1439863" cy="287337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Design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57" name="Rectangle 9">
            <a:extLst>
              <a:ext uri="{FF2B5EF4-FFF2-40B4-BE49-F238E27FC236}">
                <a16:creationId xmlns:a16="http://schemas.microsoft.com/office/drawing/2014/main" id="{0B68BD58-D8BA-B9BE-5225-9158EAFCE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4659313"/>
            <a:ext cx="1657350" cy="5048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Implementation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58" name="Rectangle 10">
            <a:extLst>
              <a:ext uri="{FF2B5EF4-FFF2-40B4-BE49-F238E27FC236}">
                <a16:creationId xmlns:a16="http://schemas.microsoft.com/office/drawing/2014/main" id="{A83F309C-7AF1-DBC0-3E3D-67D05E278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3867150"/>
            <a:ext cx="1511300" cy="287338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Design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cxnSp>
        <p:nvCxnSpPr>
          <p:cNvPr id="90123" name="AutoShape 11">
            <a:extLst>
              <a:ext uri="{FF2B5EF4-FFF2-40B4-BE49-F238E27FC236}">
                <a16:creationId xmlns:a16="http://schemas.microsoft.com/office/drawing/2014/main" id="{E54B4207-4D30-E784-2B46-154C0612CF5A}"/>
              </a:ext>
            </a:extLst>
          </p:cNvPr>
          <p:cNvCxnSpPr>
            <a:cxnSpLocks noChangeShapeType="1"/>
            <a:stCxn id="90114" idx="3"/>
            <a:endCxn id="90115" idx="0"/>
          </p:cNvCxnSpPr>
          <p:nvPr/>
        </p:nvCxnSpPr>
        <p:spPr bwMode="auto">
          <a:xfrm>
            <a:off x="2051050" y="873125"/>
            <a:ext cx="396875" cy="5397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4" name="AutoShape 12">
            <a:extLst>
              <a:ext uri="{FF2B5EF4-FFF2-40B4-BE49-F238E27FC236}">
                <a16:creationId xmlns:a16="http://schemas.microsoft.com/office/drawing/2014/main" id="{1D367E0A-BBBF-7763-B869-31688465563F}"/>
              </a:ext>
            </a:extLst>
          </p:cNvPr>
          <p:cNvCxnSpPr>
            <a:cxnSpLocks noChangeShapeType="1"/>
            <a:stCxn id="90115" idx="3"/>
            <a:endCxn id="90116" idx="0"/>
          </p:cNvCxnSpPr>
          <p:nvPr/>
        </p:nvCxnSpPr>
        <p:spPr bwMode="auto">
          <a:xfrm>
            <a:off x="3203575" y="1593850"/>
            <a:ext cx="504825" cy="6111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1" name="AutoShape 13">
            <a:extLst>
              <a:ext uri="{FF2B5EF4-FFF2-40B4-BE49-F238E27FC236}">
                <a16:creationId xmlns:a16="http://schemas.microsoft.com/office/drawing/2014/main" id="{13E663CC-4EFE-F7B3-BC05-07F27B4542C2}"/>
              </a:ext>
            </a:extLst>
          </p:cNvPr>
          <p:cNvCxnSpPr>
            <a:cxnSpLocks noChangeShapeType="1"/>
            <a:stCxn id="90116" idx="3"/>
            <a:endCxn id="104454" idx="1"/>
          </p:cNvCxnSpPr>
          <p:nvPr/>
        </p:nvCxnSpPr>
        <p:spPr bwMode="auto">
          <a:xfrm flipV="1">
            <a:off x="4572000" y="1670050"/>
            <a:ext cx="865188" cy="752475"/>
          </a:xfrm>
          <a:prstGeom prst="curvedConnector3">
            <a:avLst>
              <a:gd name="adj1" fmla="val 4990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2" name="AutoShape 14">
            <a:extLst>
              <a:ext uri="{FF2B5EF4-FFF2-40B4-BE49-F238E27FC236}">
                <a16:creationId xmlns:a16="http://schemas.microsoft.com/office/drawing/2014/main" id="{F391F151-F11B-AA1B-C5B4-26CCD764E3D5}"/>
              </a:ext>
            </a:extLst>
          </p:cNvPr>
          <p:cNvCxnSpPr>
            <a:cxnSpLocks noChangeShapeType="1"/>
            <a:stCxn id="90116" idx="3"/>
            <a:endCxn id="104456" idx="0"/>
          </p:cNvCxnSpPr>
          <p:nvPr/>
        </p:nvCxnSpPr>
        <p:spPr bwMode="auto">
          <a:xfrm flipH="1">
            <a:off x="3997325" y="2422525"/>
            <a:ext cx="574675" cy="1014413"/>
          </a:xfrm>
          <a:prstGeom prst="curvedConnector4">
            <a:avLst>
              <a:gd name="adj1" fmla="val -39505"/>
              <a:gd name="adj2" fmla="val 6056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3" name="AutoShape 15">
            <a:extLst>
              <a:ext uri="{FF2B5EF4-FFF2-40B4-BE49-F238E27FC236}">
                <a16:creationId xmlns:a16="http://schemas.microsoft.com/office/drawing/2014/main" id="{9D4008D1-A8CD-A760-B948-24988B1178C5}"/>
              </a:ext>
            </a:extLst>
          </p:cNvPr>
          <p:cNvCxnSpPr>
            <a:cxnSpLocks noChangeShapeType="1"/>
            <a:stCxn id="90116" idx="1"/>
            <a:endCxn id="104458" idx="0"/>
          </p:cNvCxnSpPr>
          <p:nvPr/>
        </p:nvCxnSpPr>
        <p:spPr bwMode="auto">
          <a:xfrm rot="10800000" flipV="1">
            <a:off x="1296988" y="2422525"/>
            <a:ext cx="1546225" cy="14446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4" name="AutoShape 16">
            <a:extLst>
              <a:ext uri="{FF2B5EF4-FFF2-40B4-BE49-F238E27FC236}">
                <a16:creationId xmlns:a16="http://schemas.microsoft.com/office/drawing/2014/main" id="{4E2F7AB7-E183-61BE-03DD-32849896CE66}"/>
              </a:ext>
            </a:extLst>
          </p:cNvPr>
          <p:cNvCxnSpPr>
            <a:cxnSpLocks noChangeShapeType="1"/>
            <a:stCxn id="104458" idx="3"/>
            <a:endCxn id="104457" idx="0"/>
          </p:cNvCxnSpPr>
          <p:nvPr/>
        </p:nvCxnSpPr>
        <p:spPr bwMode="auto">
          <a:xfrm flipH="1">
            <a:off x="1801813" y="4011613"/>
            <a:ext cx="250825" cy="647700"/>
          </a:xfrm>
          <a:prstGeom prst="curvedConnector4">
            <a:avLst>
              <a:gd name="adj1" fmla="val -91139"/>
              <a:gd name="adj2" fmla="val 6078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5" name="AutoShape 17">
            <a:extLst>
              <a:ext uri="{FF2B5EF4-FFF2-40B4-BE49-F238E27FC236}">
                <a16:creationId xmlns:a16="http://schemas.microsoft.com/office/drawing/2014/main" id="{B6BAE5F3-9DD2-DC7E-CEF0-7BBCAF8DE364}"/>
              </a:ext>
            </a:extLst>
          </p:cNvPr>
          <p:cNvCxnSpPr>
            <a:cxnSpLocks noChangeShapeType="1"/>
            <a:stCxn id="104456" idx="3"/>
            <a:endCxn id="104455" idx="0"/>
          </p:cNvCxnSpPr>
          <p:nvPr/>
        </p:nvCxnSpPr>
        <p:spPr bwMode="auto">
          <a:xfrm>
            <a:off x="4716463" y="3581400"/>
            <a:ext cx="649287" cy="5746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466" name="AutoShape 18">
            <a:extLst>
              <a:ext uri="{FF2B5EF4-FFF2-40B4-BE49-F238E27FC236}">
                <a16:creationId xmlns:a16="http://schemas.microsoft.com/office/drawing/2014/main" id="{CDC11D62-9083-37D7-1EF5-918FDBB4274F}"/>
              </a:ext>
            </a:extLst>
          </p:cNvPr>
          <p:cNvCxnSpPr>
            <a:cxnSpLocks noChangeShapeType="1"/>
            <a:stCxn id="104454" idx="3"/>
            <a:endCxn id="104453" idx="0"/>
          </p:cNvCxnSpPr>
          <p:nvPr/>
        </p:nvCxnSpPr>
        <p:spPr bwMode="auto">
          <a:xfrm>
            <a:off x="7094538" y="1670050"/>
            <a:ext cx="358775" cy="7556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7" name="AutoShape 19">
            <a:extLst>
              <a:ext uri="{FF2B5EF4-FFF2-40B4-BE49-F238E27FC236}">
                <a16:creationId xmlns:a16="http://schemas.microsoft.com/office/drawing/2014/main" id="{7A5E036F-26B0-AC01-13DB-A8E13F56E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3362325"/>
            <a:ext cx="2520950" cy="20161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>
              <a:solidFill>
                <a:srgbClr val="FF3300"/>
              </a:solidFill>
            </a:endParaRPr>
          </a:p>
        </p:txBody>
      </p:sp>
      <p:sp>
        <p:nvSpPr>
          <p:cNvPr id="104468" name="AutoShape 20">
            <a:extLst>
              <a:ext uri="{FF2B5EF4-FFF2-40B4-BE49-F238E27FC236}">
                <a16:creationId xmlns:a16="http://schemas.microsoft.com/office/drawing/2014/main" id="{CFB130F2-0656-3AC4-FAF7-42153B55C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3219450"/>
            <a:ext cx="3297238" cy="1657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>
              <a:solidFill>
                <a:srgbClr val="FF3300"/>
              </a:solidFill>
            </a:endParaRPr>
          </a:p>
        </p:txBody>
      </p:sp>
      <p:sp>
        <p:nvSpPr>
          <p:cNvPr id="104469" name="AutoShape 21">
            <a:extLst>
              <a:ext uri="{FF2B5EF4-FFF2-40B4-BE49-F238E27FC236}">
                <a16:creationId xmlns:a16="http://schemas.microsoft.com/office/drawing/2014/main" id="{88EA2996-ED6B-9C14-4E91-8CDB954D3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1206500"/>
            <a:ext cx="3671888" cy="172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04470" name="Text Box 22">
            <a:extLst>
              <a:ext uri="{FF2B5EF4-FFF2-40B4-BE49-F238E27FC236}">
                <a16:creationId xmlns:a16="http://schemas.microsoft.com/office/drawing/2014/main" id="{161CD5A9-FDF9-CB6E-DE4F-573E1ADC9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33401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Subproject 1</a:t>
            </a:r>
            <a:endParaRPr lang="th-TH" altLang="en-TH" sz="24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71" name="Text Box 23">
            <a:extLst>
              <a:ext uri="{FF2B5EF4-FFF2-40B4-BE49-F238E27FC236}">
                <a16:creationId xmlns:a16="http://schemas.microsoft.com/office/drawing/2014/main" id="{663C0764-D86E-24DD-BB14-7609D99E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3" y="318135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Subproject 2</a:t>
            </a:r>
            <a:endParaRPr lang="th-TH" altLang="en-TH" sz="24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72" name="Text Box 24">
            <a:extLst>
              <a:ext uri="{FF2B5EF4-FFF2-40B4-BE49-F238E27FC236}">
                <a16:creationId xmlns:a16="http://schemas.microsoft.com/office/drawing/2014/main" id="{5A7BBF12-2327-E597-D64A-DA95AC1D7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119697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Subproject 3</a:t>
            </a:r>
            <a:endParaRPr lang="th-TH" altLang="en-TH" sz="24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73" name="Rectangle 25">
            <a:extLst>
              <a:ext uri="{FF2B5EF4-FFF2-40B4-BE49-F238E27FC236}">
                <a16:creationId xmlns:a16="http://schemas.microsoft.com/office/drawing/2014/main" id="{11353F0F-8176-9E43-C117-4767438B6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150" y="4802188"/>
            <a:ext cx="2016125" cy="576262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 b="1">
                <a:latin typeface="Angsana New" panose="02020603050405020304" pitchFamily="18" charset="-34"/>
              </a:rPr>
              <a:t>Implementation Phase</a:t>
            </a:r>
            <a:endParaRPr lang="th-TH" altLang="en-TH" sz="2000" b="1">
              <a:latin typeface="Angsana New" panose="02020603050405020304" pitchFamily="18" charset="-34"/>
            </a:endParaRPr>
          </a:p>
        </p:txBody>
      </p:sp>
      <p:sp>
        <p:nvSpPr>
          <p:cNvPr id="104474" name="Line 26">
            <a:extLst>
              <a:ext uri="{FF2B5EF4-FFF2-40B4-BE49-F238E27FC236}">
                <a16:creationId xmlns:a16="http://schemas.microsoft.com/office/drawing/2014/main" id="{E5047631-D394-1C55-9C16-82B020025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5091113"/>
            <a:ext cx="3744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75" name="Line 27">
            <a:extLst>
              <a:ext uri="{FF2B5EF4-FFF2-40B4-BE49-F238E27FC236}">
                <a16:creationId xmlns:a16="http://schemas.microsoft.com/office/drawing/2014/main" id="{CB102A9D-3750-CB29-4990-7CDA325E02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39385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76" name="Line 28">
            <a:extLst>
              <a:ext uri="{FF2B5EF4-FFF2-40B4-BE49-F238E27FC236}">
                <a16:creationId xmlns:a16="http://schemas.microsoft.com/office/drawing/2014/main" id="{A1F87308-FCC7-8D59-2992-AEAF67C70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938588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77" name="Line 29">
            <a:extLst>
              <a:ext uri="{FF2B5EF4-FFF2-40B4-BE49-F238E27FC236}">
                <a16:creationId xmlns:a16="http://schemas.microsoft.com/office/drawing/2014/main" id="{97B1432A-3464-ECEA-18F3-90F81A858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6550" y="2930525"/>
            <a:ext cx="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78" name="AutoShape 30">
            <a:extLst>
              <a:ext uri="{FF2B5EF4-FFF2-40B4-BE49-F238E27FC236}">
                <a16:creationId xmlns:a16="http://schemas.microsoft.com/office/drawing/2014/main" id="{608FB558-0FE8-1036-1FD8-95D736145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6189663"/>
            <a:ext cx="2806700" cy="433387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99"/>
            </a:extrusionClr>
            <a:contourClr>
              <a:srgbClr val="FF66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Information System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04479" name="Line 31">
            <a:extLst>
              <a:ext uri="{FF2B5EF4-FFF2-40B4-BE49-F238E27FC236}">
                <a16:creationId xmlns:a16="http://schemas.microsoft.com/office/drawing/2014/main" id="{A439B923-77FB-CC45-0671-B1EAED124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5738813"/>
            <a:ext cx="273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0" name="Line 32">
            <a:extLst>
              <a:ext uri="{FF2B5EF4-FFF2-40B4-BE49-F238E27FC236}">
                <a16:creationId xmlns:a16="http://schemas.microsoft.com/office/drawing/2014/main" id="{236983D6-C6D3-16EE-660B-5E390007F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9213" y="53784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1" name="Line 33">
            <a:extLst>
              <a:ext uri="{FF2B5EF4-FFF2-40B4-BE49-F238E27FC236}">
                <a16:creationId xmlns:a16="http://schemas.microsoft.com/office/drawing/2014/main" id="{4053D3A5-367F-5516-1E2B-7B54057DC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57388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0146" name="Text Box 34">
            <a:extLst>
              <a:ext uri="{FF2B5EF4-FFF2-40B4-BE49-F238E27FC236}">
                <a16:creationId xmlns:a16="http://schemas.microsoft.com/office/drawing/2014/main" id="{D39B96B3-09DF-759C-8C95-4C8617452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237288"/>
            <a:ext cx="359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The Parallel Development Methodology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90147" name="Freeform 35">
            <a:extLst>
              <a:ext uri="{FF2B5EF4-FFF2-40B4-BE49-F238E27FC236}">
                <a16:creationId xmlns:a16="http://schemas.microsoft.com/office/drawing/2014/main" id="{2332E9DA-4379-E506-6745-B9BB6EDA1D5D}"/>
              </a:ext>
            </a:extLst>
          </p:cNvPr>
          <p:cNvSpPr>
            <a:spLocks/>
          </p:cNvSpPr>
          <p:nvPr/>
        </p:nvSpPr>
        <p:spPr bwMode="auto">
          <a:xfrm>
            <a:off x="2051050" y="717550"/>
            <a:ext cx="720725" cy="695325"/>
          </a:xfrm>
          <a:custGeom>
            <a:avLst/>
            <a:gdLst>
              <a:gd name="T0" fmla="*/ 2147483646 w 454"/>
              <a:gd name="T1" fmla="*/ 2147483646 h 438"/>
              <a:gd name="T2" fmla="*/ 2147483646 w 454"/>
              <a:gd name="T3" fmla="*/ 2147483646 h 438"/>
              <a:gd name="T4" fmla="*/ 2147483646 w 454"/>
              <a:gd name="T5" fmla="*/ 2147483646 h 438"/>
              <a:gd name="T6" fmla="*/ 2147483646 w 454"/>
              <a:gd name="T7" fmla="*/ 2147483646 h 438"/>
              <a:gd name="T8" fmla="*/ 2147483646 w 454"/>
              <a:gd name="T9" fmla="*/ 2147483646 h 438"/>
              <a:gd name="T10" fmla="*/ 2147483646 w 454"/>
              <a:gd name="T11" fmla="*/ 2147483646 h 438"/>
              <a:gd name="T12" fmla="*/ 0 w 454"/>
              <a:gd name="T13" fmla="*/ 2147483646 h 4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54"/>
              <a:gd name="T22" fmla="*/ 0 h 438"/>
              <a:gd name="T23" fmla="*/ 454 w 454"/>
              <a:gd name="T24" fmla="*/ 438 h 4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54" h="438">
                <a:moveTo>
                  <a:pt x="454" y="438"/>
                </a:moveTo>
                <a:cubicBezTo>
                  <a:pt x="443" y="355"/>
                  <a:pt x="432" y="272"/>
                  <a:pt x="409" y="257"/>
                </a:cubicBezTo>
                <a:cubicBezTo>
                  <a:pt x="386" y="242"/>
                  <a:pt x="333" y="362"/>
                  <a:pt x="318" y="347"/>
                </a:cubicBezTo>
                <a:cubicBezTo>
                  <a:pt x="303" y="332"/>
                  <a:pt x="333" y="189"/>
                  <a:pt x="318" y="166"/>
                </a:cubicBezTo>
                <a:cubicBezTo>
                  <a:pt x="303" y="143"/>
                  <a:pt x="242" y="234"/>
                  <a:pt x="227" y="211"/>
                </a:cubicBezTo>
                <a:cubicBezTo>
                  <a:pt x="212" y="188"/>
                  <a:pt x="265" y="60"/>
                  <a:pt x="227" y="30"/>
                </a:cubicBezTo>
                <a:cubicBezTo>
                  <a:pt x="189" y="0"/>
                  <a:pt x="94" y="15"/>
                  <a:pt x="0" y="3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0148" name="Freeform 36">
            <a:extLst>
              <a:ext uri="{FF2B5EF4-FFF2-40B4-BE49-F238E27FC236}">
                <a16:creationId xmlns:a16="http://schemas.microsoft.com/office/drawing/2014/main" id="{BD3AA132-32B5-F588-3DCD-5B4085687C68}"/>
              </a:ext>
            </a:extLst>
          </p:cNvPr>
          <p:cNvSpPr>
            <a:spLocks/>
          </p:cNvSpPr>
          <p:nvPr/>
        </p:nvSpPr>
        <p:spPr bwMode="auto">
          <a:xfrm>
            <a:off x="3203575" y="1376363"/>
            <a:ext cx="936625" cy="828675"/>
          </a:xfrm>
          <a:custGeom>
            <a:avLst/>
            <a:gdLst>
              <a:gd name="T0" fmla="*/ 2147483646 w 590"/>
              <a:gd name="T1" fmla="*/ 2147483646 h 522"/>
              <a:gd name="T2" fmla="*/ 2147483646 w 590"/>
              <a:gd name="T3" fmla="*/ 2147483646 h 522"/>
              <a:gd name="T4" fmla="*/ 2147483646 w 590"/>
              <a:gd name="T5" fmla="*/ 2147483646 h 522"/>
              <a:gd name="T6" fmla="*/ 2147483646 w 590"/>
              <a:gd name="T7" fmla="*/ 2147483646 h 522"/>
              <a:gd name="T8" fmla="*/ 2147483646 w 590"/>
              <a:gd name="T9" fmla="*/ 2147483646 h 522"/>
              <a:gd name="T10" fmla="*/ 2147483646 w 590"/>
              <a:gd name="T11" fmla="*/ 2147483646 h 522"/>
              <a:gd name="T12" fmla="*/ 0 w 590"/>
              <a:gd name="T13" fmla="*/ 2147483646 h 5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0"/>
              <a:gd name="T22" fmla="*/ 0 h 522"/>
              <a:gd name="T23" fmla="*/ 590 w 590"/>
              <a:gd name="T24" fmla="*/ 522 h 5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90" h="522">
                <a:moveTo>
                  <a:pt x="590" y="522"/>
                </a:moveTo>
                <a:cubicBezTo>
                  <a:pt x="559" y="374"/>
                  <a:pt x="529" y="227"/>
                  <a:pt x="499" y="204"/>
                </a:cubicBezTo>
                <a:cubicBezTo>
                  <a:pt x="469" y="181"/>
                  <a:pt x="431" y="409"/>
                  <a:pt x="408" y="386"/>
                </a:cubicBezTo>
                <a:cubicBezTo>
                  <a:pt x="385" y="363"/>
                  <a:pt x="386" y="98"/>
                  <a:pt x="363" y="68"/>
                </a:cubicBezTo>
                <a:cubicBezTo>
                  <a:pt x="340" y="38"/>
                  <a:pt x="295" y="211"/>
                  <a:pt x="272" y="204"/>
                </a:cubicBezTo>
                <a:cubicBezTo>
                  <a:pt x="249" y="197"/>
                  <a:pt x="272" y="46"/>
                  <a:pt x="227" y="23"/>
                </a:cubicBezTo>
                <a:cubicBezTo>
                  <a:pt x="182" y="0"/>
                  <a:pt x="91" y="34"/>
                  <a:pt x="0" y="6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5" name="Freeform 37">
            <a:extLst>
              <a:ext uri="{FF2B5EF4-FFF2-40B4-BE49-F238E27FC236}">
                <a16:creationId xmlns:a16="http://schemas.microsoft.com/office/drawing/2014/main" id="{6E557FBA-66B8-AEE9-49DC-5086FF525060}"/>
              </a:ext>
            </a:extLst>
          </p:cNvPr>
          <p:cNvSpPr>
            <a:spLocks/>
          </p:cNvSpPr>
          <p:nvPr/>
        </p:nvSpPr>
        <p:spPr bwMode="auto">
          <a:xfrm>
            <a:off x="4427538" y="1533525"/>
            <a:ext cx="1008062" cy="671513"/>
          </a:xfrm>
          <a:custGeom>
            <a:avLst/>
            <a:gdLst>
              <a:gd name="T0" fmla="*/ 2147483646 w 635"/>
              <a:gd name="T1" fmla="*/ 2147483646 h 423"/>
              <a:gd name="T2" fmla="*/ 2147483646 w 635"/>
              <a:gd name="T3" fmla="*/ 2147483646 h 423"/>
              <a:gd name="T4" fmla="*/ 2147483646 w 635"/>
              <a:gd name="T5" fmla="*/ 2147483646 h 423"/>
              <a:gd name="T6" fmla="*/ 2147483646 w 635"/>
              <a:gd name="T7" fmla="*/ 2147483646 h 423"/>
              <a:gd name="T8" fmla="*/ 2147483646 w 635"/>
              <a:gd name="T9" fmla="*/ 2147483646 h 423"/>
              <a:gd name="T10" fmla="*/ 0 w 635"/>
              <a:gd name="T11" fmla="*/ 2147483646 h 4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5"/>
              <a:gd name="T19" fmla="*/ 0 h 423"/>
              <a:gd name="T20" fmla="*/ 635 w 635"/>
              <a:gd name="T21" fmla="*/ 423 h 4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5" h="423">
                <a:moveTo>
                  <a:pt x="635" y="15"/>
                </a:moveTo>
                <a:cubicBezTo>
                  <a:pt x="510" y="83"/>
                  <a:pt x="386" y="151"/>
                  <a:pt x="318" y="151"/>
                </a:cubicBezTo>
                <a:cubicBezTo>
                  <a:pt x="250" y="151"/>
                  <a:pt x="250" y="0"/>
                  <a:pt x="227" y="15"/>
                </a:cubicBezTo>
                <a:cubicBezTo>
                  <a:pt x="204" y="30"/>
                  <a:pt x="212" y="211"/>
                  <a:pt x="182" y="241"/>
                </a:cubicBezTo>
                <a:cubicBezTo>
                  <a:pt x="152" y="271"/>
                  <a:pt x="76" y="166"/>
                  <a:pt x="46" y="196"/>
                </a:cubicBezTo>
                <a:cubicBezTo>
                  <a:pt x="16" y="226"/>
                  <a:pt x="8" y="324"/>
                  <a:pt x="0" y="423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6" name="Freeform 38">
            <a:extLst>
              <a:ext uri="{FF2B5EF4-FFF2-40B4-BE49-F238E27FC236}">
                <a16:creationId xmlns:a16="http://schemas.microsoft.com/office/drawing/2014/main" id="{FE4709FA-DFD5-0216-5263-4BFAD2613242}"/>
              </a:ext>
            </a:extLst>
          </p:cNvPr>
          <p:cNvSpPr>
            <a:spLocks/>
          </p:cNvSpPr>
          <p:nvPr/>
        </p:nvSpPr>
        <p:spPr bwMode="auto">
          <a:xfrm>
            <a:off x="7092950" y="1557338"/>
            <a:ext cx="1008063" cy="863600"/>
          </a:xfrm>
          <a:custGeom>
            <a:avLst/>
            <a:gdLst>
              <a:gd name="T0" fmla="*/ 2147483646 w 635"/>
              <a:gd name="T1" fmla="*/ 2147483646 h 544"/>
              <a:gd name="T2" fmla="*/ 2147483646 w 635"/>
              <a:gd name="T3" fmla="*/ 2147483646 h 544"/>
              <a:gd name="T4" fmla="*/ 2147483646 w 635"/>
              <a:gd name="T5" fmla="*/ 2147483646 h 544"/>
              <a:gd name="T6" fmla="*/ 2147483646 w 635"/>
              <a:gd name="T7" fmla="*/ 2147483646 h 544"/>
              <a:gd name="T8" fmla="*/ 2147483646 w 635"/>
              <a:gd name="T9" fmla="*/ 2147483646 h 544"/>
              <a:gd name="T10" fmla="*/ 2147483646 w 635"/>
              <a:gd name="T11" fmla="*/ 2147483646 h 544"/>
              <a:gd name="T12" fmla="*/ 0 w 635"/>
              <a:gd name="T13" fmla="*/ 0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5"/>
              <a:gd name="T22" fmla="*/ 0 h 544"/>
              <a:gd name="T23" fmla="*/ 635 w 635"/>
              <a:gd name="T24" fmla="*/ 544 h 5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5" h="544">
                <a:moveTo>
                  <a:pt x="635" y="544"/>
                </a:moveTo>
                <a:cubicBezTo>
                  <a:pt x="627" y="419"/>
                  <a:pt x="619" y="295"/>
                  <a:pt x="589" y="272"/>
                </a:cubicBezTo>
                <a:cubicBezTo>
                  <a:pt x="559" y="249"/>
                  <a:pt x="468" y="438"/>
                  <a:pt x="453" y="408"/>
                </a:cubicBezTo>
                <a:cubicBezTo>
                  <a:pt x="438" y="378"/>
                  <a:pt x="514" y="113"/>
                  <a:pt x="499" y="90"/>
                </a:cubicBezTo>
                <a:cubicBezTo>
                  <a:pt x="484" y="67"/>
                  <a:pt x="392" y="279"/>
                  <a:pt x="362" y="272"/>
                </a:cubicBezTo>
                <a:cubicBezTo>
                  <a:pt x="332" y="265"/>
                  <a:pt x="377" y="90"/>
                  <a:pt x="317" y="45"/>
                </a:cubicBezTo>
                <a:cubicBezTo>
                  <a:pt x="257" y="0"/>
                  <a:pt x="128" y="0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7" name="Freeform 39">
            <a:extLst>
              <a:ext uri="{FF2B5EF4-FFF2-40B4-BE49-F238E27FC236}">
                <a16:creationId xmlns:a16="http://schemas.microsoft.com/office/drawing/2014/main" id="{6603C4E8-0D79-5E81-0A06-E0915AC54E66}"/>
              </a:ext>
            </a:extLst>
          </p:cNvPr>
          <p:cNvSpPr>
            <a:spLocks/>
          </p:cNvSpPr>
          <p:nvPr/>
        </p:nvSpPr>
        <p:spPr bwMode="auto">
          <a:xfrm>
            <a:off x="3611563" y="2636838"/>
            <a:ext cx="455612" cy="792162"/>
          </a:xfrm>
          <a:custGeom>
            <a:avLst/>
            <a:gdLst>
              <a:gd name="T0" fmla="*/ 2147483646 w 287"/>
              <a:gd name="T1" fmla="*/ 2147483646 h 499"/>
              <a:gd name="T2" fmla="*/ 2147483646 w 287"/>
              <a:gd name="T3" fmla="*/ 2147483646 h 499"/>
              <a:gd name="T4" fmla="*/ 2147483646 w 287"/>
              <a:gd name="T5" fmla="*/ 2147483646 h 499"/>
              <a:gd name="T6" fmla="*/ 2147483646 w 287"/>
              <a:gd name="T7" fmla="*/ 2147483646 h 499"/>
              <a:gd name="T8" fmla="*/ 2147483646 w 287"/>
              <a:gd name="T9" fmla="*/ 0 h 4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"/>
              <a:gd name="T16" fmla="*/ 0 h 499"/>
              <a:gd name="T17" fmla="*/ 287 w 287"/>
              <a:gd name="T18" fmla="*/ 499 h 4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" h="499">
                <a:moveTo>
                  <a:pt x="61" y="499"/>
                </a:moveTo>
                <a:cubicBezTo>
                  <a:pt x="133" y="431"/>
                  <a:pt x="205" y="363"/>
                  <a:pt x="197" y="318"/>
                </a:cubicBezTo>
                <a:cubicBezTo>
                  <a:pt x="189" y="273"/>
                  <a:pt x="0" y="257"/>
                  <a:pt x="15" y="227"/>
                </a:cubicBezTo>
                <a:cubicBezTo>
                  <a:pt x="30" y="197"/>
                  <a:pt x="287" y="174"/>
                  <a:pt x="287" y="136"/>
                </a:cubicBezTo>
                <a:cubicBezTo>
                  <a:pt x="287" y="98"/>
                  <a:pt x="151" y="49"/>
                  <a:pt x="15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8" name="Freeform 40">
            <a:extLst>
              <a:ext uri="{FF2B5EF4-FFF2-40B4-BE49-F238E27FC236}">
                <a16:creationId xmlns:a16="http://schemas.microsoft.com/office/drawing/2014/main" id="{EC8B775B-19F2-EF80-BBB2-1AFEF01E2AED}"/>
              </a:ext>
            </a:extLst>
          </p:cNvPr>
          <p:cNvSpPr>
            <a:spLocks/>
          </p:cNvSpPr>
          <p:nvPr/>
        </p:nvSpPr>
        <p:spPr bwMode="auto">
          <a:xfrm>
            <a:off x="4716463" y="3500438"/>
            <a:ext cx="1260475" cy="649287"/>
          </a:xfrm>
          <a:custGeom>
            <a:avLst/>
            <a:gdLst>
              <a:gd name="T0" fmla="*/ 2147483646 w 794"/>
              <a:gd name="T1" fmla="*/ 2147483646 h 409"/>
              <a:gd name="T2" fmla="*/ 2147483646 w 794"/>
              <a:gd name="T3" fmla="*/ 2147483646 h 409"/>
              <a:gd name="T4" fmla="*/ 2147483646 w 794"/>
              <a:gd name="T5" fmla="*/ 2147483646 h 409"/>
              <a:gd name="T6" fmla="*/ 2147483646 w 794"/>
              <a:gd name="T7" fmla="*/ 2147483646 h 409"/>
              <a:gd name="T8" fmla="*/ 2147483646 w 794"/>
              <a:gd name="T9" fmla="*/ 2147483646 h 409"/>
              <a:gd name="T10" fmla="*/ 0 w 794"/>
              <a:gd name="T11" fmla="*/ 0 h 4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4"/>
              <a:gd name="T19" fmla="*/ 0 h 409"/>
              <a:gd name="T20" fmla="*/ 794 w 794"/>
              <a:gd name="T21" fmla="*/ 409 h 40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4" h="409">
                <a:moveTo>
                  <a:pt x="635" y="409"/>
                </a:moveTo>
                <a:cubicBezTo>
                  <a:pt x="714" y="356"/>
                  <a:pt x="794" y="303"/>
                  <a:pt x="771" y="273"/>
                </a:cubicBezTo>
                <a:cubicBezTo>
                  <a:pt x="748" y="243"/>
                  <a:pt x="522" y="265"/>
                  <a:pt x="499" y="227"/>
                </a:cubicBezTo>
                <a:cubicBezTo>
                  <a:pt x="476" y="189"/>
                  <a:pt x="658" y="76"/>
                  <a:pt x="635" y="46"/>
                </a:cubicBezTo>
                <a:cubicBezTo>
                  <a:pt x="612" y="16"/>
                  <a:pt x="469" y="54"/>
                  <a:pt x="363" y="46"/>
                </a:cubicBezTo>
                <a:cubicBezTo>
                  <a:pt x="257" y="38"/>
                  <a:pt x="128" y="19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89" name="Freeform 41">
            <a:extLst>
              <a:ext uri="{FF2B5EF4-FFF2-40B4-BE49-F238E27FC236}">
                <a16:creationId xmlns:a16="http://schemas.microsoft.com/office/drawing/2014/main" id="{015BBF40-5119-DB52-9423-E64C8D048223}"/>
              </a:ext>
            </a:extLst>
          </p:cNvPr>
          <p:cNvSpPr>
            <a:spLocks/>
          </p:cNvSpPr>
          <p:nvPr/>
        </p:nvSpPr>
        <p:spPr bwMode="auto">
          <a:xfrm>
            <a:off x="2051050" y="3933825"/>
            <a:ext cx="768350" cy="719138"/>
          </a:xfrm>
          <a:custGeom>
            <a:avLst/>
            <a:gdLst>
              <a:gd name="T0" fmla="*/ 2147483646 w 484"/>
              <a:gd name="T1" fmla="*/ 2147483646 h 453"/>
              <a:gd name="T2" fmla="*/ 2147483646 w 484"/>
              <a:gd name="T3" fmla="*/ 2147483646 h 453"/>
              <a:gd name="T4" fmla="*/ 2147483646 w 484"/>
              <a:gd name="T5" fmla="*/ 2147483646 h 453"/>
              <a:gd name="T6" fmla="*/ 2147483646 w 484"/>
              <a:gd name="T7" fmla="*/ 2147483646 h 453"/>
              <a:gd name="T8" fmla="*/ 0 w 484"/>
              <a:gd name="T9" fmla="*/ 0 h 4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4"/>
              <a:gd name="T16" fmla="*/ 0 h 453"/>
              <a:gd name="T17" fmla="*/ 484 w 484"/>
              <a:gd name="T18" fmla="*/ 453 h 4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4" h="453">
                <a:moveTo>
                  <a:pt x="182" y="453"/>
                </a:moveTo>
                <a:cubicBezTo>
                  <a:pt x="295" y="422"/>
                  <a:pt x="409" y="392"/>
                  <a:pt x="409" y="362"/>
                </a:cubicBezTo>
                <a:cubicBezTo>
                  <a:pt x="409" y="332"/>
                  <a:pt x="175" y="302"/>
                  <a:pt x="182" y="272"/>
                </a:cubicBezTo>
                <a:cubicBezTo>
                  <a:pt x="189" y="242"/>
                  <a:pt x="484" y="226"/>
                  <a:pt x="454" y="181"/>
                </a:cubicBezTo>
                <a:cubicBezTo>
                  <a:pt x="424" y="136"/>
                  <a:pt x="212" y="68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90" name="Freeform 42">
            <a:extLst>
              <a:ext uri="{FF2B5EF4-FFF2-40B4-BE49-F238E27FC236}">
                <a16:creationId xmlns:a16="http://schemas.microsoft.com/office/drawing/2014/main" id="{FAD25F0C-DE47-C62C-001C-3616CF676003}"/>
              </a:ext>
            </a:extLst>
          </p:cNvPr>
          <p:cNvSpPr>
            <a:spLocks/>
          </p:cNvSpPr>
          <p:nvPr/>
        </p:nvSpPr>
        <p:spPr bwMode="auto">
          <a:xfrm>
            <a:off x="719138" y="1989138"/>
            <a:ext cx="2124075" cy="1871662"/>
          </a:xfrm>
          <a:custGeom>
            <a:avLst/>
            <a:gdLst>
              <a:gd name="T0" fmla="*/ 2147483646 w 1338"/>
              <a:gd name="T1" fmla="*/ 2147483646 h 1179"/>
              <a:gd name="T2" fmla="*/ 2147483646 w 1338"/>
              <a:gd name="T3" fmla="*/ 2147483646 h 1179"/>
              <a:gd name="T4" fmla="*/ 2147483646 w 1338"/>
              <a:gd name="T5" fmla="*/ 2147483646 h 1179"/>
              <a:gd name="T6" fmla="*/ 2147483646 w 1338"/>
              <a:gd name="T7" fmla="*/ 2147483646 h 1179"/>
              <a:gd name="T8" fmla="*/ 2147483646 w 1338"/>
              <a:gd name="T9" fmla="*/ 2147483646 h 1179"/>
              <a:gd name="T10" fmla="*/ 2147483646 w 1338"/>
              <a:gd name="T11" fmla="*/ 2147483646 h 1179"/>
              <a:gd name="T12" fmla="*/ 2147483646 w 1338"/>
              <a:gd name="T13" fmla="*/ 2147483646 h 117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38"/>
              <a:gd name="T22" fmla="*/ 0 h 1179"/>
              <a:gd name="T23" fmla="*/ 1338 w 1338"/>
              <a:gd name="T24" fmla="*/ 1179 h 117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38" h="1179">
                <a:moveTo>
                  <a:pt x="159" y="1179"/>
                </a:moveTo>
                <a:cubicBezTo>
                  <a:pt x="79" y="1092"/>
                  <a:pt x="0" y="1005"/>
                  <a:pt x="23" y="952"/>
                </a:cubicBezTo>
                <a:cubicBezTo>
                  <a:pt x="46" y="899"/>
                  <a:pt x="272" y="945"/>
                  <a:pt x="295" y="862"/>
                </a:cubicBezTo>
                <a:cubicBezTo>
                  <a:pt x="318" y="779"/>
                  <a:pt x="106" y="521"/>
                  <a:pt x="159" y="453"/>
                </a:cubicBezTo>
                <a:cubicBezTo>
                  <a:pt x="212" y="385"/>
                  <a:pt x="545" y="521"/>
                  <a:pt x="613" y="453"/>
                </a:cubicBezTo>
                <a:cubicBezTo>
                  <a:pt x="681" y="385"/>
                  <a:pt x="446" y="90"/>
                  <a:pt x="567" y="45"/>
                </a:cubicBezTo>
                <a:cubicBezTo>
                  <a:pt x="688" y="0"/>
                  <a:pt x="1210" y="158"/>
                  <a:pt x="1338" y="181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0155" name="Text Box 43">
            <a:extLst>
              <a:ext uri="{FF2B5EF4-FFF2-40B4-BE49-F238E27FC236}">
                <a16:creationId xmlns:a16="http://schemas.microsoft.com/office/drawing/2014/main" id="{2260F554-B948-E573-71BE-D1227219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401638"/>
            <a:ext cx="33004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(1.2) Parallel Development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4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0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0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0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  <p:bldP spid="104454" grpId="0" animBg="1"/>
      <p:bldP spid="104455" grpId="0" animBg="1"/>
      <p:bldP spid="104456" grpId="0" animBg="1"/>
      <p:bldP spid="104457" grpId="0" animBg="1"/>
      <p:bldP spid="104458" grpId="0" animBg="1"/>
      <p:bldP spid="104467" grpId="0" animBg="1"/>
      <p:bldP spid="104468" grpId="0" animBg="1"/>
      <p:bldP spid="104469" grpId="0" animBg="1"/>
      <p:bldP spid="104470" grpId="0"/>
      <p:bldP spid="104471" grpId="0"/>
      <p:bldP spid="104472" grpId="0"/>
      <p:bldP spid="104473" grpId="0" animBg="1"/>
      <p:bldP spid="10447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ตัวยึดหมายเลขภาพนิ่ง 4">
            <a:extLst>
              <a:ext uri="{FF2B5EF4-FFF2-40B4-BE49-F238E27FC236}">
                <a16:creationId xmlns:a16="http://schemas.microsoft.com/office/drawing/2014/main" id="{2D7A0829-6B02-49C8-7F57-890B54755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FDDBF8-0F4F-0741-AEA0-312B0C21F06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92162" name="Line 2">
            <a:extLst>
              <a:ext uri="{FF2B5EF4-FFF2-40B4-BE49-F238E27FC236}">
                <a16:creationId xmlns:a16="http://schemas.microsoft.com/office/drawing/2014/main" id="{F6F879D1-D2B9-044A-7BBF-5DA7A3117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D2EB8DB8-CFB2-CA0F-2475-848948CC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FF6E533D-8D5B-4AB3-A559-06A44E7E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44675"/>
            <a:ext cx="522922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ลดเวลาลงหรือใช้เวลาน้อยกว่าแบบ </a:t>
            </a:r>
            <a:r>
              <a:rPr lang="en-US" altLang="en-TH">
                <a:latin typeface="Angsana New" panose="02020603050405020304" pitchFamily="18" charset="-34"/>
              </a:rPr>
              <a:t>Waterfall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จะมีการเปลี่ยนแปลงในการทำงานใหม่น้อย</a:t>
            </a:r>
            <a:endParaRPr lang="th-TH" altLang="en-TH" sz="3200" b="1">
              <a:latin typeface="Angsana New" panose="02020603050405020304" pitchFamily="18" charset="-34"/>
            </a:endParaRP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356D0A1B-C554-EEC6-9055-D96C232A3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55975"/>
            <a:ext cx="80803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ทุกขั้นตอนจะทำเป็นเอกสารที่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ไม่สามารถสัมผัสได้จริง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บางครั้ง </a:t>
            </a:r>
            <a:r>
              <a:rPr lang="en-US" altLang="en-TH">
                <a:latin typeface="Angsana New" panose="02020603050405020304" pitchFamily="18" charset="-34"/>
              </a:rPr>
              <a:t>Subproject </a:t>
            </a:r>
            <a:r>
              <a:rPr lang="th-TH" altLang="en-TH">
                <a:latin typeface="Angsana New" panose="02020603050405020304" pitchFamily="18" charset="-34"/>
              </a:rPr>
              <a:t>ที่แยกย่อยไปนั้น จะไม่สามารถแยกจากกันได้อย่างอิสระ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และชัดเจนหรือ บางทีแยกแล้วรวมกันไม่ได้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ตัวยึดหมายเลขภาพนิ่ง 4">
            <a:extLst>
              <a:ext uri="{FF2B5EF4-FFF2-40B4-BE49-F238E27FC236}">
                <a16:creationId xmlns:a16="http://schemas.microsoft.com/office/drawing/2014/main" id="{877861C3-2863-BD09-D19B-B8DD69CD8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EE72AF-5127-454E-A301-A2C2C6C6B77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94210" name="Line 2">
            <a:extLst>
              <a:ext uri="{FF2B5EF4-FFF2-40B4-BE49-F238E27FC236}">
                <a16:creationId xmlns:a16="http://schemas.microsoft.com/office/drawing/2014/main" id="{7B26B462-17AC-8AB8-5B8B-41249BC605C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CA34CE4F-1D6F-E5E2-E5B8-D8F54E646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E075455B-84DD-E25A-C82D-0D5CFC5DD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822450"/>
            <a:ext cx="8285162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(2) Rapid Application Development (RAD)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 เป็นวิธีการใหม่ในการพัฒนาระบบ โดยเริ่มใช้เมื่อปี ค.ศ. </a:t>
            </a:r>
            <a:r>
              <a:rPr lang="en-US" altLang="en-TH" sz="3200">
                <a:latin typeface="Angsana New" panose="02020603050405020304" pitchFamily="18" charset="-34"/>
              </a:rPr>
              <a:t>1990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 เป็นการลดข้อด้อยของ </a:t>
            </a:r>
            <a:r>
              <a:rPr lang="en-US" altLang="en-TH" sz="3200">
                <a:latin typeface="Angsana New" panose="02020603050405020304" pitchFamily="18" charset="-34"/>
              </a:rPr>
              <a:t>Structured Design Methodologies</a:t>
            </a:r>
            <a:endParaRPr lang="th-TH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 มีรูปแบบการพัฒนาระบบที่รวดเร็ว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 ผู้ใช้ </a:t>
            </a:r>
            <a:r>
              <a:rPr lang="en-US" altLang="en-TH" sz="3200">
                <a:latin typeface="Angsana New" panose="02020603050405020304" pitchFamily="18" charset="-34"/>
              </a:rPr>
              <a:t>(User) </a:t>
            </a:r>
            <a:r>
              <a:rPr lang="th-TH" altLang="en-TH" sz="3200">
                <a:latin typeface="Angsana New" panose="02020603050405020304" pitchFamily="18" charset="-34"/>
              </a:rPr>
              <a:t>สามารถเข้าใจระบบได้ดีกว่า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 มีในการนำเทคนิคพิเศษและ เครื่องมือทางคอมพิวเตอร์ </a:t>
            </a:r>
            <a:r>
              <a:rPr lang="en-US" altLang="en-TH" sz="3200">
                <a:latin typeface="Angsana New" panose="02020603050405020304" pitchFamily="18" charset="-34"/>
              </a:rPr>
              <a:t>(Computer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 Tools)</a:t>
            </a:r>
            <a:r>
              <a:rPr lang="th-TH" altLang="en-TH" sz="3200">
                <a:latin typeface="Angsana New" panose="02020603050405020304" pitchFamily="18" charset="-34"/>
              </a:rPr>
              <a:t> เข้ามาใช้ใน</a:t>
            </a:r>
            <a:r>
              <a:rPr lang="en-US" altLang="en-TH" sz="3200">
                <a:latin typeface="Angsana New" panose="02020603050405020304" pitchFamily="18" charset="-34"/>
              </a:rPr>
              <a:t> Analysis, Design and Implementation Phase </a:t>
            </a:r>
            <a:r>
              <a:rPr lang="th-TH" altLang="en-TH" sz="3200">
                <a:latin typeface="Angsana New" panose="02020603050405020304" pitchFamily="18" charset="-34"/>
              </a:rPr>
              <a:t>ซึ่ง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จะทำให้มีความเร็วในการพัฒนาระบบ เช่น </a:t>
            </a:r>
            <a:r>
              <a:rPr lang="en-US" altLang="en-TH" sz="3200">
                <a:latin typeface="Angsana New" panose="02020603050405020304" pitchFamily="18" charset="-34"/>
              </a:rPr>
              <a:t>CASE (Computer-aided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  Software Engineering), JAD (Joint Application Design) </a:t>
            </a:r>
            <a:r>
              <a:rPr lang="th-TH" altLang="en-TH" sz="3200">
                <a:latin typeface="Angsana New" panose="02020603050405020304" pitchFamily="18" charset="-34"/>
              </a:rPr>
              <a:t>เป็นต้น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ตัวยึดหมายเลขภาพนิ่ง 4">
            <a:extLst>
              <a:ext uri="{FF2B5EF4-FFF2-40B4-BE49-F238E27FC236}">
                <a16:creationId xmlns:a16="http://schemas.microsoft.com/office/drawing/2014/main" id="{6A54FD32-614A-2CA3-8D87-07AFB947C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BC3F26-2DC9-2847-930F-EC89131071C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C21B4B1A-3FB9-C7A2-DBFC-9AACD38F5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060575"/>
            <a:ext cx="4537075" cy="57626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>
                <a:latin typeface="Angsana New" charset="0"/>
              </a:rPr>
              <a:t>Rapid Application Development (RAD)</a:t>
            </a:r>
            <a:endParaRPr lang="th-TH" altLang="x-none" b="1">
              <a:latin typeface="Angsana New" charset="0"/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15134036-5617-BF03-BF56-CB6DE6212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51263"/>
            <a:ext cx="2305050" cy="6492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Phased Development</a:t>
            </a:r>
            <a:endParaRPr lang="th-TH" altLang="x-none">
              <a:latin typeface="Angsana New" charset="0"/>
            </a:endParaRPr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AD78146A-2FFB-6BF9-7BA4-3C54F4F97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3751263"/>
            <a:ext cx="2663825" cy="6492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Prototyping Methodology </a:t>
            </a:r>
            <a:endParaRPr lang="th-TH" altLang="x-none">
              <a:latin typeface="Angsana New" charset="0"/>
            </a:endParaRPr>
          </a:p>
        </p:txBody>
      </p:sp>
      <p:sp>
        <p:nvSpPr>
          <p:cNvPr id="96261" name="Line 5">
            <a:extLst>
              <a:ext uri="{FF2B5EF4-FFF2-40B4-BE49-F238E27FC236}">
                <a16:creationId xmlns:a16="http://schemas.microsoft.com/office/drawing/2014/main" id="{6D7CB1D9-52E0-36E1-1978-570763203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6262" name="Text Box 6">
            <a:extLst>
              <a:ext uri="{FF2B5EF4-FFF2-40B4-BE49-F238E27FC236}">
                <a16:creationId xmlns:a16="http://schemas.microsoft.com/office/drawing/2014/main" id="{E302B731-8F28-388E-E985-C5A443791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7527" name="Rectangle 7">
            <a:extLst>
              <a:ext uri="{FF2B5EF4-FFF2-40B4-BE49-F238E27FC236}">
                <a16:creationId xmlns:a16="http://schemas.microsoft.com/office/drawing/2014/main" id="{1A086724-771A-FDFF-C1BF-808664753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3751263"/>
            <a:ext cx="2519363" cy="64928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Throw-Away Prototyping </a:t>
            </a:r>
            <a:endParaRPr lang="th-TH" altLang="x-none">
              <a:latin typeface="Angsana New" charset="0"/>
            </a:endParaRPr>
          </a:p>
        </p:txBody>
      </p:sp>
      <p:sp>
        <p:nvSpPr>
          <p:cNvPr id="96264" name="Line 8">
            <a:extLst>
              <a:ext uri="{FF2B5EF4-FFF2-40B4-BE49-F238E27FC236}">
                <a16:creationId xmlns:a16="http://schemas.microsoft.com/office/drawing/2014/main" id="{2E416C12-098A-09B4-2666-48F4D53EF5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7813" y="2636838"/>
            <a:ext cx="316865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6265" name="Line 9">
            <a:extLst>
              <a:ext uri="{FF2B5EF4-FFF2-40B4-BE49-F238E27FC236}">
                <a16:creationId xmlns:a16="http://schemas.microsoft.com/office/drawing/2014/main" id="{4E0177A3-56D9-A61A-8BC5-968C855F8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2636838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6266" name="Line 10">
            <a:extLst>
              <a:ext uri="{FF2B5EF4-FFF2-40B4-BE49-F238E27FC236}">
                <a16:creationId xmlns:a16="http://schemas.microsoft.com/office/drawing/2014/main" id="{9407FB8F-9230-0EDB-3287-39A50555A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2636838"/>
            <a:ext cx="2951162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ตัวยึดหมายเลขภาพนิ่ง 4">
            <a:extLst>
              <a:ext uri="{FF2B5EF4-FFF2-40B4-BE49-F238E27FC236}">
                <a16:creationId xmlns:a16="http://schemas.microsoft.com/office/drawing/2014/main" id="{16A9C9B2-9EC9-A27A-D3E0-16775961D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48261A-B039-2743-A90C-00AF31A4E64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9570" name="Oval 2">
            <a:extLst>
              <a:ext uri="{FF2B5EF4-FFF2-40B4-BE49-F238E27FC236}">
                <a16:creationId xmlns:a16="http://schemas.microsoft.com/office/drawing/2014/main" id="{34CE9F2A-46AF-0EBB-500F-9C510FD832B7}"/>
              </a:ext>
            </a:extLst>
          </p:cNvPr>
          <p:cNvSpPr>
            <a:spLocks noChangeArrowheads="1"/>
          </p:cNvSpPr>
          <p:nvPr/>
        </p:nvSpPr>
        <p:spPr bwMode="auto">
          <a:xfrm rot="1822273">
            <a:off x="1798638" y="2573338"/>
            <a:ext cx="4718050" cy="1944687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09571" name="Oval 3">
            <a:extLst>
              <a:ext uri="{FF2B5EF4-FFF2-40B4-BE49-F238E27FC236}">
                <a16:creationId xmlns:a16="http://schemas.microsoft.com/office/drawing/2014/main" id="{4801ECD0-DB19-57F3-2460-94FC1473F3D5}"/>
              </a:ext>
            </a:extLst>
          </p:cNvPr>
          <p:cNvSpPr>
            <a:spLocks noChangeArrowheads="1"/>
          </p:cNvSpPr>
          <p:nvPr/>
        </p:nvSpPr>
        <p:spPr bwMode="auto">
          <a:xfrm rot="1822273">
            <a:off x="3454400" y="844550"/>
            <a:ext cx="4718050" cy="194468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465B39A4-063D-3662-9D72-A24CB7DB6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765175"/>
            <a:ext cx="1584325" cy="43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Analysis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73" name="Rectangle 5">
            <a:extLst>
              <a:ext uri="{FF2B5EF4-FFF2-40B4-BE49-F238E27FC236}">
                <a16:creationId xmlns:a16="http://schemas.microsoft.com/office/drawing/2014/main" id="{9EF7AF55-5B0F-D989-AA56-6B032932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1484313"/>
            <a:ext cx="1584325" cy="431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Design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31237022-041C-22E8-7EE1-726DB756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2276475"/>
            <a:ext cx="2089150" cy="4318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Implementation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98311" name="Rectangle 7">
            <a:extLst>
              <a:ext uri="{FF2B5EF4-FFF2-40B4-BE49-F238E27FC236}">
                <a16:creationId xmlns:a16="http://schemas.microsoft.com/office/drawing/2014/main" id="{FBF48E7F-E627-5533-0081-0885E3B3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836613"/>
            <a:ext cx="1584325" cy="431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Planning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98312" name="Rectangle 8">
            <a:extLst>
              <a:ext uri="{FF2B5EF4-FFF2-40B4-BE49-F238E27FC236}">
                <a16:creationId xmlns:a16="http://schemas.microsoft.com/office/drawing/2014/main" id="{24A3A3E9-1A41-2D5B-F6C4-9F0C527E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275" y="1555750"/>
            <a:ext cx="1584325" cy="43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Analysis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B31C2E91-B444-A820-5AC3-F75905C1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2493963"/>
            <a:ext cx="1584325" cy="43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Analysis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78" name="Rectangle 10">
            <a:extLst>
              <a:ext uri="{FF2B5EF4-FFF2-40B4-BE49-F238E27FC236}">
                <a16:creationId xmlns:a16="http://schemas.microsoft.com/office/drawing/2014/main" id="{DE3B2360-593A-3388-3B4B-D6A70847E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213100"/>
            <a:ext cx="1584325" cy="431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Design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79" name="Rectangle 11">
            <a:extLst>
              <a:ext uri="{FF2B5EF4-FFF2-40B4-BE49-F238E27FC236}">
                <a16:creationId xmlns:a16="http://schemas.microsoft.com/office/drawing/2014/main" id="{2A1441F1-465A-F9A2-C712-0680D1DF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4005263"/>
            <a:ext cx="2089150" cy="4318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Implementation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80" name="Oval 12">
            <a:extLst>
              <a:ext uri="{FF2B5EF4-FFF2-40B4-BE49-F238E27FC236}">
                <a16:creationId xmlns:a16="http://schemas.microsoft.com/office/drawing/2014/main" id="{A96D7FF8-896B-C810-7AC8-25F601A18CD2}"/>
              </a:ext>
            </a:extLst>
          </p:cNvPr>
          <p:cNvSpPr>
            <a:spLocks noChangeArrowheads="1"/>
          </p:cNvSpPr>
          <p:nvPr/>
        </p:nvSpPr>
        <p:spPr bwMode="auto">
          <a:xfrm rot="1822273">
            <a:off x="-36513" y="4292600"/>
            <a:ext cx="4718051" cy="1944688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88283653-373A-FB37-6BA9-053E2A6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" y="4213225"/>
            <a:ext cx="1584325" cy="43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Analysis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82" name="Rectangle 14">
            <a:extLst>
              <a:ext uri="{FF2B5EF4-FFF2-40B4-BE49-F238E27FC236}">
                <a16:creationId xmlns:a16="http://schemas.microsoft.com/office/drawing/2014/main" id="{62AC6B61-A520-849E-A610-C28B31CFC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932363"/>
            <a:ext cx="1584325" cy="431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Design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83" name="Rectangle 15">
            <a:extLst>
              <a:ext uri="{FF2B5EF4-FFF2-40B4-BE49-F238E27FC236}">
                <a16:creationId xmlns:a16="http://schemas.microsoft.com/office/drawing/2014/main" id="{4D3EF0BC-9E00-ABD0-4232-183638106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5724525"/>
            <a:ext cx="2089150" cy="4318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Implementation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cxnSp>
        <p:nvCxnSpPr>
          <p:cNvPr id="98320" name="AutoShape 16">
            <a:extLst>
              <a:ext uri="{FF2B5EF4-FFF2-40B4-BE49-F238E27FC236}">
                <a16:creationId xmlns:a16="http://schemas.microsoft.com/office/drawing/2014/main" id="{775EDF13-0F70-0653-809A-00D90D744B05}"/>
              </a:ext>
            </a:extLst>
          </p:cNvPr>
          <p:cNvCxnSpPr>
            <a:cxnSpLocks noChangeShapeType="1"/>
            <a:stCxn id="98311" idx="3"/>
            <a:endCxn id="98312" idx="0"/>
          </p:cNvCxnSpPr>
          <p:nvPr/>
        </p:nvCxnSpPr>
        <p:spPr bwMode="auto">
          <a:xfrm>
            <a:off x="1979613" y="1052513"/>
            <a:ext cx="631825" cy="5032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1" name="Text Box 17">
            <a:extLst>
              <a:ext uri="{FF2B5EF4-FFF2-40B4-BE49-F238E27FC236}">
                <a16:creationId xmlns:a16="http://schemas.microsoft.com/office/drawing/2014/main" id="{FCB59ED3-2BBD-44C9-662E-784F1D813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6415088"/>
            <a:ext cx="354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The Phased Development Methodology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109586" name="Line 18">
            <a:extLst>
              <a:ext uri="{FF2B5EF4-FFF2-40B4-BE49-F238E27FC236}">
                <a16:creationId xmlns:a16="http://schemas.microsoft.com/office/drawing/2014/main" id="{63892B3D-B070-D6B9-D799-3466C420B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0425" y="981075"/>
            <a:ext cx="792163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cxnSp>
        <p:nvCxnSpPr>
          <p:cNvPr id="109587" name="AutoShape 19">
            <a:extLst>
              <a:ext uri="{FF2B5EF4-FFF2-40B4-BE49-F238E27FC236}">
                <a16:creationId xmlns:a16="http://schemas.microsoft.com/office/drawing/2014/main" id="{197F164F-4EE8-B145-74E4-41136BAADF68}"/>
              </a:ext>
            </a:extLst>
          </p:cNvPr>
          <p:cNvCxnSpPr>
            <a:cxnSpLocks noChangeShapeType="1"/>
            <a:stCxn id="109572" idx="3"/>
            <a:endCxn id="109573" idx="0"/>
          </p:cNvCxnSpPr>
          <p:nvPr/>
        </p:nvCxnSpPr>
        <p:spPr bwMode="auto">
          <a:xfrm flipH="1">
            <a:off x="5580063" y="981075"/>
            <a:ext cx="200025" cy="503238"/>
          </a:xfrm>
          <a:prstGeom prst="curvedConnector4">
            <a:avLst>
              <a:gd name="adj1" fmla="val -114287"/>
              <a:gd name="adj2" fmla="val 7129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8" name="AutoShape 20">
            <a:extLst>
              <a:ext uri="{FF2B5EF4-FFF2-40B4-BE49-F238E27FC236}">
                <a16:creationId xmlns:a16="http://schemas.microsoft.com/office/drawing/2014/main" id="{9530A8D7-02DF-819B-240E-A7396BAC81B2}"/>
              </a:ext>
            </a:extLst>
          </p:cNvPr>
          <p:cNvCxnSpPr>
            <a:cxnSpLocks noChangeShapeType="1"/>
            <a:stCxn id="109573" idx="3"/>
          </p:cNvCxnSpPr>
          <p:nvPr/>
        </p:nvCxnSpPr>
        <p:spPr bwMode="auto">
          <a:xfrm>
            <a:off x="6372225" y="1700213"/>
            <a:ext cx="252413" cy="5762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9" name="AutoShape 21">
            <a:extLst>
              <a:ext uri="{FF2B5EF4-FFF2-40B4-BE49-F238E27FC236}">
                <a16:creationId xmlns:a16="http://schemas.microsoft.com/office/drawing/2014/main" id="{5E9EBD6F-6137-3195-995F-BAEFF429A080}"/>
              </a:ext>
            </a:extLst>
          </p:cNvPr>
          <p:cNvCxnSpPr>
            <a:cxnSpLocks noChangeShapeType="1"/>
            <a:stCxn id="109577" idx="3"/>
            <a:endCxn id="109578" idx="0"/>
          </p:cNvCxnSpPr>
          <p:nvPr/>
        </p:nvCxnSpPr>
        <p:spPr bwMode="auto">
          <a:xfrm flipH="1">
            <a:off x="3851275" y="2709863"/>
            <a:ext cx="273050" cy="503237"/>
          </a:xfrm>
          <a:prstGeom prst="curvedConnector4">
            <a:avLst>
              <a:gd name="adj1" fmla="val -83722"/>
              <a:gd name="adj2" fmla="val 7129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0" name="AutoShape 22">
            <a:extLst>
              <a:ext uri="{FF2B5EF4-FFF2-40B4-BE49-F238E27FC236}">
                <a16:creationId xmlns:a16="http://schemas.microsoft.com/office/drawing/2014/main" id="{276BBD53-95C1-BD77-14F2-E2D61E818A59}"/>
              </a:ext>
            </a:extLst>
          </p:cNvPr>
          <p:cNvCxnSpPr>
            <a:cxnSpLocks noChangeShapeType="1"/>
            <a:stCxn id="109578" idx="3"/>
            <a:endCxn id="109579" idx="0"/>
          </p:cNvCxnSpPr>
          <p:nvPr/>
        </p:nvCxnSpPr>
        <p:spPr bwMode="auto">
          <a:xfrm>
            <a:off x="4643438" y="3429000"/>
            <a:ext cx="309562" cy="5762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1" name="AutoShape 23">
            <a:extLst>
              <a:ext uri="{FF2B5EF4-FFF2-40B4-BE49-F238E27FC236}">
                <a16:creationId xmlns:a16="http://schemas.microsoft.com/office/drawing/2014/main" id="{55AEA25B-0E34-563E-B281-30AE09295827}"/>
              </a:ext>
            </a:extLst>
          </p:cNvPr>
          <p:cNvCxnSpPr>
            <a:cxnSpLocks noChangeShapeType="1"/>
            <a:stCxn id="109581" idx="3"/>
            <a:endCxn id="109582" idx="0"/>
          </p:cNvCxnSpPr>
          <p:nvPr/>
        </p:nvCxnSpPr>
        <p:spPr bwMode="auto">
          <a:xfrm flipH="1">
            <a:off x="2051050" y="4429125"/>
            <a:ext cx="238125" cy="503238"/>
          </a:xfrm>
          <a:prstGeom prst="curvedConnector4">
            <a:avLst>
              <a:gd name="adj1" fmla="val -96000"/>
              <a:gd name="adj2" fmla="val 7129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92" name="AutoShape 24">
            <a:extLst>
              <a:ext uri="{FF2B5EF4-FFF2-40B4-BE49-F238E27FC236}">
                <a16:creationId xmlns:a16="http://schemas.microsoft.com/office/drawing/2014/main" id="{DFE5C960-8757-43CE-625E-63802F82888E}"/>
              </a:ext>
            </a:extLst>
          </p:cNvPr>
          <p:cNvCxnSpPr>
            <a:cxnSpLocks noChangeShapeType="1"/>
            <a:stCxn id="109582" idx="3"/>
            <a:endCxn id="109583" idx="0"/>
          </p:cNvCxnSpPr>
          <p:nvPr/>
        </p:nvCxnSpPr>
        <p:spPr bwMode="auto">
          <a:xfrm>
            <a:off x="2843213" y="5148263"/>
            <a:ext cx="274637" cy="5762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593" name="AutoShape 25">
            <a:extLst>
              <a:ext uri="{FF2B5EF4-FFF2-40B4-BE49-F238E27FC236}">
                <a16:creationId xmlns:a16="http://schemas.microsoft.com/office/drawing/2014/main" id="{7E402CBF-BBEE-3420-09B4-93E1EDDB1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3644900"/>
            <a:ext cx="2087563" cy="504825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99"/>
            </a:extrusionClr>
            <a:contourClr>
              <a:srgbClr val="FF66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IS Version 1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9594" name="AutoShape 26">
            <a:extLst>
              <a:ext uri="{FF2B5EF4-FFF2-40B4-BE49-F238E27FC236}">
                <a16:creationId xmlns:a16="http://schemas.microsoft.com/office/drawing/2014/main" id="{B9EC14F5-9222-DFF8-E8C1-23908686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940300"/>
            <a:ext cx="2087563" cy="504825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CCFF"/>
            </a:extrusionClr>
            <a:contourClr>
              <a:srgbClr val="66CC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IS Version 2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09595" name="AutoShape 27">
            <a:extLst>
              <a:ext uri="{FF2B5EF4-FFF2-40B4-BE49-F238E27FC236}">
                <a16:creationId xmlns:a16="http://schemas.microsoft.com/office/drawing/2014/main" id="{A58FFACC-4B0B-0444-514A-82269B33D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5805488"/>
            <a:ext cx="2087562" cy="504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99"/>
            </a:extrusionClr>
            <a:contourClr>
              <a:srgbClr val="FFCC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IS Version 3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09596" name="Line 28">
            <a:extLst>
              <a:ext uri="{FF2B5EF4-FFF2-40B4-BE49-F238E27FC236}">
                <a16:creationId xmlns:a16="http://schemas.microsoft.com/office/drawing/2014/main" id="{F6CDDAC3-C978-B143-DE4E-681755772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25" y="2492375"/>
            <a:ext cx="649288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597" name="Line 29">
            <a:extLst>
              <a:ext uri="{FF2B5EF4-FFF2-40B4-BE49-F238E27FC236}">
                <a16:creationId xmlns:a16="http://schemas.microsoft.com/office/drawing/2014/main" id="{783463FD-8574-2291-BA23-B8B6D4C76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4149725"/>
            <a:ext cx="20161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598" name="Freeform 30">
            <a:extLst>
              <a:ext uri="{FF2B5EF4-FFF2-40B4-BE49-F238E27FC236}">
                <a16:creationId xmlns:a16="http://schemas.microsoft.com/office/drawing/2014/main" id="{624DDCE0-1E48-EA97-3F13-4F578F65EB7C}"/>
              </a:ext>
            </a:extLst>
          </p:cNvPr>
          <p:cNvSpPr>
            <a:spLocks/>
          </p:cNvSpPr>
          <p:nvPr/>
        </p:nvSpPr>
        <p:spPr bwMode="auto">
          <a:xfrm>
            <a:off x="3322638" y="1604963"/>
            <a:ext cx="3481387" cy="2328862"/>
          </a:xfrm>
          <a:custGeom>
            <a:avLst/>
            <a:gdLst>
              <a:gd name="T0" fmla="*/ 2147483646 w 2193"/>
              <a:gd name="T1" fmla="*/ 2147483646 h 1467"/>
              <a:gd name="T2" fmla="*/ 2147483646 w 2193"/>
              <a:gd name="T3" fmla="*/ 2147483646 h 1467"/>
              <a:gd name="T4" fmla="*/ 2147483646 w 2193"/>
              <a:gd name="T5" fmla="*/ 2147483646 h 1467"/>
              <a:gd name="T6" fmla="*/ 0 60000 65536"/>
              <a:gd name="T7" fmla="*/ 0 60000 65536"/>
              <a:gd name="T8" fmla="*/ 0 60000 65536"/>
              <a:gd name="T9" fmla="*/ 0 w 2193"/>
              <a:gd name="T10" fmla="*/ 0 h 1467"/>
              <a:gd name="T11" fmla="*/ 2193 w 2193"/>
              <a:gd name="T12" fmla="*/ 1467 h 1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3" h="1467">
                <a:moveTo>
                  <a:pt x="2193" y="1467"/>
                </a:moveTo>
                <a:cubicBezTo>
                  <a:pt x="1429" y="884"/>
                  <a:pt x="666" y="302"/>
                  <a:pt x="333" y="151"/>
                </a:cubicBezTo>
                <a:cubicBezTo>
                  <a:pt x="0" y="0"/>
                  <a:pt x="98" y="279"/>
                  <a:pt x="197" y="5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599" name="Freeform 31">
            <a:extLst>
              <a:ext uri="{FF2B5EF4-FFF2-40B4-BE49-F238E27FC236}">
                <a16:creationId xmlns:a16="http://schemas.microsoft.com/office/drawing/2014/main" id="{0A55B2B2-7FDC-EBD5-AE32-4539C4011791}"/>
              </a:ext>
            </a:extLst>
          </p:cNvPr>
          <p:cNvSpPr>
            <a:spLocks/>
          </p:cNvSpPr>
          <p:nvPr/>
        </p:nvSpPr>
        <p:spPr bwMode="auto">
          <a:xfrm>
            <a:off x="600075" y="3405188"/>
            <a:ext cx="6203950" cy="1824037"/>
          </a:xfrm>
          <a:custGeom>
            <a:avLst/>
            <a:gdLst>
              <a:gd name="T0" fmla="*/ 2147483646 w 3908"/>
              <a:gd name="T1" fmla="*/ 2147483646 h 1149"/>
              <a:gd name="T2" fmla="*/ 2147483646 w 3908"/>
              <a:gd name="T3" fmla="*/ 2147483646 h 1149"/>
              <a:gd name="T4" fmla="*/ 2147483646 w 3908"/>
              <a:gd name="T5" fmla="*/ 2147483646 h 1149"/>
              <a:gd name="T6" fmla="*/ 0 60000 65536"/>
              <a:gd name="T7" fmla="*/ 0 60000 65536"/>
              <a:gd name="T8" fmla="*/ 0 60000 65536"/>
              <a:gd name="T9" fmla="*/ 0 w 3908"/>
              <a:gd name="T10" fmla="*/ 0 h 1149"/>
              <a:gd name="T11" fmla="*/ 3908 w 3908"/>
              <a:gd name="T12" fmla="*/ 1149 h 11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08" h="1149">
                <a:moveTo>
                  <a:pt x="3908" y="1149"/>
                </a:moveTo>
                <a:cubicBezTo>
                  <a:pt x="2506" y="680"/>
                  <a:pt x="1104" y="212"/>
                  <a:pt x="552" y="106"/>
                </a:cubicBezTo>
                <a:cubicBezTo>
                  <a:pt x="0" y="0"/>
                  <a:pt x="298" y="257"/>
                  <a:pt x="597" y="5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0" name="Line 32">
            <a:extLst>
              <a:ext uri="{FF2B5EF4-FFF2-40B4-BE49-F238E27FC236}">
                <a16:creationId xmlns:a16="http://schemas.microsoft.com/office/drawing/2014/main" id="{5273492B-CA06-1223-3EE1-54D7AAB82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0363" y="5949950"/>
            <a:ext cx="151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8337" name="Freeform 33">
            <a:extLst>
              <a:ext uri="{FF2B5EF4-FFF2-40B4-BE49-F238E27FC236}">
                <a16:creationId xmlns:a16="http://schemas.microsoft.com/office/drawing/2014/main" id="{459512E3-070E-99C8-811D-3B32F331FD1E}"/>
              </a:ext>
            </a:extLst>
          </p:cNvPr>
          <p:cNvSpPr>
            <a:spLocks/>
          </p:cNvSpPr>
          <p:nvPr/>
        </p:nvSpPr>
        <p:spPr bwMode="auto">
          <a:xfrm>
            <a:off x="1979613" y="679450"/>
            <a:ext cx="1404937" cy="877888"/>
          </a:xfrm>
          <a:custGeom>
            <a:avLst/>
            <a:gdLst>
              <a:gd name="T0" fmla="*/ 2147483646 w 885"/>
              <a:gd name="T1" fmla="*/ 2147483646 h 553"/>
              <a:gd name="T2" fmla="*/ 2147483646 w 885"/>
              <a:gd name="T3" fmla="*/ 2147483646 h 553"/>
              <a:gd name="T4" fmla="*/ 2147483646 w 885"/>
              <a:gd name="T5" fmla="*/ 2147483646 h 553"/>
              <a:gd name="T6" fmla="*/ 2147483646 w 885"/>
              <a:gd name="T7" fmla="*/ 2147483646 h 553"/>
              <a:gd name="T8" fmla="*/ 2147483646 w 885"/>
              <a:gd name="T9" fmla="*/ 2147483646 h 553"/>
              <a:gd name="T10" fmla="*/ 2147483646 w 885"/>
              <a:gd name="T11" fmla="*/ 2147483646 h 553"/>
              <a:gd name="T12" fmla="*/ 0 w 885"/>
              <a:gd name="T13" fmla="*/ 2147483646 h 5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85"/>
              <a:gd name="T22" fmla="*/ 0 h 553"/>
              <a:gd name="T23" fmla="*/ 885 w 885"/>
              <a:gd name="T24" fmla="*/ 553 h 5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85" h="553">
                <a:moveTo>
                  <a:pt x="590" y="553"/>
                </a:moveTo>
                <a:cubicBezTo>
                  <a:pt x="737" y="416"/>
                  <a:pt x="885" y="280"/>
                  <a:pt x="862" y="235"/>
                </a:cubicBezTo>
                <a:cubicBezTo>
                  <a:pt x="839" y="190"/>
                  <a:pt x="514" y="311"/>
                  <a:pt x="454" y="281"/>
                </a:cubicBezTo>
                <a:cubicBezTo>
                  <a:pt x="394" y="251"/>
                  <a:pt x="529" y="69"/>
                  <a:pt x="499" y="54"/>
                </a:cubicBezTo>
                <a:cubicBezTo>
                  <a:pt x="469" y="39"/>
                  <a:pt x="310" y="198"/>
                  <a:pt x="272" y="190"/>
                </a:cubicBezTo>
                <a:cubicBezTo>
                  <a:pt x="234" y="182"/>
                  <a:pt x="317" y="16"/>
                  <a:pt x="272" y="8"/>
                </a:cubicBezTo>
                <a:cubicBezTo>
                  <a:pt x="227" y="0"/>
                  <a:pt x="113" y="72"/>
                  <a:pt x="0" y="144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2" name="Freeform 34">
            <a:extLst>
              <a:ext uri="{FF2B5EF4-FFF2-40B4-BE49-F238E27FC236}">
                <a16:creationId xmlns:a16="http://schemas.microsoft.com/office/drawing/2014/main" id="{EA7875E0-3227-144D-2FE3-45B14FD571F8}"/>
              </a:ext>
            </a:extLst>
          </p:cNvPr>
          <p:cNvSpPr>
            <a:spLocks/>
          </p:cNvSpPr>
          <p:nvPr/>
        </p:nvSpPr>
        <p:spPr bwMode="auto">
          <a:xfrm>
            <a:off x="5795963" y="817563"/>
            <a:ext cx="671512" cy="647700"/>
          </a:xfrm>
          <a:custGeom>
            <a:avLst/>
            <a:gdLst>
              <a:gd name="T0" fmla="*/ 2147483646 w 423"/>
              <a:gd name="T1" fmla="*/ 2147483646 h 408"/>
              <a:gd name="T2" fmla="*/ 2147483646 w 423"/>
              <a:gd name="T3" fmla="*/ 2147483646 h 408"/>
              <a:gd name="T4" fmla="*/ 2147483646 w 423"/>
              <a:gd name="T5" fmla="*/ 2147483646 h 408"/>
              <a:gd name="T6" fmla="*/ 2147483646 w 423"/>
              <a:gd name="T7" fmla="*/ 2147483646 h 408"/>
              <a:gd name="T8" fmla="*/ 0 w 423"/>
              <a:gd name="T9" fmla="*/ 0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408"/>
              <a:gd name="T17" fmla="*/ 423 w 423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408">
                <a:moveTo>
                  <a:pt x="136" y="408"/>
                </a:moveTo>
                <a:cubicBezTo>
                  <a:pt x="264" y="359"/>
                  <a:pt x="393" y="310"/>
                  <a:pt x="408" y="272"/>
                </a:cubicBezTo>
                <a:cubicBezTo>
                  <a:pt x="423" y="234"/>
                  <a:pt x="257" y="212"/>
                  <a:pt x="227" y="182"/>
                </a:cubicBezTo>
                <a:cubicBezTo>
                  <a:pt x="197" y="152"/>
                  <a:pt x="265" y="121"/>
                  <a:pt x="227" y="91"/>
                </a:cubicBezTo>
                <a:cubicBezTo>
                  <a:pt x="189" y="61"/>
                  <a:pt x="94" y="30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3" name="Freeform 35">
            <a:extLst>
              <a:ext uri="{FF2B5EF4-FFF2-40B4-BE49-F238E27FC236}">
                <a16:creationId xmlns:a16="http://schemas.microsoft.com/office/drawing/2014/main" id="{F7AB814D-9668-946F-CB8C-919A8BD827BE}"/>
              </a:ext>
            </a:extLst>
          </p:cNvPr>
          <p:cNvSpPr>
            <a:spLocks/>
          </p:cNvSpPr>
          <p:nvPr/>
        </p:nvSpPr>
        <p:spPr bwMode="auto">
          <a:xfrm>
            <a:off x="6372225" y="1546225"/>
            <a:ext cx="839788" cy="730250"/>
          </a:xfrm>
          <a:custGeom>
            <a:avLst/>
            <a:gdLst>
              <a:gd name="T0" fmla="*/ 2147483646 w 529"/>
              <a:gd name="T1" fmla="*/ 2147483646 h 460"/>
              <a:gd name="T2" fmla="*/ 2147483646 w 529"/>
              <a:gd name="T3" fmla="*/ 2147483646 h 460"/>
              <a:gd name="T4" fmla="*/ 2147483646 w 529"/>
              <a:gd name="T5" fmla="*/ 2147483646 h 460"/>
              <a:gd name="T6" fmla="*/ 2147483646 w 529"/>
              <a:gd name="T7" fmla="*/ 2147483646 h 460"/>
              <a:gd name="T8" fmla="*/ 2147483646 w 529"/>
              <a:gd name="T9" fmla="*/ 2147483646 h 460"/>
              <a:gd name="T10" fmla="*/ 0 w 529"/>
              <a:gd name="T11" fmla="*/ 2147483646 h 4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9"/>
              <a:gd name="T19" fmla="*/ 0 h 460"/>
              <a:gd name="T20" fmla="*/ 529 w 529"/>
              <a:gd name="T21" fmla="*/ 460 h 4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9" h="460">
                <a:moveTo>
                  <a:pt x="408" y="460"/>
                </a:moveTo>
                <a:cubicBezTo>
                  <a:pt x="468" y="365"/>
                  <a:pt x="529" y="271"/>
                  <a:pt x="499" y="233"/>
                </a:cubicBezTo>
                <a:cubicBezTo>
                  <a:pt x="469" y="195"/>
                  <a:pt x="250" y="263"/>
                  <a:pt x="227" y="233"/>
                </a:cubicBezTo>
                <a:cubicBezTo>
                  <a:pt x="204" y="203"/>
                  <a:pt x="371" y="90"/>
                  <a:pt x="363" y="52"/>
                </a:cubicBezTo>
                <a:cubicBezTo>
                  <a:pt x="355" y="14"/>
                  <a:pt x="242" y="14"/>
                  <a:pt x="181" y="7"/>
                </a:cubicBezTo>
                <a:cubicBezTo>
                  <a:pt x="120" y="0"/>
                  <a:pt x="60" y="3"/>
                  <a:pt x="0" y="7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4" name="Freeform 36">
            <a:extLst>
              <a:ext uri="{FF2B5EF4-FFF2-40B4-BE49-F238E27FC236}">
                <a16:creationId xmlns:a16="http://schemas.microsoft.com/office/drawing/2014/main" id="{C5CAAB80-C975-900C-F7B4-127B692C293E}"/>
              </a:ext>
            </a:extLst>
          </p:cNvPr>
          <p:cNvSpPr>
            <a:spLocks/>
          </p:cNvSpPr>
          <p:nvPr/>
        </p:nvSpPr>
        <p:spPr bwMode="auto">
          <a:xfrm>
            <a:off x="4116388" y="2549525"/>
            <a:ext cx="671512" cy="647700"/>
          </a:xfrm>
          <a:custGeom>
            <a:avLst/>
            <a:gdLst>
              <a:gd name="T0" fmla="*/ 2147483646 w 423"/>
              <a:gd name="T1" fmla="*/ 2147483646 h 408"/>
              <a:gd name="T2" fmla="*/ 2147483646 w 423"/>
              <a:gd name="T3" fmla="*/ 2147483646 h 408"/>
              <a:gd name="T4" fmla="*/ 2147483646 w 423"/>
              <a:gd name="T5" fmla="*/ 2147483646 h 408"/>
              <a:gd name="T6" fmla="*/ 2147483646 w 423"/>
              <a:gd name="T7" fmla="*/ 2147483646 h 408"/>
              <a:gd name="T8" fmla="*/ 0 w 423"/>
              <a:gd name="T9" fmla="*/ 0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408"/>
              <a:gd name="T17" fmla="*/ 423 w 423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408">
                <a:moveTo>
                  <a:pt x="136" y="408"/>
                </a:moveTo>
                <a:cubicBezTo>
                  <a:pt x="264" y="359"/>
                  <a:pt x="393" y="310"/>
                  <a:pt x="408" y="272"/>
                </a:cubicBezTo>
                <a:cubicBezTo>
                  <a:pt x="423" y="234"/>
                  <a:pt x="257" y="212"/>
                  <a:pt x="227" y="182"/>
                </a:cubicBezTo>
                <a:cubicBezTo>
                  <a:pt x="197" y="152"/>
                  <a:pt x="265" y="121"/>
                  <a:pt x="227" y="91"/>
                </a:cubicBezTo>
                <a:cubicBezTo>
                  <a:pt x="189" y="61"/>
                  <a:pt x="94" y="30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5" name="Freeform 37">
            <a:extLst>
              <a:ext uri="{FF2B5EF4-FFF2-40B4-BE49-F238E27FC236}">
                <a16:creationId xmlns:a16="http://schemas.microsoft.com/office/drawing/2014/main" id="{7EC20A52-5AF9-7E7E-7BAD-17BB823B5E53}"/>
              </a:ext>
            </a:extLst>
          </p:cNvPr>
          <p:cNvSpPr>
            <a:spLocks/>
          </p:cNvSpPr>
          <p:nvPr/>
        </p:nvSpPr>
        <p:spPr bwMode="auto">
          <a:xfrm>
            <a:off x="4649788" y="3284538"/>
            <a:ext cx="839787" cy="730250"/>
          </a:xfrm>
          <a:custGeom>
            <a:avLst/>
            <a:gdLst>
              <a:gd name="T0" fmla="*/ 2147483646 w 529"/>
              <a:gd name="T1" fmla="*/ 2147483646 h 460"/>
              <a:gd name="T2" fmla="*/ 2147483646 w 529"/>
              <a:gd name="T3" fmla="*/ 2147483646 h 460"/>
              <a:gd name="T4" fmla="*/ 2147483646 w 529"/>
              <a:gd name="T5" fmla="*/ 2147483646 h 460"/>
              <a:gd name="T6" fmla="*/ 2147483646 w 529"/>
              <a:gd name="T7" fmla="*/ 2147483646 h 460"/>
              <a:gd name="T8" fmla="*/ 2147483646 w 529"/>
              <a:gd name="T9" fmla="*/ 2147483646 h 460"/>
              <a:gd name="T10" fmla="*/ 0 w 529"/>
              <a:gd name="T11" fmla="*/ 2147483646 h 4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9"/>
              <a:gd name="T19" fmla="*/ 0 h 460"/>
              <a:gd name="T20" fmla="*/ 529 w 529"/>
              <a:gd name="T21" fmla="*/ 460 h 4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9" h="460">
                <a:moveTo>
                  <a:pt x="408" y="460"/>
                </a:moveTo>
                <a:cubicBezTo>
                  <a:pt x="468" y="365"/>
                  <a:pt x="529" y="271"/>
                  <a:pt x="499" y="233"/>
                </a:cubicBezTo>
                <a:cubicBezTo>
                  <a:pt x="469" y="195"/>
                  <a:pt x="250" y="263"/>
                  <a:pt x="227" y="233"/>
                </a:cubicBezTo>
                <a:cubicBezTo>
                  <a:pt x="204" y="203"/>
                  <a:pt x="371" y="90"/>
                  <a:pt x="363" y="52"/>
                </a:cubicBezTo>
                <a:cubicBezTo>
                  <a:pt x="355" y="14"/>
                  <a:pt x="242" y="14"/>
                  <a:pt x="181" y="7"/>
                </a:cubicBezTo>
                <a:cubicBezTo>
                  <a:pt x="120" y="0"/>
                  <a:pt x="60" y="3"/>
                  <a:pt x="0" y="7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6" name="Freeform 38">
            <a:extLst>
              <a:ext uri="{FF2B5EF4-FFF2-40B4-BE49-F238E27FC236}">
                <a16:creationId xmlns:a16="http://schemas.microsoft.com/office/drawing/2014/main" id="{2524452B-8F0B-9035-28C1-89662F26141C}"/>
              </a:ext>
            </a:extLst>
          </p:cNvPr>
          <p:cNvSpPr>
            <a:spLocks/>
          </p:cNvSpPr>
          <p:nvPr/>
        </p:nvSpPr>
        <p:spPr bwMode="auto">
          <a:xfrm>
            <a:off x="2862263" y="4994275"/>
            <a:ext cx="839787" cy="730250"/>
          </a:xfrm>
          <a:custGeom>
            <a:avLst/>
            <a:gdLst>
              <a:gd name="T0" fmla="*/ 2147483646 w 529"/>
              <a:gd name="T1" fmla="*/ 2147483646 h 460"/>
              <a:gd name="T2" fmla="*/ 2147483646 w 529"/>
              <a:gd name="T3" fmla="*/ 2147483646 h 460"/>
              <a:gd name="T4" fmla="*/ 2147483646 w 529"/>
              <a:gd name="T5" fmla="*/ 2147483646 h 460"/>
              <a:gd name="T6" fmla="*/ 2147483646 w 529"/>
              <a:gd name="T7" fmla="*/ 2147483646 h 460"/>
              <a:gd name="T8" fmla="*/ 2147483646 w 529"/>
              <a:gd name="T9" fmla="*/ 2147483646 h 460"/>
              <a:gd name="T10" fmla="*/ 0 w 529"/>
              <a:gd name="T11" fmla="*/ 2147483646 h 4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29"/>
              <a:gd name="T19" fmla="*/ 0 h 460"/>
              <a:gd name="T20" fmla="*/ 529 w 529"/>
              <a:gd name="T21" fmla="*/ 460 h 4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29" h="460">
                <a:moveTo>
                  <a:pt x="408" y="460"/>
                </a:moveTo>
                <a:cubicBezTo>
                  <a:pt x="468" y="365"/>
                  <a:pt x="529" y="271"/>
                  <a:pt x="499" y="233"/>
                </a:cubicBezTo>
                <a:cubicBezTo>
                  <a:pt x="469" y="195"/>
                  <a:pt x="250" y="263"/>
                  <a:pt x="227" y="233"/>
                </a:cubicBezTo>
                <a:cubicBezTo>
                  <a:pt x="204" y="203"/>
                  <a:pt x="371" y="90"/>
                  <a:pt x="363" y="52"/>
                </a:cubicBezTo>
                <a:cubicBezTo>
                  <a:pt x="355" y="14"/>
                  <a:pt x="242" y="14"/>
                  <a:pt x="181" y="7"/>
                </a:cubicBezTo>
                <a:cubicBezTo>
                  <a:pt x="120" y="0"/>
                  <a:pt x="60" y="3"/>
                  <a:pt x="0" y="7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9607" name="Freeform 39">
            <a:extLst>
              <a:ext uri="{FF2B5EF4-FFF2-40B4-BE49-F238E27FC236}">
                <a16:creationId xmlns:a16="http://schemas.microsoft.com/office/drawing/2014/main" id="{A35977AB-508C-9A82-6E01-264819DEF3B0}"/>
              </a:ext>
            </a:extLst>
          </p:cNvPr>
          <p:cNvSpPr>
            <a:spLocks/>
          </p:cNvSpPr>
          <p:nvPr/>
        </p:nvSpPr>
        <p:spPr bwMode="auto">
          <a:xfrm>
            <a:off x="2268538" y="4259263"/>
            <a:ext cx="671512" cy="647700"/>
          </a:xfrm>
          <a:custGeom>
            <a:avLst/>
            <a:gdLst>
              <a:gd name="T0" fmla="*/ 2147483646 w 423"/>
              <a:gd name="T1" fmla="*/ 2147483646 h 408"/>
              <a:gd name="T2" fmla="*/ 2147483646 w 423"/>
              <a:gd name="T3" fmla="*/ 2147483646 h 408"/>
              <a:gd name="T4" fmla="*/ 2147483646 w 423"/>
              <a:gd name="T5" fmla="*/ 2147483646 h 408"/>
              <a:gd name="T6" fmla="*/ 2147483646 w 423"/>
              <a:gd name="T7" fmla="*/ 2147483646 h 408"/>
              <a:gd name="T8" fmla="*/ 0 w 423"/>
              <a:gd name="T9" fmla="*/ 0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408"/>
              <a:gd name="T17" fmla="*/ 423 w 423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408">
                <a:moveTo>
                  <a:pt x="136" y="408"/>
                </a:moveTo>
                <a:cubicBezTo>
                  <a:pt x="264" y="359"/>
                  <a:pt x="393" y="310"/>
                  <a:pt x="408" y="272"/>
                </a:cubicBezTo>
                <a:cubicBezTo>
                  <a:pt x="423" y="234"/>
                  <a:pt x="257" y="212"/>
                  <a:pt x="227" y="182"/>
                </a:cubicBezTo>
                <a:cubicBezTo>
                  <a:pt x="197" y="152"/>
                  <a:pt x="265" y="121"/>
                  <a:pt x="227" y="91"/>
                </a:cubicBezTo>
                <a:cubicBezTo>
                  <a:pt x="189" y="61"/>
                  <a:pt x="94" y="30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98344" name="Text Box 40">
            <a:extLst>
              <a:ext uri="{FF2B5EF4-FFF2-40B4-BE49-F238E27FC236}">
                <a16:creationId xmlns:a16="http://schemas.microsoft.com/office/drawing/2014/main" id="{613CAE32-780F-204C-EB1E-FA6599C46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0" y="333375"/>
            <a:ext cx="322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(2.1) Phased Development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0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0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0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 animBg="1"/>
      <p:bldP spid="109571" grpId="0" animBg="1"/>
      <p:bldP spid="109572" grpId="0" animBg="1"/>
      <p:bldP spid="109573" grpId="0" animBg="1"/>
      <p:bldP spid="109574" grpId="0" animBg="1"/>
      <p:bldP spid="109577" grpId="0" animBg="1"/>
      <p:bldP spid="109578" grpId="0" animBg="1"/>
      <p:bldP spid="109579" grpId="0" animBg="1"/>
      <p:bldP spid="109580" grpId="0" animBg="1"/>
      <p:bldP spid="109581" grpId="0" animBg="1"/>
      <p:bldP spid="109582" grpId="0" animBg="1"/>
      <p:bldP spid="109583" grpId="0" animBg="1"/>
      <p:bldP spid="109593" grpId="0" animBg="1"/>
      <p:bldP spid="109594" grpId="0" animBg="1"/>
      <p:bldP spid="10959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ตัวยึดหมายเลขภาพนิ่ง 4">
            <a:extLst>
              <a:ext uri="{FF2B5EF4-FFF2-40B4-BE49-F238E27FC236}">
                <a16:creationId xmlns:a16="http://schemas.microsoft.com/office/drawing/2014/main" id="{24652CD8-499B-FC36-9920-D74643945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63820F-232E-F54E-BE03-721EFD31D3B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0354" name="Line 2">
            <a:extLst>
              <a:ext uri="{FF2B5EF4-FFF2-40B4-BE49-F238E27FC236}">
                <a16:creationId xmlns:a16="http://schemas.microsoft.com/office/drawing/2014/main" id="{8932F0C6-880E-A4E6-B6E6-D9F12E9F4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0355" name="Text Box 3">
            <a:extLst>
              <a:ext uri="{FF2B5EF4-FFF2-40B4-BE49-F238E27FC236}">
                <a16:creationId xmlns:a16="http://schemas.microsoft.com/office/drawing/2014/main" id="{54A79DB2-B2FF-134F-0E61-C931DE87D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0356" name="Text Box 4">
            <a:extLst>
              <a:ext uri="{FF2B5EF4-FFF2-40B4-BE49-F238E27FC236}">
                <a16:creationId xmlns:a16="http://schemas.microsoft.com/office/drawing/2014/main" id="{98780C52-6645-A77A-A80E-99B6F6CE7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44675"/>
            <a:ext cx="67770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ทำให้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ได้งานอย่างรวดเร็ว แต่ระบบงานนั้นยังไม่สมบูรณ์</a:t>
            </a:r>
          </a:p>
        </p:txBody>
      </p:sp>
      <p:sp>
        <p:nvSpPr>
          <p:cNvPr id="100357" name="Text Box 5">
            <a:extLst>
              <a:ext uri="{FF2B5EF4-FFF2-40B4-BE49-F238E27FC236}">
                <a16:creationId xmlns:a16="http://schemas.microsoft.com/office/drawing/2014/main" id="{63F09FB8-86C1-87A9-9C45-293C18A9F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55975"/>
            <a:ext cx="6711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จะได้เริ่มทำงานกับระบบที่ยังไม่เสร็จสมบูรณ์ </a:t>
            </a:r>
            <a:r>
              <a:rPr lang="th-TH" altLang="en-TH"/>
              <a:t>ครบถ้วน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ตัวยึดหมายเลขภาพนิ่ง 4">
            <a:extLst>
              <a:ext uri="{FF2B5EF4-FFF2-40B4-BE49-F238E27FC236}">
                <a16:creationId xmlns:a16="http://schemas.microsoft.com/office/drawing/2014/main" id="{9FD0E428-A36E-A64B-0779-3DAA72F29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3DF077-C2A2-CB4F-B1D1-D19F299C69D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F6E1730-0732-19AB-5A87-82FE5893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908425"/>
            <a:ext cx="2087563" cy="5746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Design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4C8C530-8406-5BD2-770F-93DDC97D1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483100"/>
            <a:ext cx="2089150" cy="649288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Implementation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02404" name="Rectangle 4">
            <a:extLst>
              <a:ext uri="{FF2B5EF4-FFF2-40B4-BE49-F238E27FC236}">
                <a16:creationId xmlns:a16="http://schemas.microsoft.com/office/drawing/2014/main" id="{F25E2D73-EA82-304B-BA5C-CC07DF400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541588"/>
            <a:ext cx="1584325" cy="431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Planning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2EB378FA-C202-1533-1BB4-5F37A460B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332163"/>
            <a:ext cx="2087563" cy="5762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Analysis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144FBE95-D3A0-67C7-A7B8-F7A45F629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125913"/>
            <a:ext cx="2089150" cy="4318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Implementation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2647" name="AutoShape 7">
            <a:extLst>
              <a:ext uri="{FF2B5EF4-FFF2-40B4-BE49-F238E27FC236}">
                <a16:creationId xmlns:a16="http://schemas.microsoft.com/office/drawing/2014/main" id="{4D3F9A78-FE96-9867-5528-217E53454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4052888"/>
            <a:ext cx="1441450" cy="792162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00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System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Prototype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02408" name="Line 8">
            <a:extLst>
              <a:ext uri="{FF2B5EF4-FFF2-40B4-BE49-F238E27FC236}">
                <a16:creationId xmlns:a16="http://schemas.microsoft.com/office/drawing/2014/main" id="{9D89C7B7-BDDE-2AC3-B8F9-C3BE1785D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2409" name="Text Box 9">
            <a:extLst>
              <a:ext uri="{FF2B5EF4-FFF2-40B4-BE49-F238E27FC236}">
                <a16:creationId xmlns:a16="http://schemas.microsoft.com/office/drawing/2014/main" id="{8ACA2964-6F77-A222-B840-10F0BE2D6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12650" name="AutoShape 10">
            <a:extLst>
              <a:ext uri="{FF2B5EF4-FFF2-40B4-BE49-F238E27FC236}">
                <a16:creationId xmlns:a16="http://schemas.microsoft.com/office/drawing/2014/main" id="{7E86291C-3E85-F3CA-41CC-4A43A0724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708650"/>
            <a:ext cx="2592388" cy="673100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99"/>
            </a:extrusionClr>
            <a:contourClr>
              <a:srgbClr val="FF66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Information System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02411" name="Text Box 11">
            <a:extLst>
              <a:ext uri="{FF2B5EF4-FFF2-40B4-BE49-F238E27FC236}">
                <a16:creationId xmlns:a16="http://schemas.microsoft.com/office/drawing/2014/main" id="{4760DE54-8536-F0E4-346C-C52436170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237288"/>
            <a:ext cx="277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The Prototyping Methodology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112652" name="AutoShape 12">
            <a:extLst>
              <a:ext uri="{FF2B5EF4-FFF2-40B4-BE49-F238E27FC236}">
                <a16:creationId xmlns:a16="http://schemas.microsoft.com/office/drawing/2014/main" id="{9C9C7DE2-5AEF-738C-9ADE-11C59CAF289B}"/>
              </a:ext>
            </a:extLst>
          </p:cNvPr>
          <p:cNvCxnSpPr>
            <a:cxnSpLocks noChangeShapeType="1"/>
            <a:stCxn id="102404" idx="3"/>
            <a:endCxn id="112645" idx="0"/>
          </p:cNvCxnSpPr>
          <p:nvPr/>
        </p:nvCxnSpPr>
        <p:spPr bwMode="auto">
          <a:xfrm>
            <a:off x="1908175" y="2757488"/>
            <a:ext cx="971550" cy="5746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3" name="Line 13">
            <a:extLst>
              <a:ext uri="{FF2B5EF4-FFF2-40B4-BE49-F238E27FC236}">
                <a16:creationId xmlns:a16="http://schemas.microsoft.com/office/drawing/2014/main" id="{14C040A0-0AAB-1EB5-4AA5-C1EF544B2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434022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4" name="Line 14">
            <a:extLst>
              <a:ext uri="{FF2B5EF4-FFF2-40B4-BE49-F238E27FC236}">
                <a16:creationId xmlns:a16="http://schemas.microsoft.com/office/drawing/2014/main" id="{AE35A24B-F417-8684-179A-A9965D3E2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484505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5" name="Line 15">
            <a:extLst>
              <a:ext uri="{FF2B5EF4-FFF2-40B4-BE49-F238E27FC236}">
                <a16:creationId xmlns:a16="http://schemas.microsoft.com/office/drawing/2014/main" id="{82E10678-6BEE-F33A-56BB-145D521BA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5637213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6" name="Line 16">
            <a:extLst>
              <a:ext uri="{FF2B5EF4-FFF2-40B4-BE49-F238E27FC236}">
                <a16:creationId xmlns:a16="http://schemas.microsoft.com/office/drawing/2014/main" id="{627D8528-707E-CC25-CE9C-A5F5B2D6F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6238" y="513238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7" name="Line 17">
            <a:extLst>
              <a:ext uri="{FF2B5EF4-FFF2-40B4-BE49-F238E27FC236}">
                <a16:creationId xmlns:a16="http://schemas.microsoft.com/office/drawing/2014/main" id="{672DE79C-8421-23F8-E830-B28C5CB72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4340225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8" name="Line 18">
            <a:extLst>
              <a:ext uri="{FF2B5EF4-FFF2-40B4-BE49-F238E27FC236}">
                <a16:creationId xmlns:a16="http://schemas.microsoft.com/office/drawing/2014/main" id="{AF877314-27B8-4B82-90D2-C5715CFA0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9213" y="455771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9" name="Freeform 19">
            <a:extLst>
              <a:ext uri="{FF2B5EF4-FFF2-40B4-BE49-F238E27FC236}">
                <a16:creationId xmlns:a16="http://schemas.microsoft.com/office/drawing/2014/main" id="{92B9193B-6D6E-B2E4-FD38-669E92D94AF4}"/>
              </a:ext>
            </a:extLst>
          </p:cNvPr>
          <p:cNvSpPr>
            <a:spLocks/>
          </p:cNvSpPr>
          <p:nvPr/>
        </p:nvSpPr>
        <p:spPr bwMode="auto">
          <a:xfrm>
            <a:off x="1908175" y="2468563"/>
            <a:ext cx="1703388" cy="863600"/>
          </a:xfrm>
          <a:custGeom>
            <a:avLst/>
            <a:gdLst>
              <a:gd name="T0" fmla="*/ 2147483646 w 1073"/>
              <a:gd name="T1" fmla="*/ 2147483646 h 544"/>
              <a:gd name="T2" fmla="*/ 2147483646 w 1073"/>
              <a:gd name="T3" fmla="*/ 2147483646 h 544"/>
              <a:gd name="T4" fmla="*/ 2147483646 w 1073"/>
              <a:gd name="T5" fmla="*/ 2147483646 h 544"/>
              <a:gd name="T6" fmla="*/ 2147483646 w 1073"/>
              <a:gd name="T7" fmla="*/ 2147483646 h 544"/>
              <a:gd name="T8" fmla="*/ 2147483646 w 1073"/>
              <a:gd name="T9" fmla="*/ 2147483646 h 544"/>
              <a:gd name="T10" fmla="*/ 2147483646 w 1073"/>
              <a:gd name="T11" fmla="*/ 0 h 544"/>
              <a:gd name="T12" fmla="*/ 0 w 1073"/>
              <a:gd name="T13" fmla="*/ 2147483646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73"/>
              <a:gd name="T22" fmla="*/ 0 h 544"/>
              <a:gd name="T23" fmla="*/ 1073 w 1073"/>
              <a:gd name="T24" fmla="*/ 544 h 5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73" h="544">
                <a:moveTo>
                  <a:pt x="816" y="544"/>
                </a:moveTo>
                <a:cubicBezTo>
                  <a:pt x="944" y="457"/>
                  <a:pt x="1073" y="371"/>
                  <a:pt x="1043" y="318"/>
                </a:cubicBezTo>
                <a:cubicBezTo>
                  <a:pt x="1013" y="265"/>
                  <a:pt x="688" y="265"/>
                  <a:pt x="635" y="227"/>
                </a:cubicBezTo>
                <a:cubicBezTo>
                  <a:pt x="582" y="189"/>
                  <a:pt x="763" y="106"/>
                  <a:pt x="725" y="91"/>
                </a:cubicBezTo>
                <a:cubicBezTo>
                  <a:pt x="687" y="76"/>
                  <a:pt x="453" y="151"/>
                  <a:pt x="408" y="136"/>
                </a:cubicBezTo>
                <a:cubicBezTo>
                  <a:pt x="363" y="121"/>
                  <a:pt x="521" y="0"/>
                  <a:pt x="453" y="0"/>
                </a:cubicBezTo>
                <a:cubicBezTo>
                  <a:pt x="385" y="0"/>
                  <a:pt x="192" y="68"/>
                  <a:pt x="0" y="13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60" name="AutoShape 20">
            <a:extLst>
              <a:ext uri="{FF2B5EF4-FFF2-40B4-BE49-F238E27FC236}">
                <a16:creationId xmlns:a16="http://schemas.microsoft.com/office/drawing/2014/main" id="{BD0E6708-23FF-8E46-9CCB-AF9AA696B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3765550"/>
            <a:ext cx="2016125" cy="12239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12661" name="Text Box 21">
            <a:extLst>
              <a:ext uri="{FF2B5EF4-FFF2-40B4-BE49-F238E27FC236}">
                <a16:creationId xmlns:a16="http://schemas.microsoft.com/office/drawing/2014/main" id="{730328DE-BFF5-9EA8-CAEF-F15C97103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393950"/>
            <a:ext cx="2139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Quick – and - Dirty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cxnSp>
        <p:nvCxnSpPr>
          <p:cNvPr id="112662" name="AutoShape 22">
            <a:extLst>
              <a:ext uri="{FF2B5EF4-FFF2-40B4-BE49-F238E27FC236}">
                <a16:creationId xmlns:a16="http://schemas.microsoft.com/office/drawing/2014/main" id="{E539D010-CDD4-ACDA-3E97-4AC449900564}"/>
              </a:ext>
            </a:extLst>
          </p:cNvPr>
          <p:cNvCxnSpPr>
            <a:cxnSpLocks noChangeShapeType="1"/>
            <a:stCxn id="112660" idx="0"/>
            <a:endCxn id="112661" idx="2"/>
          </p:cNvCxnSpPr>
          <p:nvPr/>
        </p:nvCxnSpPr>
        <p:spPr bwMode="auto">
          <a:xfrm rot="-5400000">
            <a:off x="5400675" y="2876551"/>
            <a:ext cx="852487" cy="925512"/>
          </a:xfrm>
          <a:prstGeom prst="curvedConnector3">
            <a:avLst>
              <a:gd name="adj1" fmla="val 50093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23" name="Line 23">
            <a:extLst>
              <a:ext uri="{FF2B5EF4-FFF2-40B4-BE49-F238E27FC236}">
                <a16:creationId xmlns:a16="http://schemas.microsoft.com/office/drawing/2014/main" id="{61B62556-7F67-B769-373A-22094A1E39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4300" y="4197350"/>
            <a:ext cx="576263" cy="0"/>
          </a:xfrm>
          <a:prstGeom prst="line">
            <a:avLst/>
          </a:prstGeom>
          <a:noFill/>
          <a:ln w="9525">
            <a:solidFill>
              <a:srgbClr val="3333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2424" name="Text Box 24">
            <a:extLst>
              <a:ext uri="{FF2B5EF4-FFF2-40B4-BE49-F238E27FC236}">
                <a16:creationId xmlns:a16="http://schemas.microsoft.com/office/drawing/2014/main" id="{71047382-44D3-82D8-9AD6-5BDF9D2C4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98638"/>
            <a:ext cx="378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latin typeface="Angsana New" panose="02020603050405020304" pitchFamily="18" charset="-34"/>
              </a:rPr>
              <a:t>(2.2) Prototyping Methodology </a:t>
            </a:r>
            <a:endParaRPr lang="th-TH" altLang="en-TH" b="1" dirty="0"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nimBg="1"/>
      <p:bldP spid="112643" grpId="0" animBg="1"/>
      <p:bldP spid="112645" grpId="0" animBg="1"/>
      <p:bldP spid="112646" grpId="0" animBg="1"/>
      <p:bldP spid="112647" grpId="0" animBg="1"/>
      <p:bldP spid="112650" grpId="0" animBg="1"/>
      <p:bldP spid="112660" grpId="0" animBg="1"/>
      <p:bldP spid="1126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F8D4B2B4-F685-B273-5930-755528EBD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15D13CAD-4A2A-A47B-CE98-896133F03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354D4347-C0EB-FF9C-E122-D4136A110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DCA693DE-E6BD-1150-A63D-7F683129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44675"/>
            <a:ext cx="57689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มีความรวดเร็วมาก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สามารถสร้างระบบใหม่ให้กับ </a:t>
            </a:r>
            <a:r>
              <a:rPr lang="en-US" altLang="en-TH">
                <a:latin typeface="Angsana New" panose="02020603050405020304" pitchFamily="18" charset="-34"/>
              </a:rPr>
              <a:t>User </a:t>
            </a:r>
            <a:r>
              <a:rPr lang="th-TH" altLang="en-TH">
                <a:latin typeface="Angsana New" panose="02020603050405020304" pitchFamily="18" charset="-34"/>
              </a:rPr>
              <a:t>ได้อย่างรวดเร็ว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ผู้ใช้สามารถเข้าใจระบบได้ดีกว่า</a:t>
            </a: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D9661A8C-00A0-2AA5-8BF3-5AB5E1B01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730625"/>
            <a:ext cx="83597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ไม่สามารถทำปัญหาหรือ ระบบที่มีความซับซ้อนมากๆ ได้ เนื่องจากไม่สามารถ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มองภาพได้อย่างทั่วถึง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ตัวยึดหมายเลขภาพนิ่ง 4">
            <a:extLst>
              <a:ext uri="{FF2B5EF4-FFF2-40B4-BE49-F238E27FC236}">
                <a16:creationId xmlns:a16="http://schemas.microsoft.com/office/drawing/2014/main" id="{94ADA895-C817-8545-C61B-D8F9E7B28B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4AE8A1-6DE3-C14E-AEE3-0EA8857FB06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2530" name="Line 4">
            <a:extLst>
              <a:ext uri="{FF2B5EF4-FFF2-40B4-BE49-F238E27FC236}">
                <a16:creationId xmlns:a16="http://schemas.microsoft.com/office/drawing/2014/main" id="{F35291F8-1726-4FF4-4693-1CE054F03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2531" name="Text Box 5">
            <a:extLst>
              <a:ext uri="{FF2B5EF4-FFF2-40B4-BE49-F238E27FC236}">
                <a16:creationId xmlns:a16="http://schemas.microsoft.com/office/drawing/2014/main" id="{89404D45-05F0-0754-CD62-A1C36418A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8545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ความหมายของระบบ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2532" name="AutoShape 6">
            <a:extLst>
              <a:ext uri="{FF2B5EF4-FFF2-40B4-BE49-F238E27FC236}">
                <a16:creationId xmlns:a16="http://schemas.microsoft.com/office/drawing/2014/main" id="{FE2A0E6B-ADE7-21EA-125E-01DAB8F51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060575"/>
            <a:ext cx="6696075" cy="367188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533" name="Oval 7">
            <a:extLst>
              <a:ext uri="{FF2B5EF4-FFF2-40B4-BE49-F238E27FC236}">
                <a16:creationId xmlns:a16="http://schemas.microsoft.com/office/drawing/2014/main" id="{A40084B9-2A20-96FA-4183-3DEB33699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2565400"/>
            <a:ext cx="936625" cy="5032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>
                <a:latin typeface="Angsana New" panose="02020603050405020304" pitchFamily="18" charset="-34"/>
              </a:rPr>
              <a:t>ระบบย่อย</a:t>
            </a:r>
          </a:p>
        </p:txBody>
      </p:sp>
      <p:sp>
        <p:nvSpPr>
          <p:cNvPr id="22534" name="Oval 8">
            <a:extLst>
              <a:ext uri="{FF2B5EF4-FFF2-40B4-BE49-F238E27FC236}">
                <a16:creationId xmlns:a16="http://schemas.microsoft.com/office/drawing/2014/main" id="{EFD2EDD4-4644-5F7F-3475-798BE048C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503613"/>
            <a:ext cx="1008063" cy="43021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000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>
                <a:latin typeface="Angsana New" panose="02020603050405020304" pitchFamily="18" charset="-34"/>
              </a:rPr>
              <a:t>ระบบย่อย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000">
              <a:latin typeface="Angsana New" panose="02020603050405020304" pitchFamily="18" charset="-34"/>
            </a:endParaRPr>
          </a:p>
        </p:txBody>
      </p:sp>
      <p:sp>
        <p:nvSpPr>
          <p:cNvPr id="22535" name="Oval 9">
            <a:extLst>
              <a:ext uri="{FF2B5EF4-FFF2-40B4-BE49-F238E27FC236}">
                <a16:creationId xmlns:a16="http://schemas.microsoft.com/office/drawing/2014/main" id="{B94CD284-167F-1FC6-B41C-70BDE47C1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365625"/>
            <a:ext cx="1008063" cy="5032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000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>
                <a:latin typeface="Angsana New" panose="02020603050405020304" pitchFamily="18" charset="-34"/>
              </a:rPr>
              <a:t>ระบบย่อย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2000">
              <a:latin typeface="Angsana New" panose="02020603050405020304" pitchFamily="18" charset="-34"/>
            </a:endParaRPr>
          </a:p>
        </p:txBody>
      </p:sp>
      <p:sp>
        <p:nvSpPr>
          <p:cNvPr id="22536" name="Oval 10">
            <a:extLst>
              <a:ext uri="{FF2B5EF4-FFF2-40B4-BE49-F238E27FC236}">
                <a16:creationId xmlns:a16="http://schemas.microsoft.com/office/drawing/2014/main" id="{E3968B1C-88D8-6A96-F794-6A92F3444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3355975"/>
            <a:ext cx="936625" cy="720725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000">
                <a:latin typeface="Angsana New" panose="02020603050405020304" pitchFamily="18" charset="-34"/>
              </a:rPr>
              <a:t>ระบบย่อย</a:t>
            </a:r>
          </a:p>
        </p:txBody>
      </p:sp>
      <p:sp>
        <p:nvSpPr>
          <p:cNvPr id="22537" name="Oval 11">
            <a:extLst>
              <a:ext uri="{FF2B5EF4-FFF2-40B4-BE49-F238E27FC236}">
                <a16:creationId xmlns:a16="http://schemas.microsoft.com/office/drawing/2014/main" id="{C36D1AE4-BFB6-25B7-1C09-8FD246582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3357563"/>
            <a:ext cx="1511300" cy="7921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latin typeface="Angsana New" panose="02020603050405020304" pitchFamily="18" charset="-34"/>
              </a:rPr>
              <a:t>ระบบใหญ่</a:t>
            </a:r>
          </a:p>
        </p:txBody>
      </p:sp>
      <p:sp>
        <p:nvSpPr>
          <p:cNvPr id="22538" name="AutoShape 12">
            <a:extLst>
              <a:ext uri="{FF2B5EF4-FFF2-40B4-BE49-F238E27FC236}">
                <a16:creationId xmlns:a16="http://schemas.microsoft.com/office/drawing/2014/main" id="{DB56EE0A-DFE7-8090-C3FE-8D1AF65F73AC}"/>
              </a:ext>
            </a:extLst>
          </p:cNvPr>
          <p:cNvSpPr>
            <a:spLocks noChangeArrowheads="1"/>
          </p:cNvSpPr>
          <p:nvPr/>
        </p:nvSpPr>
        <p:spPr bwMode="auto">
          <a:xfrm rot="1507015">
            <a:off x="3484563" y="3027363"/>
            <a:ext cx="792162" cy="433387"/>
          </a:xfrm>
          <a:prstGeom prst="rightArrow">
            <a:avLst>
              <a:gd name="adj1" fmla="val 50000"/>
              <a:gd name="adj2" fmla="val 4569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539" name="AutoShape 13">
            <a:extLst>
              <a:ext uri="{FF2B5EF4-FFF2-40B4-BE49-F238E27FC236}">
                <a16:creationId xmlns:a16="http://schemas.microsoft.com/office/drawing/2014/main" id="{5EC0C3F9-5E2C-966B-6C5E-487A8BD4C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73463"/>
            <a:ext cx="935038" cy="431800"/>
          </a:xfrm>
          <a:prstGeom prst="rightArrow">
            <a:avLst>
              <a:gd name="adj1" fmla="val 50000"/>
              <a:gd name="adj2" fmla="val 5413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540" name="AutoShape 14">
            <a:extLst>
              <a:ext uri="{FF2B5EF4-FFF2-40B4-BE49-F238E27FC236}">
                <a16:creationId xmlns:a16="http://schemas.microsoft.com/office/drawing/2014/main" id="{33A6F0C2-43D4-A544-F4EB-174516435A31}"/>
              </a:ext>
            </a:extLst>
          </p:cNvPr>
          <p:cNvSpPr>
            <a:spLocks noChangeArrowheads="1"/>
          </p:cNvSpPr>
          <p:nvPr/>
        </p:nvSpPr>
        <p:spPr bwMode="auto">
          <a:xfrm rot="-1072881">
            <a:off x="3414713" y="4125913"/>
            <a:ext cx="865187" cy="431800"/>
          </a:xfrm>
          <a:prstGeom prst="rightArrow">
            <a:avLst>
              <a:gd name="adj1" fmla="val 50000"/>
              <a:gd name="adj2" fmla="val 50092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2541" name="AutoShape 15">
            <a:extLst>
              <a:ext uri="{FF2B5EF4-FFF2-40B4-BE49-F238E27FC236}">
                <a16:creationId xmlns:a16="http://schemas.microsoft.com/office/drawing/2014/main" id="{7E5C7F80-90DB-8758-7A5B-432603347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3500438"/>
            <a:ext cx="647700" cy="504825"/>
          </a:xfrm>
          <a:prstGeom prst="rightArrow">
            <a:avLst>
              <a:gd name="adj1" fmla="val 50000"/>
              <a:gd name="adj2" fmla="val 32075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ตัวยึดหมายเลขภาพนิ่ง 4">
            <a:extLst>
              <a:ext uri="{FF2B5EF4-FFF2-40B4-BE49-F238E27FC236}">
                <a16:creationId xmlns:a16="http://schemas.microsoft.com/office/drawing/2014/main" id="{8BA8AE34-A560-25E0-B0B9-90CCC9E24E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F817E5-420E-FC4F-AB21-6A24B7923AD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B3C588C5-68F2-7DFD-0A49-A3A53B58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3789363"/>
            <a:ext cx="2087563" cy="57467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Design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F443C5B8-C767-B8FB-A7AA-F05386D5F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4364038"/>
            <a:ext cx="2087563" cy="649287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Implementation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A5960278-1197-9120-5266-AF6E897D0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96975"/>
            <a:ext cx="1584325" cy="431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Planning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F42E19BA-BBEB-497A-80B8-5A34CCAE5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3213100"/>
            <a:ext cx="2087563" cy="5762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Analysis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18" name="Rectangle 6">
            <a:extLst>
              <a:ext uri="{FF2B5EF4-FFF2-40B4-BE49-F238E27FC236}">
                <a16:creationId xmlns:a16="http://schemas.microsoft.com/office/drawing/2014/main" id="{F5D75743-CD3B-BB7A-708D-D9E151A84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2924175"/>
            <a:ext cx="2089150" cy="4318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Implementation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19" name="AutoShape 7">
            <a:extLst>
              <a:ext uri="{FF2B5EF4-FFF2-40B4-BE49-F238E27FC236}">
                <a16:creationId xmlns:a16="http://schemas.microsoft.com/office/drawing/2014/main" id="{D1677CBC-4E2C-0A5E-2A40-6425C6EC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3860800"/>
            <a:ext cx="1441450" cy="792163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00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Throw-Away</a:t>
            </a:r>
            <a:r>
              <a:rPr lang="en-US" altLang="en-TH" sz="2800">
                <a:latin typeface="Angsana New" panose="02020603050405020304" pitchFamily="18" charset="-34"/>
              </a:rPr>
              <a:t>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Prototype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20" name="AutoShape 8">
            <a:extLst>
              <a:ext uri="{FF2B5EF4-FFF2-40B4-BE49-F238E27FC236}">
                <a16:creationId xmlns:a16="http://schemas.microsoft.com/office/drawing/2014/main" id="{06DD0889-D932-1C38-A292-18A3B011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5084763"/>
            <a:ext cx="1582738" cy="673100"/>
          </a:xfrm>
          <a:prstGeom prst="roundRect">
            <a:avLst>
              <a:gd name="adj" fmla="val 16667"/>
            </a:avLst>
          </a:prstGeom>
          <a:solidFill>
            <a:srgbClr val="FF669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99"/>
            </a:extrusionClr>
            <a:contourClr>
              <a:srgbClr val="FF66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IS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06505" name="Rectangle 9">
            <a:extLst>
              <a:ext uri="{FF2B5EF4-FFF2-40B4-BE49-F238E27FC236}">
                <a16:creationId xmlns:a16="http://schemas.microsoft.com/office/drawing/2014/main" id="{91007F47-80C1-02C7-6849-7DB441BD3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205038"/>
            <a:ext cx="2087562" cy="576262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Analysis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15722" name="Rectangle 10">
            <a:extLst>
              <a:ext uri="{FF2B5EF4-FFF2-40B4-BE49-F238E27FC236}">
                <a16:creationId xmlns:a16="http://schemas.microsoft.com/office/drawing/2014/main" id="{4D83A744-F63D-1FBF-5C2B-BA2E94788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412875"/>
            <a:ext cx="2087562" cy="574675"/>
          </a:xfrm>
          <a:prstGeom prst="rect">
            <a:avLst/>
          </a:prstGeom>
          <a:solidFill>
            <a:srgbClr val="FF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FF"/>
            </a:extrusionClr>
            <a:contourClr>
              <a:srgbClr val="FFCC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Design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06507" name="Text Box 11">
            <a:extLst>
              <a:ext uri="{FF2B5EF4-FFF2-40B4-BE49-F238E27FC236}">
                <a16:creationId xmlns:a16="http://schemas.microsoft.com/office/drawing/2014/main" id="{5F4598EE-D05C-087A-8534-6D6F4A06C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237288"/>
            <a:ext cx="396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 dirty="0">
                <a:solidFill>
                  <a:srgbClr val="808080"/>
                </a:solidFill>
                <a:latin typeface="Angsana New" panose="02020603050405020304" pitchFamily="18" charset="-34"/>
              </a:rPr>
              <a:t>The Throw-Away Prototyping Methodology</a:t>
            </a:r>
            <a:endParaRPr lang="th-TH" altLang="en-TH" sz="2400" b="1" dirty="0">
              <a:solidFill>
                <a:srgbClr val="808080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106508" name="AutoShape 12">
            <a:extLst>
              <a:ext uri="{FF2B5EF4-FFF2-40B4-BE49-F238E27FC236}">
                <a16:creationId xmlns:a16="http://schemas.microsoft.com/office/drawing/2014/main" id="{B98E0EB6-5C9F-12AF-2CF4-E36027EBB2C7}"/>
              </a:ext>
            </a:extLst>
          </p:cNvPr>
          <p:cNvCxnSpPr>
            <a:cxnSpLocks noChangeShapeType="1"/>
            <a:stCxn id="106500" idx="3"/>
            <a:endCxn id="106505" idx="0"/>
          </p:cNvCxnSpPr>
          <p:nvPr/>
        </p:nvCxnSpPr>
        <p:spPr bwMode="auto">
          <a:xfrm>
            <a:off x="1835150" y="1412875"/>
            <a:ext cx="252413" cy="7921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25" name="AutoShape 13">
            <a:extLst>
              <a:ext uri="{FF2B5EF4-FFF2-40B4-BE49-F238E27FC236}">
                <a16:creationId xmlns:a16="http://schemas.microsoft.com/office/drawing/2014/main" id="{69169658-DE46-35DD-B831-98DED2146E9E}"/>
              </a:ext>
            </a:extLst>
          </p:cNvPr>
          <p:cNvCxnSpPr>
            <a:cxnSpLocks noChangeShapeType="1"/>
            <a:stCxn id="106505" idx="3"/>
            <a:endCxn id="115717" idx="0"/>
          </p:cNvCxnSpPr>
          <p:nvPr/>
        </p:nvCxnSpPr>
        <p:spPr bwMode="auto">
          <a:xfrm>
            <a:off x="3130550" y="2493963"/>
            <a:ext cx="469900" cy="7191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726" name="Line 14">
            <a:extLst>
              <a:ext uri="{FF2B5EF4-FFF2-40B4-BE49-F238E27FC236}">
                <a16:creationId xmlns:a16="http://schemas.microsoft.com/office/drawing/2014/main" id="{0E00A004-F8FE-8428-4B0E-70E4A5EBA1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1989138"/>
            <a:ext cx="1584325" cy="172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27" name="Line 15">
            <a:extLst>
              <a:ext uri="{FF2B5EF4-FFF2-40B4-BE49-F238E27FC236}">
                <a16:creationId xmlns:a16="http://schemas.microsoft.com/office/drawing/2014/main" id="{B8742393-36AB-F861-5567-657D71A32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4149725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28" name="Line 16">
            <a:extLst>
              <a:ext uri="{FF2B5EF4-FFF2-40B4-BE49-F238E27FC236}">
                <a16:creationId xmlns:a16="http://schemas.microsoft.com/office/drawing/2014/main" id="{1A8F053A-14F8-4561-D532-C9A3ABD7E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425" y="4652963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29" name="Line 17">
            <a:extLst>
              <a:ext uri="{FF2B5EF4-FFF2-40B4-BE49-F238E27FC236}">
                <a16:creationId xmlns:a16="http://schemas.microsoft.com/office/drawing/2014/main" id="{8A58857D-8FB5-B6F5-9595-775C4D6A1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5373688"/>
            <a:ext cx="237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30" name="Line 18">
            <a:extLst>
              <a:ext uri="{FF2B5EF4-FFF2-40B4-BE49-F238E27FC236}">
                <a16:creationId xmlns:a16="http://schemas.microsoft.com/office/drawing/2014/main" id="{47097206-106B-4379-FE5F-54B271930E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49990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cxnSp>
        <p:nvCxnSpPr>
          <p:cNvPr id="115731" name="AutoShape 19">
            <a:extLst>
              <a:ext uri="{FF2B5EF4-FFF2-40B4-BE49-F238E27FC236}">
                <a16:creationId xmlns:a16="http://schemas.microsoft.com/office/drawing/2014/main" id="{4E1CCBC7-1902-C7B2-84E2-AFFDEA74BC37}"/>
              </a:ext>
            </a:extLst>
          </p:cNvPr>
          <p:cNvCxnSpPr>
            <a:cxnSpLocks noChangeShapeType="1"/>
            <a:stCxn id="115722" idx="3"/>
            <a:endCxn id="115718" idx="0"/>
          </p:cNvCxnSpPr>
          <p:nvPr/>
        </p:nvCxnSpPr>
        <p:spPr bwMode="auto">
          <a:xfrm>
            <a:off x="7235825" y="1700213"/>
            <a:ext cx="468313" cy="12239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732" name="Line 20">
            <a:extLst>
              <a:ext uri="{FF2B5EF4-FFF2-40B4-BE49-F238E27FC236}">
                <a16:creationId xmlns:a16="http://schemas.microsoft.com/office/drawing/2014/main" id="{3CC36F47-62E2-9121-F0D2-113F83DB3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0650" y="33575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6517" name="Freeform 21">
            <a:extLst>
              <a:ext uri="{FF2B5EF4-FFF2-40B4-BE49-F238E27FC236}">
                <a16:creationId xmlns:a16="http://schemas.microsoft.com/office/drawing/2014/main" id="{4A8A5013-939E-5F7D-E7FC-837EE46D2895}"/>
              </a:ext>
            </a:extLst>
          </p:cNvPr>
          <p:cNvSpPr>
            <a:spLocks/>
          </p:cNvSpPr>
          <p:nvPr/>
        </p:nvSpPr>
        <p:spPr bwMode="auto">
          <a:xfrm>
            <a:off x="1835150" y="1268413"/>
            <a:ext cx="673100" cy="936625"/>
          </a:xfrm>
          <a:custGeom>
            <a:avLst/>
            <a:gdLst>
              <a:gd name="T0" fmla="*/ 2147483646 w 424"/>
              <a:gd name="T1" fmla="*/ 2147483646 h 590"/>
              <a:gd name="T2" fmla="*/ 2147483646 w 424"/>
              <a:gd name="T3" fmla="*/ 2147483646 h 590"/>
              <a:gd name="T4" fmla="*/ 2147483646 w 424"/>
              <a:gd name="T5" fmla="*/ 2147483646 h 590"/>
              <a:gd name="T6" fmla="*/ 2147483646 w 424"/>
              <a:gd name="T7" fmla="*/ 2147483646 h 590"/>
              <a:gd name="T8" fmla="*/ 2147483646 w 424"/>
              <a:gd name="T9" fmla="*/ 2147483646 h 590"/>
              <a:gd name="T10" fmla="*/ 0 w 424"/>
              <a:gd name="T11" fmla="*/ 0 h 5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4"/>
              <a:gd name="T19" fmla="*/ 0 h 590"/>
              <a:gd name="T20" fmla="*/ 424 w 424"/>
              <a:gd name="T21" fmla="*/ 590 h 5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4" h="590">
                <a:moveTo>
                  <a:pt x="318" y="590"/>
                </a:moveTo>
                <a:cubicBezTo>
                  <a:pt x="371" y="491"/>
                  <a:pt x="424" y="393"/>
                  <a:pt x="409" y="363"/>
                </a:cubicBezTo>
                <a:cubicBezTo>
                  <a:pt x="394" y="333"/>
                  <a:pt x="227" y="438"/>
                  <a:pt x="227" y="408"/>
                </a:cubicBezTo>
                <a:cubicBezTo>
                  <a:pt x="227" y="378"/>
                  <a:pt x="409" y="220"/>
                  <a:pt x="409" y="182"/>
                </a:cubicBezTo>
                <a:cubicBezTo>
                  <a:pt x="409" y="144"/>
                  <a:pt x="295" y="212"/>
                  <a:pt x="227" y="182"/>
                </a:cubicBezTo>
                <a:cubicBezTo>
                  <a:pt x="159" y="152"/>
                  <a:pt x="79" y="76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34" name="Freeform 22">
            <a:extLst>
              <a:ext uri="{FF2B5EF4-FFF2-40B4-BE49-F238E27FC236}">
                <a16:creationId xmlns:a16="http://schemas.microsoft.com/office/drawing/2014/main" id="{E2E476F7-C2F7-2FBE-8DE0-4D65CE95D331}"/>
              </a:ext>
            </a:extLst>
          </p:cNvPr>
          <p:cNvSpPr>
            <a:spLocks/>
          </p:cNvSpPr>
          <p:nvPr/>
        </p:nvSpPr>
        <p:spPr bwMode="auto">
          <a:xfrm>
            <a:off x="3132138" y="2181225"/>
            <a:ext cx="935037" cy="1031875"/>
          </a:xfrm>
          <a:custGeom>
            <a:avLst/>
            <a:gdLst>
              <a:gd name="T0" fmla="*/ 2147483646 w 589"/>
              <a:gd name="T1" fmla="*/ 2147483646 h 650"/>
              <a:gd name="T2" fmla="*/ 2147483646 w 589"/>
              <a:gd name="T3" fmla="*/ 2147483646 h 650"/>
              <a:gd name="T4" fmla="*/ 2147483646 w 589"/>
              <a:gd name="T5" fmla="*/ 2147483646 h 650"/>
              <a:gd name="T6" fmla="*/ 2147483646 w 589"/>
              <a:gd name="T7" fmla="*/ 2147483646 h 650"/>
              <a:gd name="T8" fmla="*/ 2147483646 w 589"/>
              <a:gd name="T9" fmla="*/ 2147483646 h 650"/>
              <a:gd name="T10" fmla="*/ 2147483646 w 589"/>
              <a:gd name="T11" fmla="*/ 2147483646 h 650"/>
              <a:gd name="T12" fmla="*/ 0 w 589"/>
              <a:gd name="T13" fmla="*/ 2147483646 h 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89"/>
              <a:gd name="T22" fmla="*/ 0 h 650"/>
              <a:gd name="T23" fmla="*/ 589 w 589"/>
              <a:gd name="T24" fmla="*/ 650 h 6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89" h="650">
                <a:moveTo>
                  <a:pt x="408" y="650"/>
                </a:moveTo>
                <a:cubicBezTo>
                  <a:pt x="498" y="581"/>
                  <a:pt x="589" y="513"/>
                  <a:pt x="589" y="468"/>
                </a:cubicBezTo>
                <a:cubicBezTo>
                  <a:pt x="589" y="423"/>
                  <a:pt x="438" y="423"/>
                  <a:pt x="408" y="378"/>
                </a:cubicBezTo>
                <a:cubicBezTo>
                  <a:pt x="378" y="333"/>
                  <a:pt x="438" y="226"/>
                  <a:pt x="408" y="196"/>
                </a:cubicBezTo>
                <a:cubicBezTo>
                  <a:pt x="378" y="166"/>
                  <a:pt x="242" y="226"/>
                  <a:pt x="227" y="196"/>
                </a:cubicBezTo>
                <a:cubicBezTo>
                  <a:pt x="212" y="166"/>
                  <a:pt x="355" y="30"/>
                  <a:pt x="317" y="15"/>
                </a:cubicBezTo>
                <a:cubicBezTo>
                  <a:pt x="279" y="0"/>
                  <a:pt x="139" y="53"/>
                  <a:pt x="0" y="10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35" name="Freeform 23">
            <a:extLst>
              <a:ext uri="{FF2B5EF4-FFF2-40B4-BE49-F238E27FC236}">
                <a16:creationId xmlns:a16="http://schemas.microsoft.com/office/drawing/2014/main" id="{DE76F221-7C70-0DB2-BD52-A1A38B2B95B7}"/>
              </a:ext>
            </a:extLst>
          </p:cNvPr>
          <p:cNvSpPr>
            <a:spLocks/>
          </p:cNvSpPr>
          <p:nvPr/>
        </p:nvSpPr>
        <p:spPr bwMode="auto">
          <a:xfrm>
            <a:off x="7380288" y="1509713"/>
            <a:ext cx="1127125" cy="1343025"/>
          </a:xfrm>
          <a:custGeom>
            <a:avLst/>
            <a:gdLst>
              <a:gd name="T0" fmla="*/ 2147483646 w 710"/>
              <a:gd name="T1" fmla="*/ 2147483646 h 846"/>
              <a:gd name="T2" fmla="*/ 2147483646 w 710"/>
              <a:gd name="T3" fmla="*/ 2147483646 h 846"/>
              <a:gd name="T4" fmla="*/ 2147483646 w 710"/>
              <a:gd name="T5" fmla="*/ 2147483646 h 846"/>
              <a:gd name="T6" fmla="*/ 2147483646 w 710"/>
              <a:gd name="T7" fmla="*/ 2147483646 h 846"/>
              <a:gd name="T8" fmla="*/ 2147483646 w 710"/>
              <a:gd name="T9" fmla="*/ 2147483646 h 846"/>
              <a:gd name="T10" fmla="*/ 2147483646 w 710"/>
              <a:gd name="T11" fmla="*/ 2147483646 h 846"/>
              <a:gd name="T12" fmla="*/ 0 w 710"/>
              <a:gd name="T13" fmla="*/ 2147483646 h 8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10"/>
              <a:gd name="T22" fmla="*/ 0 h 846"/>
              <a:gd name="T23" fmla="*/ 710 w 710"/>
              <a:gd name="T24" fmla="*/ 846 h 8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10" h="846">
                <a:moveTo>
                  <a:pt x="499" y="846"/>
                </a:moveTo>
                <a:cubicBezTo>
                  <a:pt x="604" y="691"/>
                  <a:pt x="710" y="536"/>
                  <a:pt x="680" y="483"/>
                </a:cubicBezTo>
                <a:cubicBezTo>
                  <a:pt x="650" y="430"/>
                  <a:pt x="363" y="559"/>
                  <a:pt x="318" y="529"/>
                </a:cubicBezTo>
                <a:cubicBezTo>
                  <a:pt x="273" y="499"/>
                  <a:pt x="423" y="347"/>
                  <a:pt x="408" y="302"/>
                </a:cubicBezTo>
                <a:cubicBezTo>
                  <a:pt x="393" y="257"/>
                  <a:pt x="234" y="301"/>
                  <a:pt x="227" y="256"/>
                </a:cubicBezTo>
                <a:cubicBezTo>
                  <a:pt x="220" y="211"/>
                  <a:pt x="401" y="60"/>
                  <a:pt x="363" y="30"/>
                </a:cubicBezTo>
                <a:cubicBezTo>
                  <a:pt x="325" y="0"/>
                  <a:pt x="162" y="37"/>
                  <a:pt x="0" y="75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5736" name="AutoShape 24">
            <a:extLst>
              <a:ext uri="{FF2B5EF4-FFF2-40B4-BE49-F238E27FC236}">
                <a16:creationId xmlns:a16="http://schemas.microsoft.com/office/drawing/2014/main" id="{8CA9AA62-B83A-AAC2-7829-4E2C191D2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3603625"/>
            <a:ext cx="1871663" cy="11509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15737" name="Text Box 25">
            <a:extLst>
              <a:ext uri="{FF2B5EF4-FFF2-40B4-BE49-F238E27FC236}">
                <a16:creationId xmlns:a16="http://schemas.microsoft.com/office/drawing/2014/main" id="{F4D496D1-9F55-DBD6-4B6F-5A7544002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5678488"/>
            <a:ext cx="193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Complete </a:t>
            </a:r>
            <a:r>
              <a:rPr lang="th-TH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แล้วทิ้ง</a:t>
            </a:r>
            <a:r>
              <a:rPr lang="en-US" altLang="en-TH" sz="2800" b="1">
                <a:solidFill>
                  <a:srgbClr val="FF3300"/>
                </a:solidFill>
                <a:latin typeface="Angsana New" panose="02020603050405020304" pitchFamily="18" charset="-34"/>
              </a:rPr>
              <a:t> </a:t>
            </a:r>
            <a:endParaRPr lang="th-TH" altLang="en-TH" sz="2800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115738" name="AutoShape 26">
            <a:extLst>
              <a:ext uri="{FF2B5EF4-FFF2-40B4-BE49-F238E27FC236}">
                <a16:creationId xmlns:a16="http://schemas.microsoft.com/office/drawing/2014/main" id="{405ED976-99EE-43DA-0077-70C58E0236D8}"/>
              </a:ext>
            </a:extLst>
          </p:cNvPr>
          <p:cNvCxnSpPr>
            <a:cxnSpLocks noChangeShapeType="1"/>
            <a:stCxn id="115736" idx="2"/>
            <a:endCxn id="115737" idx="3"/>
          </p:cNvCxnSpPr>
          <p:nvPr/>
        </p:nvCxnSpPr>
        <p:spPr bwMode="auto">
          <a:xfrm rot="16200000" flipH="1">
            <a:off x="5729287" y="5038726"/>
            <a:ext cx="1184275" cy="615950"/>
          </a:xfrm>
          <a:prstGeom prst="curvedConnector4">
            <a:avLst>
              <a:gd name="adj1" fmla="val 38875"/>
              <a:gd name="adj2" fmla="val 137111"/>
            </a:avLst>
          </a:prstGeom>
          <a:noFill/>
          <a:ln w="9525">
            <a:solidFill>
              <a:srgbClr val="FF3300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23" name="Text Box 27">
            <a:extLst>
              <a:ext uri="{FF2B5EF4-FFF2-40B4-BE49-F238E27FC236}">
                <a16:creationId xmlns:a16="http://schemas.microsoft.com/office/drawing/2014/main" id="{CD0B2698-3176-747A-3615-CE8D50DD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3727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latin typeface="Angsana New" panose="02020603050405020304" pitchFamily="18" charset="-34"/>
              </a:rPr>
              <a:t>(2.3) Throw-Away Prototyping</a:t>
            </a:r>
            <a:endParaRPr lang="th-TH" altLang="en-TH" b="1" dirty="0"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nimBg="1"/>
      <p:bldP spid="115715" grpId="0" animBg="1"/>
      <p:bldP spid="115717" grpId="0" animBg="1"/>
      <p:bldP spid="115718" grpId="0" animBg="1"/>
      <p:bldP spid="115719" grpId="0" animBg="1"/>
      <p:bldP spid="115720" grpId="0" animBg="1"/>
      <p:bldP spid="115722" grpId="0" animBg="1"/>
      <p:bldP spid="115736" grpId="0" animBg="1"/>
      <p:bldP spid="1157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E22E-3265-2266-CBAD-A4A5F845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B967E918-AB3F-8C0C-3CCF-B766D98C6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BD9BE0D5-CE07-AF51-1976-19E4C781874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2EADA2F8-448A-0242-ECFB-A69AD83C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6BC2DE1F-CB91-CEB5-3421-6896A26FA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38402"/>
            <a:ext cx="639469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รวดเร็วและประหยัดเวลา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ช่วยลดความเสี่ยงในการพัฒนา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เพิ่มความเข้าใจระหว่างผู้ใช้และนักพัฒนา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เหมาะสำหรับโครงการที่ความต้องการยังไม่ชัดเจน</a:t>
            </a: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96729D2A-3E91-3B93-AF5B-F50CC9E9E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258831"/>
            <a:ext cx="518603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สิ้นเปลืองทรัพยากร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อาจทำให้ผู้ใช้เข้าใจผิด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ไม่เหมาะกับโครงการใหญ่หรือซับซ้อน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dirty="0">
                <a:latin typeface="Angsana New" panose="02020603050405020304" pitchFamily="18" charset="-34"/>
              </a:rPr>
              <a:t> อาจละเลยคุณภาพของต้นแบบ</a:t>
            </a:r>
            <a:endParaRPr lang="th-TH" altLang="en-TH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0577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ตัวยึดหมายเลขภาพนิ่ง 3">
            <a:extLst>
              <a:ext uri="{FF2B5EF4-FFF2-40B4-BE49-F238E27FC236}">
                <a16:creationId xmlns:a16="http://schemas.microsoft.com/office/drawing/2014/main" id="{049F0ED0-CF40-683A-7269-8E500E51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C75B05-EAC8-6B4D-8A4A-42341E976988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8546" name="Line 2">
            <a:extLst>
              <a:ext uri="{FF2B5EF4-FFF2-40B4-BE49-F238E27FC236}">
                <a16:creationId xmlns:a16="http://schemas.microsoft.com/office/drawing/2014/main" id="{EA704694-AF71-8794-7A2E-372794A12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B0F736AA-37D6-498D-4B65-D5F275A0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8548" name="Text Box 4">
            <a:extLst>
              <a:ext uri="{FF2B5EF4-FFF2-40B4-BE49-F238E27FC236}">
                <a16:creationId xmlns:a16="http://schemas.microsoft.com/office/drawing/2014/main" id="{A0401C53-76BE-D6B9-3251-59B159052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844675"/>
            <a:ext cx="51482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วิธีการเลือก </a:t>
            </a:r>
            <a:r>
              <a:rPr lang="en-US" altLang="en-TH" b="1">
                <a:latin typeface="Angsana New" panose="02020603050405020304" pitchFamily="18" charset="-34"/>
              </a:rPr>
              <a:t>Methodology </a:t>
            </a:r>
            <a:r>
              <a:rPr lang="th-TH" altLang="en-TH" b="1">
                <a:latin typeface="Angsana New" panose="02020603050405020304" pitchFamily="18" charset="-34"/>
              </a:rPr>
              <a:t>ในการพัฒนาระบบ</a:t>
            </a:r>
          </a:p>
        </p:txBody>
      </p:sp>
      <p:graphicFrame>
        <p:nvGraphicFramePr>
          <p:cNvPr id="116741" name="Group 5">
            <a:extLst>
              <a:ext uri="{FF2B5EF4-FFF2-40B4-BE49-F238E27FC236}">
                <a16:creationId xmlns:a16="http://schemas.microsoft.com/office/drawing/2014/main" id="{65BDFA2A-26BE-E5E1-AE5F-0564FDD4942A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2565400"/>
          <a:ext cx="8229600" cy="36068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81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ความสามารถของระบบ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Structured Methodologies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RAD Methodologies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Waterfall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Parallel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Phased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Prototyping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Throw-Away Prototyping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0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ความต้องการของ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User </a:t>
                      </a: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มีความชัดเจนหรือไม่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ความคุ้นเคยกับเทคโนโลยี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3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ความซับซ้อน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ตัวยึดหมายเลขภาพนิ่ง 3">
            <a:extLst>
              <a:ext uri="{FF2B5EF4-FFF2-40B4-BE49-F238E27FC236}">
                <a16:creationId xmlns:a16="http://schemas.microsoft.com/office/drawing/2014/main" id="{DEC53F57-B00C-2876-6A3A-0FFAE57A5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07EAC1-B8AC-C642-A268-61C22BAAFD7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0594" name="Line 2">
            <a:extLst>
              <a:ext uri="{FF2B5EF4-FFF2-40B4-BE49-F238E27FC236}">
                <a16:creationId xmlns:a16="http://schemas.microsoft.com/office/drawing/2014/main" id="{897ED953-D401-36BC-0AFE-49B607B5F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D17FBED6-9D08-AD4B-8059-67AE2A9D4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graphicFrame>
        <p:nvGraphicFramePr>
          <p:cNvPr id="117764" name="Group 4">
            <a:extLst>
              <a:ext uri="{FF2B5EF4-FFF2-40B4-BE49-F238E27FC236}">
                <a16:creationId xmlns:a16="http://schemas.microsoft.com/office/drawing/2014/main" id="{03DF19F0-5E3B-D85E-0B0B-BF40C20BB273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395288" y="1970088"/>
          <a:ext cx="8229600" cy="4383089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4213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ความสามารถของระบบ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Structured Methodologies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RAD Methodologies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Waterfall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Parallel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Phased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Prototyping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Throw-Away Prototyping</a:t>
                      </a:r>
                      <a:endParaRPr kumimoji="0" lang="th-TH" altLang="x-none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ระบบต้องมีความน่าเชื่อถือ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มีระยะการทำงานที่สั้น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มองเห็นภาพการทำงานครบทุกชั้น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Excellent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Good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Poor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D2D31-8F5B-11D8-783D-97ACBF89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F95E80D7-0594-E8AE-7C7F-3B342FE9E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54086335-8352-65BF-5D9C-E688F5481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10947582-9213-9FF1-9AD2-296FD575D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346075"/>
            <a:ext cx="61574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วิธีการในการพัฒนาระบบ </a:t>
            </a:r>
            <a:endParaRPr lang="en-US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(</a:t>
            </a: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System Development Methodologies</a:t>
            </a:r>
            <a:r>
              <a:rPr lang="th-TH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)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050D0E62-B249-33C2-A23D-543CBAC99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1844824"/>
            <a:ext cx="37866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0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0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4218F639-49E3-A6D0-20C3-9973E757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2564904"/>
            <a:ext cx="80059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เป็นหนึ่งในวิธีการทำงานแบบ </a:t>
            </a:r>
            <a:r>
              <a:rPr lang="en-US" altLang="en-TH" dirty="0">
                <a:latin typeface="Angsana New" panose="02020603050405020304" pitchFamily="18" charset="-34"/>
              </a:rPr>
              <a:t>Agile </a:t>
            </a:r>
            <a:r>
              <a:rPr lang="th-TH" altLang="en-TH" dirty="0">
                <a:latin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54E73B-2718-7612-9E80-2BD63B3F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" y="-15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เป็นหนึ่งในวิธีการทำงานแบบ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 รายละเอียดหลักของ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ประกอบด้วย: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78627-B322-8762-88BD-E0EA668B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40" y="4060961"/>
            <a:ext cx="4027263" cy="26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54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E05D-8E80-6A8B-787E-E632DF6D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BCED355E-6232-A6A3-376A-4F7E3F18B1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098B0F3F-A33E-78C0-7E5D-39F85CE94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E75DA5E-55A6-8E93-EBAA-46F1071CD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743735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7DDB6920-1BA1-3AAF-7ACC-D029B7D44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1916832"/>
            <a:ext cx="8005982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องค์ประกอบสำคัญของ </a:t>
            </a:r>
            <a:r>
              <a:rPr lang="en-US" altLang="en-TH" b="1" dirty="0">
                <a:latin typeface="Angsana New" panose="02020603050405020304" pitchFamily="18" charset="-34"/>
              </a:rPr>
              <a:t>Scrum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b="1" dirty="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dirty="0">
                <a:latin typeface="Angsana New" panose="02020603050405020304" pitchFamily="18" charset="-34"/>
              </a:rPr>
              <a:t>1.   Roles (</a:t>
            </a:r>
            <a:r>
              <a:rPr lang="th-TH" altLang="en-TH" dirty="0">
                <a:latin typeface="Angsana New" panose="02020603050405020304" pitchFamily="18" charset="-34"/>
              </a:rPr>
              <a:t>บทบาท)</a:t>
            </a:r>
          </a:p>
          <a:p>
            <a:pPr marL="971550" lvl="1" indent="-51435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Product Owner: </a:t>
            </a:r>
            <a:r>
              <a:rPr lang="th-TH" altLang="en-TH" dirty="0">
                <a:latin typeface="Angsana New" panose="02020603050405020304" pitchFamily="18" charset="-34"/>
              </a:rPr>
              <a:t>รับผิดชอบการจัดลำดับความสำคัญของงานใน </a:t>
            </a:r>
            <a:r>
              <a:rPr lang="en-US" altLang="en-TH" dirty="0">
                <a:latin typeface="Angsana New" panose="02020603050405020304" pitchFamily="18" charset="-34"/>
              </a:rPr>
              <a:t>Product Backlog </a:t>
            </a:r>
            <a:r>
              <a:rPr lang="th-TH" altLang="en-TH" dirty="0">
                <a:latin typeface="Angsana New" panose="02020603050405020304" pitchFamily="18" charset="-34"/>
              </a:rPr>
              <a:t>และสื่อสารความต้องการของลูกค้า</a:t>
            </a:r>
            <a:endParaRPr lang="en-US" altLang="en-TH" dirty="0">
              <a:latin typeface="Angsana New" panose="02020603050405020304" pitchFamily="18" charset="-34"/>
            </a:endParaRPr>
          </a:p>
          <a:p>
            <a:pPr marL="971550" lvl="1" indent="-51435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Scrum Master: </a:t>
            </a:r>
            <a:r>
              <a:rPr lang="th-TH" altLang="en-TH" dirty="0">
                <a:latin typeface="Angsana New" panose="02020603050405020304" pitchFamily="18" charset="-34"/>
              </a:rPr>
              <a:t>ทำหน้าที่เป็นโค้ชและอำนวยความสะดวกให้ทีมทำงานตามหลัก </a:t>
            </a:r>
            <a:r>
              <a:rPr lang="en-US" altLang="en-TH" dirty="0">
                <a:latin typeface="Angsana New" panose="02020603050405020304" pitchFamily="18" charset="-34"/>
              </a:rPr>
              <a:t>Scrum</a:t>
            </a:r>
          </a:p>
          <a:p>
            <a:pPr marL="971550" lvl="1" indent="-51435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Development Team: </a:t>
            </a:r>
            <a:r>
              <a:rPr lang="th-TH" altLang="en-TH" dirty="0">
                <a:latin typeface="Angsana New" panose="02020603050405020304" pitchFamily="18" charset="-34"/>
              </a:rPr>
              <a:t>ทีมที่ทำงานจริงในการพัฒนาและส่งมอบงาน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0F445-8B26-23C7-AF15-66DBD613D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" y="-15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เป็นหนึ่งในวิธีการทำงานแบบ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 รายละเอียดหลักของ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ประกอบด้วย: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4708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219D-03D3-57FD-63AF-135E688A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62228BA5-455B-7AF5-7D4E-107A9AEFD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3022F85C-0B14-7C07-CC2C-60E259329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AFDC024F-4FBF-51FF-AC09-16E9AFEC1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743735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E8B518CA-2B22-116D-91CF-60ABF3741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2089299"/>
            <a:ext cx="800598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องค์ประกอบสำคัญของ </a:t>
            </a:r>
            <a:r>
              <a:rPr lang="en-US" altLang="en-TH" b="1" dirty="0">
                <a:latin typeface="Angsana New" panose="02020603050405020304" pitchFamily="18" charset="-34"/>
              </a:rPr>
              <a:t>Scrum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b="1" dirty="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dirty="0">
                <a:latin typeface="Angsana New" panose="02020603050405020304" pitchFamily="18" charset="-34"/>
              </a:rPr>
              <a:t>2.   Artifacts (</a:t>
            </a:r>
            <a:r>
              <a:rPr lang="th-TH" altLang="en-TH" dirty="0">
                <a:latin typeface="Angsana New" panose="02020603050405020304" pitchFamily="18" charset="-34"/>
              </a:rPr>
              <a:t>สิ่งที่ใช้ใน </a:t>
            </a:r>
            <a:r>
              <a:rPr lang="en-US" altLang="en-TH" dirty="0">
                <a:latin typeface="Angsana New" panose="02020603050405020304" pitchFamily="18" charset="-34"/>
              </a:rPr>
              <a:t>Scrum)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Product Backlog: </a:t>
            </a:r>
            <a:r>
              <a:rPr lang="th-TH" altLang="en-TH" dirty="0">
                <a:latin typeface="Angsana New" panose="02020603050405020304" pitchFamily="18" charset="-34"/>
              </a:rPr>
              <a:t>รายการงานทั้งหมดที่ต้องทำเพื่อสร้างผลิตภัณฑ์</a:t>
            </a:r>
            <a:endParaRPr lang="en-US" altLang="en-TH" dirty="0">
              <a:latin typeface="Angsana New" panose="02020603050405020304" pitchFamily="18" charset="-34"/>
            </a:endParaRP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Sprint Backlog: </a:t>
            </a:r>
            <a:r>
              <a:rPr lang="th-TH" altLang="en-TH" dirty="0">
                <a:latin typeface="Angsana New" panose="02020603050405020304" pitchFamily="18" charset="-34"/>
              </a:rPr>
              <a:t>รายการงานที่เลือกมาทำใน </a:t>
            </a:r>
            <a:r>
              <a:rPr lang="en-US" altLang="en-TH" dirty="0">
                <a:latin typeface="Angsana New" panose="02020603050405020304" pitchFamily="18" charset="-34"/>
              </a:rPr>
              <a:t>Sprint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Increment: </a:t>
            </a:r>
            <a:r>
              <a:rPr lang="th-TH" altLang="en-TH" dirty="0">
                <a:latin typeface="Angsana New" panose="02020603050405020304" pitchFamily="18" charset="-34"/>
              </a:rPr>
              <a:t>ผลงานที่เสร็จสมบูรณ์ในแต่ละ </a:t>
            </a:r>
            <a:r>
              <a:rPr lang="en-US" altLang="en-TH" dirty="0">
                <a:latin typeface="Angsana New" panose="02020603050405020304" pitchFamily="18" charset="-34"/>
              </a:rPr>
              <a:t>Sprint</a:t>
            </a:r>
            <a:endParaRPr lang="th-TH" altLang="en-TH" dirty="0">
              <a:latin typeface="Angsana New" panose="02020603050405020304" pitchFamily="18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AFBD28-F076-3C88-AD67-2E8BE35B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" y="-15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เป็นหนึ่งในวิธีการทำงานแบบ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 รายละเอียดหลักของ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ประกอบด้วย: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0320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742E5-C891-0C4B-E0A5-912C4E32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64479C92-0308-A77B-94B4-0DBF1211B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C5A213DA-FADE-7AC3-6FDF-BD78E8E9A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CF0F685-4363-3BA5-5F82-1CD2454F5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743735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0E87C845-6835-3981-4747-81DBA5D15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2089299"/>
            <a:ext cx="8005982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องค์ประกอบสำคัญของ </a:t>
            </a:r>
            <a:r>
              <a:rPr lang="en-US" altLang="en-TH" b="1" dirty="0">
                <a:latin typeface="Angsana New" panose="02020603050405020304" pitchFamily="18" charset="-34"/>
              </a:rPr>
              <a:t>Scrum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b="1" dirty="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dirty="0">
                <a:latin typeface="Angsana New" panose="02020603050405020304" pitchFamily="18" charset="-34"/>
              </a:rPr>
              <a:t>3.  Events (</a:t>
            </a:r>
            <a:r>
              <a:rPr lang="th-TH" altLang="en-TH" dirty="0">
                <a:latin typeface="Angsana New" panose="02020603050405020304" pitchFamily="18" charset="-34"/>
              </a:rPr>
              <a:t>กิจกรรมหลัก)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Sprint: </a:t>
            </a:r>
            <a:r>
              <a:rPr lang="th-TH" altLang="en-TH" dirty="0">
                <a:latin typeface="Angsana New" panose="02020603050405020304" pitchFamily="18" charset="-34"/>
              </a:rPr>
              <a:t>รอบการทำงานสั้น ๆ (ปกติ 2-4 สัปดาห์)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Sprint Planning: </a:t>
            </a:r>
            <a:r>
              <a:rPr lang="th-TH" altLang="en-TH" dirty="0">
                <a:latin typeface="Angsana New" panose="02020603050405020304" pitchFamily="18" charset="-34"/>
              </a:rPr>
              <a:t>วางแผนงานที่จะ</a:t>
            </a:r>
            <a:r>
              <a:rPr lang="th-TH" altLang="en-TH" dirty="0" err="1">
                <a:latin typeface="Angsana New" panose="02020603050405020304" pitchFamily="18" charset="-34"/>
              </a:rPr>
              <a:t>ทำใน</a:t>
            </a:r>
            <a:r>
              <a:rPr lang="th-TH" altLang="en-TH" dirty="0">
                <a:latin typeface="Angsana New" panose="02020603050405020304" pitchFamily="18" charset="-34"/>
              </a:rPr>
              <a:t> </a:t>
            </a:r>
            <a:r>
              <a:rPr lang="en-US" altLang="en-TH" dirty="0">
                <a:latin typeface="Angsana New" panose="02020603050405020304" pitchFamily="18" charset="-34"/>
              </a:rPr>
              <a:t>Sprint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Daily Scrum: </a:t>
            </a:r>
            <a:r>
              <a:rPr lang="th-TH" altLang="en-TH" dirty="0">
                <a:latin typeface="Angsana New" panose="02020603050405020304" pitchFamily="18" charset="-34"/>
              </a:rPr>
              <a:t>ประชุมสั้น ๆ ทุกวันเพื่อติดตามความคืบหน้า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Sprint Review: </a:t>
            </a:r>
            <a:r>
              <a:rPr lang="th-TH" altLang="en-TH" dirty="0">
                <a:latin typeface="Angsana New" panose="02020603050405020304" pitchFamily="18" charset="-34"/>
              </a:rPr>
              <a:t>ตรวจสอบงานที่ทำเสร็จและรับ </a:t>
            </a:r>
            <a:r>
              <a:rPr lang="en-US" altLang="en-TH" dirty="0">
                <a:latin typeface="Angsana New" panose="02020603050405020304" pitchFamily="18" charset="-34"/>
              </a:rPr>
              <a:t>Feedback</a:t>
            </a:r>
          </a:p>
          <a:p>
            <a:pPr marL="914400" lvl="1" indent="-457200" eaLnBrk="1" hangingPunct="1">
              <a:spcBef>
                <a:spcPct val="0"/>
              </a:spcBef>
              <a:buClrTx/>
              <a:buSzTx/>
            </a:pPr>
            <a:r>
              <a:rPr lang="en-US" altLang="en-TH" dirty="0">
                <a:latin typeface="Angsana New" panose="02020603050405020304" pitchFamily="18" charset="-34"/>
              </a:rPr>
              <a:t>Sprint Retrospective: </a:t>
            </a:r>
            <a:r>
              <a:rPr lang="th-TH" altLang="en-TH" dirty="0">
                <a:latin typeface="Angsana New" panose="02020603050405020304" pitchFamily="18" charset="-34"/>
              </a:rPr>
              <a:t>ประเมินและปรับปรุงกระบวนการทำงาน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BDF1F-B6A8-9716-C11C-F3AC05FA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" y="-15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เป็นหนึ่งในวิธีการทำงานแบบ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 รายละเอียดหลักของ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ประกอบด้วย: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9284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DEE7-0FA3-1E0A-21C6-18ACB36B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7FF2EDF1-2418-E41E-01D3-98FF8EB2F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03B5D343-7F03-8A97-A5FC-8A2E7C224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6CDFBC9F-71AF-57C0-8065-F68758A96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743735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32092377-8D01-EFDB-AB97-EFD5ACEF9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2089299"/>
            <a:ext cx="80059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 dirty="0">
                <a:latin typeface="Angsana New" panose="02020603050405020304" pitchFamily="18" charset="-34"/>
              </a:rPr>
              <a:t>หลักการสำคัญ</a:t>
            </a:r>
            <a:endParaRPr lang="th-TH" altLang="en-TH" dirty="0">
              <a:latin typeface="Angsana New" panose="02020603050405020304" pitchFamily="18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B9117D-DDDD-DAFC-EDE2-0584E57A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08" y="-15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เป็นหนึ่งในวิธีการทำงานแบบ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Agile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ที่ได้รับความนิยมมากที่สุด โดยเน้นการทำงานแบบเป็นทีมและการส่งมอบงานอย่างต่อเนื่องเพื่อสร้างคุณค่าให้กับลูกค้าอย่างรวดเร็วและยืดหยุ่น รายละเอียดหลักของ </a:t>
            </a:r>
            <a:r>
              <a:rPr kumimoji="0" lang="en-US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Scrum Framework </a:t>
            </a: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ประกอบด้วย: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4DAC6D-C8FA-C8B8-06ED-33126F6BC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TH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  <a:cs typeface="Angsana New" panose="02020603050405020304" pitchFamily="18" charset="-34"/>
              </a:rPr>
              <a:t>หลักการสำคัญ</a:t>
            </a:r>
            <a:endParaRPr kumimoji="0" lang="en-US" altLang="en-T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6893FB-FB4A-40D3-463F-2EFF15106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58" y="2910934"/>
            <a:ext cx="800598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ClrTx/>
              <a:buSzTx/>
            </a:pPr>
            <a:r>
              <a:rPr lang="th-TH" altLang="en-TH" dirty="0">
                <a:latin typeface="Angsana New" panose="02020603050405020304" pitchFamily="18" charset="-34"/>
              </a:rPr>
              <a:t>เน้น การทำงานแบบ </a:t>
            </a:r>
            <a:r>
              <a:rPr lang="en-US" altLang="en-TH" dirty="0">
                <a:latin typeface="Angsana New" panose="02020603050405020304" pitchFamily="18" charset="-34"/>
              </a:rPr>
              <a:t>Iterative </a:t>
            </a:r>
            <a:r>
              <a:rPr lang="th-TH" altLang="en-TH" dirty="0">
                <a:latin typeface="Angsana New" panose="02020603050405020304" pitchFamily="18" charset="-34"/>
              </a:rPr>
              <a:t>และ </a:t>
            </a:r>
            <a:r>
              <a:rPr lang="en-US" altLang="en-TH" dirty="0">
                <a:latin typeface="Angsana New" panose="02020603050405020304" pitchFamily="18" charset="-34"/>
              </a:rPr>
              <a:t>Incremental</a:t>
            </a:r>
          </a:p>
          <a:p>
            <a:pPr marL="457200" indent="-457200" eaLnBrk="1" hangingPunct="1">
              <a:spcBef>
                <a:spcPct val="0"/>
              </a:spcBef>
              <a:buClrTx/>
              <a:buSzTx/>
            </a:pPr>
            <a:r>
              <a:rPr lang="th-TH" altLang="en-TH" dirty="0">
                <a:latin typeface="Angsana New" panose="02020603050405020304" pitchFamily="18" charset="-34"/>
              </a:rPr>
              <a:t>เปิดรับการเปลี่ยนแปลงและปรับตัวตาม </a:t>
            </a:r>
            <a:r>
              <a:rPr lang="en-US" altLang="en-TH" dirty="0">
                <a:latin typeface="Angsana New" panose="02020603050405020304" pitchFamily="18" charset="-34"/>
              </a:rPr>
              <a:t>Feedback</a:t>
            </a:r>
          </a:p>
          <a:p>
            <a:pPr marL="457200" indent="-457200" eaLnBrk="1" hangingPunct="1">
              <a:spcBef>
                <a:spcPct val="0"/>
              </a:spcBef>
              <a:buClrTx/>
              <a:buSzTx/>
            </a:pPr>
            <a:r>
              <a:rPr lang="th-TH" altLang="en-TH" dirty="0">
                <a:latin typeface="Angsana New" panose="02020603050405020304" pitchFamily="18" charset="-34"/>
              </a:rPr>
              <a:t>สร้างความโปร่งใส (</a:t>
            </a:r>
            <a:r>
              <a:rPr lang="en-US" altLang="en-TH" dirty="0">
                <a:latin typeface="Angsana New" panose="02020603050405020304" pitchFamily="18" charset="-34"/>
              </a:rPr>
              <a:t>Transparency) </a:t>
            </a:r>
            <a:r>
              <a:rPr lang="th-TH" altLang="en-TH" dirty="0">
                <a:latin typeface="Angsana New" panose="02020603050405020304" pitchFamily="18" charset="-34"/>
              </a:rPr>
              <a:t>และการตรวจสอบ (</a:t>
            </a:r>
            <a:r>
              <a:rPr lang="en-US" altLang="en-TH" dirty="0">
                <a:latin typeface="Angsana New" panose="02020603050405020304" pitchFamily="18" charset="-34"/>
              </a:rPr>
              <a:t>Inspection) </a:t>
            </a:r>
            <a:r>
              <a:rPr lang="th-TH" altLang="en-TH" dirty="0">
                <a:latin typeface="Angsana New" panose="02020603050405020304" pitchFamily="18" charset="-34"/>
              </a:rPr>
              <a:t>อย่างต่อเนื่อง</a:t>
            </a:r>
          </a:p>
        </p:txBody>
      </p:sp>
    </p:spTree>
    <p:extLst>
      <p:ext uri="{BB962C8B-B14F-4D97-AF65-F5344CB8AC3E}">
        <p14:creationId xmlns:p14="http://schemas.microsoft.com/office/powerpoint/2010/main" val="1018885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F174C-8D94-FDEC-8BEE-CA03C137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ตัวยึดหมายเลขภาพนิ่ง 4">
            <a:extLst>
              <a:ext uri="{FF2B5EF4-FFF2-40B4-BE49-F238E27FC236}">
                <a16:creationId xmlns:a16="http://schemas.microsoft.com/office/drawing/2014/main" id="{C47236E9-5784-AF5F-25E6-56FC938D3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F817E5-420E-FC4F-AB21-6A24B7923AD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6523" name="Text Box 27">
            <a:extLst>
              <a:ext uri="{FF2B5EF4-FFF2-40B4-BE49-F238E27FC236}">
                <a16:creationId xmlns:a16="http://schemas.microsoft.com/office/drawing/2014/main" id="{0DD39C26-B7B3-AB4F-E419-F97126B5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3" y="484188"/>
            <a:ext cx="30604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0F328-18D4-B169-57F7-DA10B288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597959"/>
            <a:ext cx="8712968" cy="58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ตัวยึดหมายเลขภาพนิ่ง 4">
            <a:extLst>
              <a:ext uri="{FF2B5EF4-FFF2-40B4-BE49-F238E27FC236}">
                <a16:creationId xmlns:a16="http://schemas.microsoft.com/office/drawing/2014/main" id="{5C003D09-47EB-3815-7AF1-3345AD0064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9F22B2-5338-5E4B-805F-A40153BFEDA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4578" name="Line 4">
            <a:extLst>
              <a:ext uri="{FF2B5EF4-FFF2-40B4-BE49-F238E27FC236}">
                <a16:creationId xmlns:a16="http://schemas.microsoft.com/office/drawing/2014/main" id="{A249174D-1813-1CDF-B103-AC0E36CC7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79" name="Text Box 5">
            <a:extLst>
              <a:ext uri="{FF2B5EF4-FFF2-40B4-BE49-F238E27FC236}">
                <a16:creationId xmlns:a16="http://schemas.microsoft.com/office/drawing/2014/main" id="{20B1BF7F-B359-F569-0463-A77B465E1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3632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องค์ประกอบของระบบ</a:t>
            </a:r>
          </a:p>
        </p:txBody>
      </p:sp>
      <p:sp>
        <p:nvSpPr>
          <p:cNvPr id="24580" name="AutoShape 6">
            <a:extLst>
              <a:ext uri="{FF2B5EF4-FFF2-40B4-BE49-F238E27FC236}">
                <a16:creationId xmlns:a16="http://schemas.microsoft.com/office/drawing/2014/main" id="{1FAB7A5F-0618-90E0-3608-66B770734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276475"/>
            <a:ext cx="7129463" cy="259238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4581" name="Rectangle 7">
            <a:extLst>
              <a:ext uri="{FF2B5EF4-FFF2-40B4-BE49-F238E27FC236}">
                <a16:creationId xmlns:a16="http://schemas.microsoft.com/office/drawing/2014/main" id="{40C283A9-BBE6-C3F9-50B9-C2B71C761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708275"/>
            <a:ext cx="1512888" cy="7207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>
                <a:latin typeface="Kanit" pitchFamily="2" charset="-34"/>
                <a:cs typeface="Kanit" pitchFamily="2" charset="-34"/>
              </a:rPr>
              <a:t>ปัจจัยนำเข้า</a:t>
            </a:r>
            <a:br>
              <a:rPr lang="en-US" altLang="en-TH" sz="1800">
                <a:latin typeface="Kanit" pitchFamily="2" charset="-34"/>
                <a:cs typeface="Kanit" pitchFamily="2" charset="-34"/>
              </a:rPr>
            </a:br>
            <a:r>
              <a:rPr lang="en-US" altLang="en-TH" sz="1800">
                <a:latin typeface="Kanit" pitchFamily="2" charset="-34"/>
                <a:cs typeface="Kanit" pitchFamily="2" charset="-34"/>
              </a:rPr>
              <a:t>Input</a:t>
            </a:r>
            <a:endParaRPr lang="th-TH" altLang="en-TH" sz="180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582" name="Rectangle 8">
            <a:extLst>
              <a:ext uri="{FF2B5EF4-FFF2-40B4-BE49-F238E27FC236}">
                <a16:creationId xmlns:a16="http://schemas.microsoft.com/office/drawing/2014/main" id="{9D99448E-9B3E-BB40-3320-E9C9A2407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708275"/>
            <a:ext cx="1512887" cy="7207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>
                <a:latin typeface="Kanit" pitchFamily="2" charset="-34"/>
                <a:cs typeface="Kanit" pitchFamily="2" charset="-34"/>
              </a:rPr>
              <a:t>กระบวนการ</a:t>
            </a:r>
            <a:br>
              <a:rPr lang="en-US" altLang="en-TH" sz="1800">
                <a:latin typeface="Kanit" pitchFamily="2" charset="-34"/>
                <a:cs typeface="Kanit" pitchFamily="2" charset="-34"/>
              </a:rPr>
            </a:br>
            <a:r>
              <a:rPr lang="en-US" altLang="en-TH" sz="1800">
                <a:latin typeface="Kanit" pitchFamily="2" charset="-34"/>
                <a:cs typeface="Kanit" pitchFamily="2" charset="-34"/>
              </a:rPr>
              <a:t>Process</a:t>
            </a:r>
            <a:endParaRPr lang="th-TH" altLang="en-TH" sz="180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583" name="Rectangle 9">
            <a:extLst>
              <a:ext uri="{FF2B5EF4-FFF2-40B4-BE49-F238E27FC236}">
                <a16:creationId xmlns:a16="http://schemas.microsoft.com/office/drawing/2014/main" id="{B4F1ECD7-144E-BADF-0B47-622C6E58B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708275"/>
            <a:ext cx="1512887" cy="7207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>
                <a:latin typeface="Kanit" pitchFamily="2" charset="-34"/>
                <a:cs typeface="Kanit" pitchFamily="2" charset="-34"/>
              </a:rPr>
              <a:t>ผลลัพธ์</a:t>
            </a:r>
            <a:br>
              <a:rPr lang="en-US" altLang="en-TH" sz="1800">
                <a:latin typeface="Kanit" pitchFamily="2" charset="-34"/>
                <a:cs typeface="Kanit" pitchFamily="2" charset="-34"/>
              </a:rPr>
            </a:br>
            <a:r>
              <a:rPr lang="en-US" altLang="en-TH" sz="1800">
                <a:latin typeface="Kanit" pitchFamily="2" charset="-34"/>
                <a:cs typeface="Kanit" pitchFamily="2" charset="-34"/>
              </a:rPr>
              <a:t>Output</a:t>
            </a:r>
            <a:endParaRPr lang="th-TH" altLang="en-TH" sz="180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584" name="Rectangle 10">
            <a:extLst>
              <a:ext uri="{FF2B5EF4-FFF2-40B4-BE49-F238E27FC236}">
                <a16:creationId xmlns:a16="http://schemas.microsoft.com/office/drawing/2014/main" id="{BCCB047E-9E6B-3DFE-F7E1-D63D26F59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716338"/>
            <a:ext cx="1512887" cy="649287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1800">
                <a:latin typeface="Kanit" pitchFamily="2" charset="-34"/>
                <a:cs typeface="Kanit" pitchFamily="2" charset="-34"/>
              </a:rPr>
              <a:t>ผลย้อนกลับ</a:t>
            </a:r>
            <a:br>
              <a:rPr lang="en-US" altLang="en-TH" sz="1800">
                <a:latin typeface="Kanit" pitchFamily="2" charset="-34"/>
                <a:cs typeface="Kanit" pitchFamily="2" charset="-34"/>
              </a:rPr>
            </a:br>
            <a:r>
              <a:rPr lang="en-US" altLang="en-TH" sz="1800">
                <a:latin typeface="Kanit" pitchFamily="2" charset="-34"/>
                <a:cs typeface="Kanit" pitchFamily="2" charset="-34"/>
              </a:rPr>
              <a:t>Feedback</a:t>
            </a:r>
            <a:endParaRPr lang="th-TH" altLang="en-TH" sz="180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585" name="Line 11">
            <a:extLst>
              <a:ext uri="{FF2B5EF4-FFF2-40B4-BE49-F238E27FC236}">
                <a16:creationId xmlns:a16="http://schemas.microsoft.com/office/drawing/2014/main" id="{5EB12BE2-B404-991B-E196-A291E7539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7675" y="2924175"/>
            <a:ext cx="1008063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86" name="Line 13">
            <a:extLst>
              <a:ext uri="{FF2B5EF4-FFF2-40B4-BE49-F238E27FC236}">
                <a16:creationId xmlns:a16="http://schemas.microsoft.com/office/drawing/2014/main" id="{B5524D12-6A3E-1C20-E53E-C57900F27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2924175"/>
            <a:ext cx="792163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87" name="Line 14">
            <a:extLst>
              <a:ext uri="{FF2B5EF4-FFF2-40B4-BE49-F238E27FC236}">
                <a16:creationId xmlns:a16="http://schemas.microsoft.com/office/drawing/2014/main" id="{5C8A75D7-7F61-21DC-8B47-FA2714879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3429000"/>
            <a:ext cx="0" cy="504825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88" name="Line 15">
            <a:extLst>
              <a:ext uri="{FF2B5EF4-FFF2-40B4-BE49-F238E27FC236}">
                <a16:creationId xmlns:a16="http://schemas.microsoft.com/office/drawing/2014/main" id="{F5E4A4B7-1ECB-47B3-2C37-3D82259869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625" y="3933825"/>
            <a:ext cx="1584325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89" name="Line 16">
            <a:extLst>
              <a:ext uri="{FF2B5EF4-FFF2-40B4-BE49-F238E27FC236}">
                <a16:creationId xmlns:a16="http://schemas.microsoft.com/office/drawing/2014/main" id="{5D1541E7-F23E-AA78-E892-ED1766C24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3933825"/>
            <a:ext cx="1798637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4590" name="Line 17">
            <a:extLst>
              <a:ext uri="{FF2B5EF4-FFF2-40B4-BE49-F238E27FC236}">
                <a16:creationId xmlns:a16="http://schemas.microsoft.com/office/drawing/2014/main" id="{B112B8CB-C633-E35E-E2DC-83A9FD4DC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513" y="3429000"/>
            <a:ext cx="0" cy="504825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47CC-0AD3-C1C7-E28A-034CEF31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ตัวยึดหมายเลขภาพนิ่ง 4">
            <a:extLst>
              <a:ext uri="{FF2B5EF4-FFF2-40B4-BE49-F238E27FC236}">
                <a16:creationId xmlns:a16="http://schemas.microsoft.com/office/drawing/2014/main" id="{E2C3C0CF-1604-770C-1FCC-BD89CF8C6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CD6CB8-FCFE-354B-BBC4-FE5134A2FBAC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04450" name="Line 2">
            <a:extLst>
              <a:ext uri="{FF2B5EF4-FFF2-40B4-BE49-F238E27FC236}">
                <a16:creationId xmlns:a16="http://schemas.microsoft.com/office/drawing/2014/main" id="{C66815B0-1355-CDD4-0110-3BEFF7F8E6A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5169DF1-B2FB-9DFB-7FA8-6AF8E5678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772816"/>
            <a:ext cx="3756156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600" b="1" dirty="0">
                <a:latin typeface="Angsana New" panose="02020603050405020304" pitchFamily="18" charset="-34"/>
              </a:rPr>
              <a:t>ข้อดี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2600" dirty="0">
                <a:latin typeface="Angsana New" panose="02020603050405020304" pitchFamily="18" charset="-34"/>
              </a:rPr>
              <a:t> ความยืดหยุ่นสูง 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การส่งมอบงานเร็วขึ้น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การสื่อสารและความร่วมมือดีขึ้น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คุณภาพงานสูงขึ้น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2600" dirty="0">
                <a:latin typeface="Angsana New" panose="02020603050405020304" pitchFamily="18" charset="-34"/>
              </a:rPr>
              <a:t>ความพึงพอใจของลูกค้า</a:t>
            </a: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9A9CC45A-081E-2969-B67B-73CB6B36F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149229"/>
            <a:ext cx="477727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600" b="1" dirty="0">
                <a:latin typeface="Angsana New" panose="02020603050405020304" pitchFamily="18" charset="-34"/>
              </a:rPr>
              <a:t>ข้อเสีย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ต้องใช้ทีมที่มีวินัยสูง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ยากต่อการคาดการณ์ระยะยาว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ต้องใช้เวลาในการประชุมมาก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ไม่เหมาะกับโครงการที่มีข้อกำหนดตายตัว</a:t>
            </a:r>
            <a:endParaRPr lang="en-US" altLang="en-TH" sz="26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2600" dirty="0">
                <a:latin typeface="Angsana New" panose="02020603050405020304" pitchFamily="18" charset="-34"/>
              </a:rPr>
              <a:t> </a:t>
            </a:r>
            <a:r>
              <a:rPr lang="th-TH" altLang="en-TH" sz="2600" dirty="0">
                <a:latin typeface="Angsana New" panose="02020603050405020304" pitchFamily="18" charset="-34"/>
              </a:rPr>
              <a:t>ต้องการความเข้าใจลึกใน </a:t>
            </a:r>
            <a:r>
              <a:rPr lang="en-US" altLang="en-TH" sz="2600" dirty="0">
                <a:latin typeface="Angsana New" panose="02020603050405020304" pitchFamily="18" charset="-34"/>
              </a:rPr>
              <a:t>Scrum Framework</a:t>
            </a:r>
            <a:endParaRPr lang="th-TH" altLang="en-TH" sz="2600" dirty="0">
              <a:latin typeface="Angsana New" panose="02020603050405020304" pitchFamily="18" charset="-34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FA1724FF-D331-8BEA-110A-E1BA99E1C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094" y="674686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3193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F525-44F7-7869-F40D-52F377F91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ตัวยึดหมายเลขภาพนิ่ง 3">
            <a:extLst>
              <a:ext uri="{FF2B5EF4-FFF2-40B4-BE49-F238E27FC236}">
                <a16:creationId xmlns:a16="http://schemas.microsoft.com/office/drawing/2014/main" id="{228F92C0-874D-B2EC-A801-676B90FDDF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07EAC1-B8AC-C642-A268-61C22BAAFD7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0594" name="Line 2">
            <a:extLst>
              <a:ext uri="{FF2B5EF4-FFF2-40B4-BE49-F238E27FC236}">
                <a16:creationId xmlns:a16="http://schemas.microsoft.com/office/drawing/2014/main" id="{E4D03BC7-B9D6-476B-3DBA-F5E779C61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0B82CB-82A5-2A36-7A85-19BF343E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85089"/>
              </p:ext>
            </p:extLst>
          </p:nvPr>
        </p:nvGraphicFramePr>
        <p:xfrm>
          <a:off x="457200" y="2492896"/>
          <a:ext cx="8229600" cy="316835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23027884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99176282"/>
                    </a:ext>
                  </a:extLst>
                </a:gridCol>
              </a:tblGrid>
              <a:tr h="633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ข้อดี (</a:t>
                      </a:r>
                      <a:r>
                        <a:rPr lang="en-US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Advantages)</a:t>
                      </a:r>
                      <a:endParaRPr lang="en-US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ข้อเสีย (</a:t>
                      </a:r>
                      <a:r>
                        <a:rPr lang="en-US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Disadvantages)</a:t>
                      </a:r>
                      <a:endParaRPr lang="en-US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4295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เพิ่มประสิทธิภาพการทำงาน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ต้องใช้เวลาในการปรับตัว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382017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ลดต้นทุนระยะยาว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ค่าใช้จ่ายเริ่มต้นสูง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552302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ช่วยเพิ่มความแม่นยำ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ขาดความยืดหยุ่นในบางกรณี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325565"/>
                  </a:ext>
                </a:extLst>
              </a:tr>
              <a:tr h="633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รองรับการขยายตัวในอนาคต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h-TH" sz="2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ต้องการบุคลากรที่มีทักษะเฉพาะ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511392"/>
                  </a:ext>
                </a:extLst>
              </a:tr>
            </a:tbl>
          </a:graphicData>
        </a:graphic>
      </p:graphicFrame>
      <p:sp>
        <p:nvSpPr>
          <p:cNvPr id="8" name="Text Box 4">
            <a:extLst>
              <a:ext uri="{FF2B5EF4-FFF2-40B4-BE49-F238E27FC236}">
                <a16:creationId xmlns:a16="http://schemas.microsoft.com/office/drawing/2014/main" id="{C0BC0AE1-7F43-D6DF-6BEE-D2C682ED3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094" y="674686"/>
            <a:ext cx="413606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Agile Scrum Framework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5143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ตัวยึดหมายเลขภาพนิ่ง 4">
            <a:extLst>
              <a:ext uri="{FF2B5EF4-FFF2-40B4-BE49-F238E27FC236}">
                <a16:creationId xmlns:a16="http://schemas.microsoft.com/office/drawing/2014/main" id="{FFE8540E-7D00-C3E7-07A2-3E1F10313F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870B16-5AEE-D44C-89E7-A9CB5BFAEDC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2642" name="Line 2">
            <a:extLst>
              <a:ext uri="{FF2B5EF4-FFF2-40B4-BE49-F238E27FC236}">
                <a16:creationId xmlns:a16="http://schemas.microsoft.com/office/drawing/2014/main" id="{9B7D726A-EBA0-34F3-87FA-5A050B4CF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43" name="Text Box 3">
            <a:extLst>
              <a:ext uri="{FF2B5EF4-FFF2-40B4-BE49-F238E27FC236}">
                <a16:creationId xmlns:a16="http://schemas.microsoft.com/office/drawing/2014/main" id="{72817A07-5F43-7469-DE28-3481F41E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 dirty="0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 dirty="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CFA6E643-E205-4BB9-4D60-9AE234D0D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1989138"/>
            <a:ext cx="2376487" cy="6477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Project Team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05791574-3376-B732-3CD2-AB245486B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3716338"/>
            <a:ext cx="2376488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System Analyst 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B5AD9278-CFD0-22B8-02DB-5BBF41663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5084763"/>
            <a:ext cx="2952750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Chang Management Analyst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DA890356-5E82-81B0-8DF6-07175F06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16338"/>
            <a:ext cx="2376487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Business Analyst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12648" name="Rectangle 8">
            <a:extLst>
              <a:ext uri="{FF2B5EF4-FFF2-40B4-BE49-F238E27FC236}">
                <a16:creationId xmlns:a16="http://schemas.microsoft.com/office/drawing/2014/main" id="{51EACB52-F1F1-D48F-16F0-11A5A5285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013325"/>
            <a:ext cx="2376488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Project Manager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12649" name="Rectangle 9">
            <a:extLst>
              <a:ext uri="{FF2B5EF4-FFF2-40B4-BE49-F238E27FC236}">
                <a16:creationId xmlns:a16="http://schemas.microsoft.com/office/drawing/2014/main" id="{D1065A34-DA6B-8192-6E02-A0EBDC65A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716338"/>
            <a:ext cx="2376487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Infrastructure Analyst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12650" name="Line 10">
            <a:extLst>
              <a:ext uri="{FF2B5EF4-FFF2-40B4-BE49-F238E27FC236}">
                <a16:creationId xmlns:a16="http://schemas.microsoft.com/office/drawing/2014/main" id="{0307B413-BBB7-09FF-0F1B-5D934923AB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6375" y="2636838"/>
            <a:ext cx="3167063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1" name="Freeform 11">
            <a:extLst>
              <a:ext uri="{FF2B5EF4-FFF2-40B4-BE49-F238E27FC236}">
                <a16:creationId xmlns:a16="http://schemas.microsoft.com/office/drawing/2014/main" id="{790C60DA-CCDE-6472-A337-F707682606B2}"/>
              </a:ext>
            </a:extLst>
          </p:cNvPr>
          <p:cNvSpPr>
            <a:spLocks/>
          </p:cNvSpPr>
          <p:nvPr/>
        </p:nvSpPr>
        <p:spPr bwMode="auto">
          <a:xfrm>
            <a:off x="2905125" y="2636838"/>
            <a:ext cx="1738313" cy="2447925"/>
          </a:xfrm>
          <a:custGeom>
            <a:avLst/>
            <a:gdLst>
              <a:gd name="T0" fmla="*/ 2147483646 w 1095"/>
              <a:gd name="T1" fmla="*/ 0 h 1542"/>
              <a:gd name="T2" fmla="*/ 2147483646 w 1095"/>
              <a:gd name="T3" fmla="*/ 2147483646 h 1542"/>
              <a:gd name="T4" fmla="*/ 2147483646 w 1095"/>
              <a:gd name="T5" fmla="*/ 2147483646 h 1542"/>
              <a:gd name="T6" fmla="*/ 0 60000 65536"/>
              <a:gd name="T7" fmla="*/ 0 60000 65536"/>
              <a:gd name="T8" fmla="*/ 0 60000 65536"/>
              <a:gd name="T9" fmla="*/ 0 w 1095"/>
              <a:gd name="T10" fmla="*/ 0 h 1542"/>
              <a:gd name="T11" fmla="*/ 1095 w 1095"/>
              <a:gd name="T12" fmla="*/ 1542 h 15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5" h="1542">
                <a:moveTo>
                  <a:pt x="1095" y="0"/>
                </a:moveTo>
                <a:cubicBezTo>
                  <a:pt x="690" y="166"/>
                  <a:pt x="286" y="333"/>
                  <a:pt x="143" y="590"/>
                </a:cubicBezTo>
                <a:cubicBezTo>
                  <a:pt x="0" y="847"/>
                  <a:pt x="117" y="1194"/>
                  <a:pt x="234" y="15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2" name="Line 12">
            <a:extLst>
              <a:ext uri="{FF2B5EF4-FFF2-40B4-BE49-F238E27FC236}">
                <a16:creationId xmlns:a16="http://schemas.microsoft.com/office/drawing/2014/main" id="{D033BFE3-2221-2A3C-4D45-05381FB438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2636838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3" name="Freeform 13">
            <a:extLst>
              <a:ext uri="{FF2B5EF4-FFF2-40B4-BE49-F238E27FC236}">
                <a16:creationId xmlns:a16="http://schemas.microsoft.com/office/drawing/2014/main" id="{37B5838A-24CC-3BD2-B9C8-30B034AED671}"/>
              </a:ext>
            </a:extLst>
          </p:cNvPr>
          <p:cNvSpPr>
            <a:spLocks/>
          </p:cNvSpPr>
          <p:nvPr/>
        </p:nvSpPr>
        <p:spPr bwMode="auto">
          <a:xfrm>
            <a:off x="4643438" y="2636838"/>
            <a:ext cx="1789112" cy="2376487"/>
          </a:xfrm>
          <a:custGeom>
            <a:avLst/>
            <a:gdLst>
              <a:gd name="T0" fmla="*/ 0 w 1127"/>
              <a:gd name="T1" fmla="*/ 0 h 1497"/>
              <a:gd name="T2" fmla="*/ 2147483646 w 1127"/>
              <a:gd name="T3" fmla="*/ 2147483646 h 1497"/>
              <a:gd name="T4" fmla="*/ 2147483646 w 1127"/>
              <a:gd name="T5" fmla="*/ 2147483646 h 1497"/>
              <a:gd name="T6" fmla="*/ 0 60000 65536"/>
              <a:gd name="T7" fmla="*/ 0 60000 65536"/>
              <a:gd name="T8" fmla="*/ 0 60000 65536"/>
              <a:gd name="T9" fmla="*/ 0 w 1127"/>
              <a:gd name="T10" fmla="*/ 0 h 1497"/>
              <a:gd name="T11" fmla="*/ 1127 w 1127"/>
              <a:gd name="T12" fmla="*/ 1497 h 14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7" h="1497">
                <a:moveTo>
                  <a:pt x="0" y="0"/>
                </a:moveTo>
                <a:cubicBezTo>
                  <a:pt x="389" y="215"/>
                  <a:pt x="779" y="431"/>
                  <a:pt x="953" y="680"/>
                </a:cubicBezTo>
                <a:cubicBezTo>
                  <a:pt x="1127" y="929"/>
                  <a:pt x="1085" y="1213"/>
                  <a:pt x="1044" y="149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2654" name="Line 14">
            <a:extLst>
              <a:ext uri="{FF2B5EF4-FFF2-40B4-BE49-F238E27FC236}">
                <a16:creationId xmlns:a16="http://schemas.microsoft.com/office/drawing/2014/main" id="{C08F0B21-22E5-A70D-3F7D-43DA6C4D1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2636838"/>
            <a:ext cx="3097212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ตัวยึดหมายเลขภาพนิ่ง 4">
            <a:extLst>
              <a:ext uri="{FF2B5EF4-FFF2-40B4-BE49-F238E27FC236}">
                <a16:creationId xmlns:a16="http://schemas.microsoft.com/office/drawing/2014/main" id="{A091B811-7FCE-9191-234C-7E391A5C57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531AD8-413D-CE43-8850-EBBF8C74FD1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4690" name="Line 2">
            <a:extLst>
              <a:ext uri="{FF2B5EF4-FFF2-40B4-BE49-F238E27FC236}">
                <a16:creationId xmlns:a16="http://schemas.microsoft.com/office/drawing/2014/main" id="{254B4DFB-DCBE-51BC-9F48-839E75144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4691" name="Text Box 3">
            <a:extLst>
              <a:ext uri="{FF2B5EF4-FFF2-40B4-BE49-F238E27FC236}">
                <a16:creationId xmlns:a16="http://schemas.microsoft.com/office/drawing/2014/main" id="{8E2744FB-C5C0-4CC4-30B4-534541B9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784FE9E-C9D4-EAED-688B-5FA13F2E4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0081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3EFAC80D-9EB4-A0AD-569C-E2B6CCB22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19275"/>
            <a:ext cx="83423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 b="1" dirty="0">
                <a:latin typeface="Angsana New" panose="02020603050405020304" pitchFamily="18" charset="-34"/>
              </a:rPr>
              <a:t>  Business Analyst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 b="1" dirty="0">
                <a:latin typeface="Angsana New" panose="02020603050405020304" pitchFamily="18" charset="-34"/>
              </a:rPr>
              <a:t> </a:t>
            </a:r>
            <a:r>
              <a:rPr lang="th-TH" altLang="en-TH" dirty="0">
                <a:latin typeface="Angsana New" panose="02020603050405020304" pitchFamily="18" charset="-34"/>
              </a:rPr>
              <a:t>นักวิเคราะห์ที่ทำงานเกี่ยวกับธุรกิจ ซึ่งมีความชำนาญทางด้านการเงิน, การบัญชี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dirty="0">
                <a:latin typeface="Angsana New" panose="02020603050405020304" pitchFamily="18" charset="-34"/>
              </a:rPr>
              <a:t>      เป็นต้น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dirty="0">
                <a:latin typeface="Angsana New" panose="02020603050405020304" pitchFamily="18" charset="-34"/>
              </a:rPr>
              <a:t> มีบทบาทมากใน </a:t>
            </a:r>
            <a:r>
              <a:rPr lang="en-US" altLang="en-TH" dirty="0">
                <a:latin typeface="Angsana New" panose="02020603050405020304" pitchFamily="18" charset="-34"/>
              </a:rPr>
              <a:t>Planning, Analysis </a:t>
            </a:r>
            <a:r>
              <a:rPr lang="th-TH" altLang="en-TH" dirty="0">
                <a:latin typeface="Angsana New" panose="02020603050405020304" pitchFamily="18" charset="-34"/>
              </a:rPr>
              <a:t>และ </a:t>
            </a:r>
            <a:r>
              <a:rPr lang="en-US" altLang="en-TH" dirty="0">
                <a:latin typeface="Angsana New" panose="02020603050405020304" pitchFamily="18" charset="-34"/>
              </a:rPr>
              <a:t>Design Phase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th-TH" altLang="en-TH" sz="14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b="1" dirty="0">
                <a:latin typeface="Angsana New" panose="02020603050405020304" pitchFamily="18" charset="-34"/>
              </a:rPr>
              <a:t>หน้าที่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 dirty="0">
                <a:latin typeface="Angsana New" panose="02020603050405020304" pitchFamily="18" charset="-34"/>
              </a:rPr>
              <a:t> </a:t>
            </a:r>
            <a:r>
              <a:rPr lang="th-TH" altLang="en-TH" dirty="0">
                <a:latin typeface="Angsana New" panose="02020603050405020304" pitchFamily="18" charset="-34"/>
              </a:rPr>
              <a:t>วิเคราะห์ลักษณะสำคัญทางธุรกิจของระบบ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dirty="0">
                <a:latin typeface="Angsana New" panose="02020603050405020304" pitchFamily="18" charset="-34"/>
              </a:rPr>
              <a:t> ทำการกำหนด </a:t>
            </a:r>
            <a:r>
              <a:rPr lang="en-US" altLang="en-TH" dirty="0">
                <a:latin typeface="Angsana New" panose="02020603050405020304" pitchFamily="18" charset="-34"/>
              </a:rPr>
              <a:t>Business Value </a:t>
            </a:r>
            <a:r>
              <a:rPr lang="th-TH" altLang="en-TH" dirty="0">
                <a:latin typeface="Angsana New" panose="02020603050405020304" pitchFamily="18" charset="-34"/>
              </a:rPr>
              <a:t>ให้กับระบบ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dirty="0">
                <a:latin typeface="Angsana New" panose="02020603050405020304" pitchFamily="18" charset="-34"/>
              </a:rPr>
              <a:t> ออกแบบกระบวนการทางธุรกิจใหม่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ตัวยึดหมายเลขภาพนิ่ง 4">
            <a:extLst>
              <a:ext uri="{FF2B5EF4-FFF2-40B4-BE49-F238E27FC236}">
                <a16:creationId xmlns:a16="http://schemas.microsoft.com/office/drawing/2014/main" id="{710CBAD5-0823-61F6-5220-B2B5C9781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99B20B-EBD3-A14C-AD35-6127DA4CEFB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6738" name="Line 2">
            <a:extLst>
              <a:ext uri="{FF2B5EF4-FFF2-40B4-BE49-F238E27FC236}">
                <a16:creationId xmlns:a16="http://schemas.microsoft.com/office/drawing/2014/main" id="{D01DE7F7-B81A-51DF-FCD6-9F35DF8B1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6739" name="Text Box 3">
            <a:extLst>
              <a:ext uri="{FF2B5EF4-FFF2-40B4-BE49-F238E27FC236}">
                <a16:creationId xmlns:a16="http://schemas.microsoft.com/office/drawing/2014/main" id="{A598E5F1-FC30-12EA-3CE7-82578D580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27E9F0BB-13FB-77D0-9B14-D6D3BF683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19275"/>
            <a:ext cx="8612188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 System Analyst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นักวิเคราะห์ระบบ </a:t>
            </a:r>
            <a:r>
              <a:rPr lang="en-US" altLang="en-TH">
                <a:latin typeface="Angsana New" panose="02020603050405020304" pitchFamily="18" charset="-34"/>
              </a:rPr>
              <a:t>=&gt; </a:t>
            </a:r>
            <a:r>
              <a:rPr lang="th-TH" altLang="en-TH">
                <a:latin typeface="Angsana New" panose="02020603050405020304" pitchFamily="18" charset="-34"/>
              </a:rPr>
              <a:t>มองภาพรวมของระบบ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พัฒนาความคิดในการนำเทคโนโลยีเข้าไปแก้ไขกระบวนการทางธุรกิจ</a:t>
            </a:r>
            <a:endParaRPr lang="en-US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th-TH" altLang="en-TH" sz="14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b="1">
                <a:latin typeface="Angsana New" panose="02020603050405020304" pitchFamily="18" charset="-34"/>
              </a:rPr>
              <a:t>หน้าที่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เลือกเทคโนโลยีที่สามารถ แก้ไข ปรับปรุง กระบวนการทางด้านธุรกิจ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ออกแบบกระบวนการของธุรกิจใหม่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ออกแบบระบบข้อมูล </a:t>
            </a:r>
            <a:r>
              <a:rPr lang="en-US" altLang="en-TH">
                <a:latin typeface="Angsana New" panose="02020603050405020304" pitchFamily="18" charset="-34"/>
              </a:rPr>
              <a:t>(Information System)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ควบคุมระบบที่พัฒนาให้อยู่ภายใต้มาตรฐานของระบบข้อมูล </a:t>
            </a:r>
            <a:r>
              <a:rPr lang="en-US" altLang="en-TH">
                <a:latin typeface="Angsana New" panose="02020603050405020304" pitchFamily="18" charset="-34"/>
              </a:rPr>
              <a:t>(Information System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Standard)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ตัวยึดหมายเลขภาพนิ่ง 4">
            <a:extLst>
              <a:ext uri="{FF2B5EF4-FFF2-40B4-BE49-F238E27FC236}">
                <a16:creationId xmlns:a16="http://schemas.microsoft.com/office/drawing/2014/main" id="{5F4719BE-1C36-C9B7-2222-6F8DD48C5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D7AD2F-1D19-D14E-BF19-ED4E397C78B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18786" name="Line 2">
            <a:extLst>
              <a:ext uri="{FF2B5EF4-FFF2-40B4-BE49-F238E27FC236}">
                <a16:creationId xmlns:a16="http://schemas.microsoft.com/office/drawing/2014/main" id="{B36A0857-940E-2DA8-C4AB-A69F1F87C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B749955F-161C-DD36-130B-8D8DA2CAE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FA7E9D40-0886-C79C-4A33-2426E5DA6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19275"/>
            <a:ext cx="8769350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 Infrastructure Analyst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เน้นไปที่จะนำเทคนิคเข้ามาช่วยระบบอย่างไร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มีบทบาทมากใน </a:t>
            </a:r>
            <a:r>
              <a:rPr lang="en-US" altLang="en-TH">
                <a:latin typeface="Angsana New" panose="02020603050405020304" pitchFamily="18" charset="-34"/>
              </a:rPr>
              <a:t>Design Phase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มีบทบาทน้อยใน </a:t>
            </a:r>
            <a:r>
              <a:rPr lang="en-US" altLang="en-TH">
                <a:latin typeface="Angsana New" panose="02020603050405020304" pitchFamily="18" charset="-34"/>
              </a:rPr>
              <a:t>Planning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Analysis Phase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th-TH" altLang="en-TH" sz="14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b="1">
                <a:latin typeface="Angsana New" panose="02020603050405020304" pitchFamily="18" charset="-34"/>
              </a:rPr>
              <a:t>หน้าที่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วิเคราะห์โครงสร้างทางด้าน </a:t>
            </a:r>
            <a:r>
              <a:rPr lang="en-US" altLang="en-TH">
                <a:latin typeface="Angsana New" panose="02020603050405020304" pitchFamily="18" charset="-34"/>
              </a:rPr>
              <a:t>HW, SW, Network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Database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กำหนดแผนรองรับการเปลี่ยนแปลงโครงสร้างของระบบ ตามความต้องการของผู้ใช้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ตัวยึดหมายเลขภาพนิ่ง 4">
            <a:extLst>
              <a:ext uri="{FF2B5EF4-FFF2-40B4-BE49-F238E27FC236}">
                <a16:creationId xmlns:a16="http://schemas.microsoft.com/office/drawing/2014/main" id="{EFF294EC-045D-4E03-56EE-BBE75F530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5D29D-88B3-F945-9194-47A3BD54B6D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20834" name="Line 2">
            <a:extLst>
              <a:ext uri="{FF2B5EF4-FFF2-40B4-BE49-F238E27FC236}">
                <a16:creationId xmlns:a16="http://schemas.microsoft.com/office/drawing/2014/main" id="{433DA704-2C06-9670-5EC9-E842EA6D1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20835" name="Text Box 3">
            <a:extLst>
              <a:ext uri="{FF2B5EF4-FFF2-40B4-BE49-F238E27FC236}">
                <a16:creationId xmlns:a16="http://schemas.microsoft.com/office/drawing/2014/main" id="{2D4483AB-AEBA-8876-1DCE-E49B4C94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DD735133-C2A5-52D3-C832-0F2A09BF8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19275"/>
            <a:ext cx="67087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 b="1" dirty="0">
                <a:latin typeface="Angsana New" panose="02020603050405020304" pitchFamily="18" charset="-34"/>
              </a:rPr>
              <a:t> Chang Management Analyst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 b="1" dirty="0">
                <a:latin typeface="Angsana New" panose="02020603050405020304" pitchFamily="18" charset="-34"/>
              </a:rPr>
              <a:t>  </a:t>
            </a:r>
            <a:r>
              <a:rPr lang="th-TH" altLang="en-TH" dirty="0">
                <a:latin typeface="Angsana New" panose="02020603050405020304" pitchFamily="18" charset="-34"/>
              </a:rPr>
              <a:t>เน้นไปที่คน </a:t>
            </a:r>
            <a:r>
              <a:rPr lang="en-US" altLang="en-TH" dirty="0">
                <a:latin typeface="Angsana New" panose="02020603050405020304" pitchFamily="18" charset="-34"/>
              </a:rPr>
              <a:t>(People) </a:t>
            </a:r>
            <a:r>
              <a:rPr lang="th-TH" altLang="en-TH" dirty="0">
                <a:latin typeface="Angsana New" panose="02020603050405020304" pitchFamily="18" charset="-34"/>
              </a:rPr>
              <a:t>และการจัดการ </a:t>
            </a:r>
            <a:r>
              <a:rPr lang="en-US" altLang="en-TH" dirty="0">
                <a:latin typeface="Angsana New" panose="02020603050405020304" pitchFamily="18" charset="-34"/>
              </a:rPr>
              <a:t>Install </a:t>
            </a:r>
            <a:r>
              <a:rPr lang="th-TH" altLang="en-TH" dirty="0">
                <a:latin typeface="Angsana New" panose="02020603050405020304" pitchFamily="18" charset="-34"/>
              </a:rPr>
              <a:t>ระบบทั้งหมด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dirty="0">
                <a:latin typeface="Angsana New" panose="02020603050405020304" pitchFamily="18" charset="-34"/>
              </a:rPr>
              <a:t>  มีบทบาทใน </a:t>
            </a:r>
            <a:r>
              <a:rPr lang="en-US" altLang="en-TH" dirty="0">
                <a:latin typeface="Angsana New" panose="02020603050405020304" pitchFamily="18" charset="-34"/>
              </a:rPr>
              <a:t>Implementation Phase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th-TH" altLang="en-TH" sz="1400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b="1" dirty="0">
                <a:latin typeface="Angsana New" panose="02020603050405020304" pitchFamily="18" charset="-34"/>
              </a:rPr>
              <a:t>หน้าที่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b="1" dirty="0">
                <a:latin typeface="Angsana New" panose="02020603050405020304" pitchFamily="18" charset="-34"/>
              </a:rPr>
              <a:t>  </a:t>
            </a:r>
            <a:r>
              <a:rPr lang="th-TH" altLang="en-TH" dirty="0">
                <a:latin typeface="Angsana New" panose="02020603050405020304" pitchFamily="18" charset="-34"/>
              </a:rPr>
              <a:t>การอบรม </a:t>
            </a:r>
            <a:r>
              <a:rPr lang="en-US" altLang="en-TH" dirty="0">
                <a:latin typeface="Angsana New" panose="02020603050405020304" pitchFamily="18" charset="-34"/>
              </a:rPr>
              <a:t>(Training) </a:t>
            </a:r>
            <a:r>
              <a:rPr lang="th-TH" altLang="en-TH" dirty="0">
                <a:latin typeface="Angsana New" panose="02020603050405020304" pitchFamily="18" charset="-34"/>
              </a:rPr>
              <a:t>คนให้กับระบบ</a:t>
            </a:r>
            <a:endParaRPr lang="en-US" altLang="en-TH" dirty="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dirty="0">
                <a:latin typeface="Angsana New" panose="02020603050405020304" pitchFamily="18" charset="-34"/>
              </a:rPr>
              <a:t>  จัดทำและพัฒนาแผนและ กลยุทธ์ เพื่อรองรับการเปลี่ยนแปลง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ตัวยึดหมายเลขภาพนิ่ง 4">
            <a:extLst>
              <a:ext uri="{FF2B5EF4-FFF2-40B4-BE49-F238E27FC236}">
                <a16:creationId xmlns:a16="http://schemas.microsoft.com/office/drawing/2014/main" id="{535E8C43-DE0F-FB6B-C648-550AC0014D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3B7180-4108-9A4B-BBE6-9959CF2DDCC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22882" name="Line 2">
            <a:extLst>
              <a:ext uri="{FF2B5EF4-FFF2-40B4-BE49-F238E27FC236}">
                <a16:creationId xmlns:a16="http://schemas.microsoft.com/office/drawing/2014/main" id="{1A3C8D9E-80EB-D97D-A79D-12D0ED31B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700213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22883" name="Text Box 3">
            <a:extLst>
              <a:ext uri="{FF2B5EF4-FFF2-40B4-BE49-F238E27FC236}">
                <a16:creationId xmlns:a16="http://schemas.microsoft.com/office/drawing/2014/main" id="{F3F8A1B1-45E4-0C39-211D-5B917EA26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650875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Team Roles and Skills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D7634D92-B86E-08E0-939D-F5BCBF757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81163"/>
            <a:ext cx="8689975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Project Manager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งานหนักที่สุด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ต้องดูแลตั้งแต่ขั้นเริ่มต้นจนถึงขั้นตอนสุดท้าย </a:t>
            </a:r>
            <a:r>
              <a:rPr lang="en-US" altLang="en-TH">
                <a:latin typeface="Angsana New" panose="02020603050405020304" pitchFamily="18" charset="-34"/>
              </a:rPr>
              <a:t>(Planning Phase </a:t>
            </a:r>
            <a:r>
              <a:rPr lang="th-TH" altLang="en-TH">
                <a:latin typeface="Angsana New" panose="02020603050405020304" pitchFamily="18" charset="-34"/>
              </a:rPr>
              <a:t>ถึง </a:t>
            </a:r>
            <a:r>
              <a:rPr lang="en-US" altLang="en-TH">
                <a:latin typeface="Angsana New" panose="02020603050405020304" pitchFamily="18" charset="-34"/>
              </a:rPr>
              <a:t>Implementation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Phase)</a:t>
            </a:r>
            <a:endParaRPr lang="th-TH" altLang="en-TH" sz="14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 b="1">
                <a:latin typeface="Angsana New" panose="02020603050405020304" pitchFamily="18" charset="-34"/>
              </a:rPr>
              <a:t>หน้าที่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b="1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ทำให้ </a:t>
            </a:r>
            <a:r>
              <a:rPr lang="en-US" altLang="en-TH">
                <a:latin typeface="Angsana New" panose="02020603050405020304" pitchFamily="18" charset="-34"/>
              </a:rPr>
              <a:t>Project </a:t>
            </a:r>
            <a:r>
              <a:rPr lang="th-TH" altLang="en-TH">
                <a:latin typeface="Angsana New" panose="02020603050405020304" pitchFamily="18" charset="-34"/>
              </a:rPr>
              <a:t>สมบูรณ์ ซึ่งต้องบริหารให้อยู่ภายใต้ ระยะเวลาที่กำหนดและ ภายใต้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งบประมาณด้วย</a:t>
            </a:r>
            <a:endParaRPr lang="en-US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การจัดการ </a:t>
            </a:r>
            <a:r>
              <a:rPr lang="en-US" altLang="en-TH">
                <a:latin typeface="Angsana New" panose="02020603050405020304" pitchFamily="18" charset="-34"/>
              </a:rPr>
              <a:t>Project Team 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ทำการพัฒนา </a:t>
            </a:r>
            <a:r>
              <a:rPr lang="en-US" altLang="en-TH">
                <a:latin typeface="Angsana New" panose="02020603050405020304" pitchFamily="18" charset="-34"/>
              </a:rPr>
              <a:t>Project Plan </a:t>
            </a:r>
            <a:r>
              <a:rPr lang="th-TH" altLang="en-TH">
                <a:latin typeface="Angsana New" panose="02020603050405020304" pitchFamily="18" charset="-34"/>
              </a:rPr>
              <a:t>และ แจกจ่ายทรัพยากร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ทำการติดต่อประสานงานเมื่อบุคคลจากภายนอกทีม มีปัญหาหรือมีความไม่เข้าใจ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เกี่ยวกับ </a:t>
            </a:r>
            <a:r>
              <a:rPr lang="en-US" altLang="en-TH">
                <a:latin typeface="Angsana New" panose="02020603050405020304" pitchFamily="18" charset="-34"/>
              </a:rPr>
              <a:t>Project</a:t>
            </a:r>
            <a:endParaRPr lang="th-TH" altLang="en-TH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ตัวยึดหมายเลขภาพนิ่ง 4">
            <a:extLst>
              <a:ext uri="{FF2B5EF4-FFF2-40B4-BE49-F238E27FC236}">
                <a16:creationId xmlns:a16="http://schemas.microsoft.com/office/drawing/2014/main" id="{82D1372F-DADA-F1FD-1CBB-16318087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4881F8-B8F7-2447-A27B-633FEEF9FC7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24930" name="Line 2">
            <a:extLst>
              <a:ext uri="{FF2B5EF4-FFF2-40B4-BE49-F238E27FC236}">
                <a16:creationId xmlns:a16="http://schemas.microsoft.com/office/drawing/2014/main" id="{408BDCBF-AE3A-0CF9-0F00-131CADF49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50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0E90BDD4-41BB-D0B6-BA42-CFEC1E604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51100"/>
            <a:ext cx="261143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Planning Phase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CD5AA48E-E5E4-D387-5C0D-C94F6301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738188"/>
            <a:ext cx="17176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บทที่ </a:t>
            </a:r>
            <a:r>
              <a:rPr lang="en-US" altLang="en-TH" sz="6600" b="1">
                <a:solidFill>
                  <a:schemeClr val="bg2"/>
                </a:solidFill>
                <a:latin typeface="Angsana New" panose="02020603050405020304" pitchFamily="18" charset="-34"/>
              </a:rPr>
              <a:t>4</a:t>
            </a:r>
            <a:endParaRPr lang="th-TH" altLang="en-TH" sz="66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24933" name="Text Box 5">
            <a:extLst>
              <a:ext uri="{FF2B5EF4-FFF2-40B4-BE49-F238E27FC236}">
                <a16:creationId xmlns:a16="http://schemas.microsoft.com/office/drawing/2014/main" id="{768B881D-2A27-BCD4-4B08-A5A5D3F99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068638"/>
            <a:ext cx="362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TH" sz="1000">
              <a:solidFill>
                <a:schemeClr val="bg2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7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  Project Initiation</a:t>
            </a:r>
          </a:p>
          <a:p>
            <a:pPr lvl="1" eaLnBrk="1" hangingPunct="1">
              <a:spcBef>
                <a:spcPct val="0"/>
              </a:spcBef>
              <a:buClrTx/>
              <a:buSzPct val="70000"/>
              <a:buFont typeface="Wingdings" pitchFamily="2" charset="2"/>
              <a:buChar char="Ø"/>
            </a:pPr>
            <a:r>
              <a:rPr lang="en-US" altLang="en-TH" sz="3600">
                <a:solidFill>
                  <a:schemeClr val="bg2"/>
                </a:solidFill>
                <a:latin typeface="Angsana New" panose="02020603050405020304" pitchFamily="18" charset="-34"/>
              </a:rPr>
              <a:t>   Project Management</a:t>
            </a:r>
            <a:endParaRPr lang="th-TH" altLang="en-TH" sz="3600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ตัวยึดหมายเลขภาพนิ่ง 4">
            <a:extLst>
              <a:ext uri="{FF2B5EF4-FFF2-40B4-BE49-F238E27FC236}">
                <a16:creationId xmlns:a16="http://schemas.microsoft.com/office/drawing/2014/main" id="{8CED56CB-2D14-45E2-CEFA-437975223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5054D7-CC16-5E41-95C0-54E523D9009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26978" name="Line 2">
            <a:extLst>
              <a:ext uri="{FF2B5EF4-FFF2-40B4-BE49-F238E27FC236}">
                <a16:creationId xmlns:a16="http://schemas.microsoft.com/office/drawing/2014/main" id="{76B7DD73-2054-3489-7B7A-13691D19A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26979" name="Text Box 3">
            <a:extLst>
              <a:ext uri="{FF2B5EF4-FFF2-40B4-BE49-F238E27FC236}">
                <a16:creationId xmlns:a16="http://schemas.microsoft.com/office/drawing/2014/main" id="{A0BFF223-6612-49C4-2466-A7B13E79B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26980" name="Text Box 4">
            <a:extLst>
              <a:ext uri="{FF2B5EF4-FFF2-40B4-BE49-F238E27FC236}">
                <a16:creationId xmlns:a16="http://schemas.microsoft.com/office/drawing/2014/main" id="{B5455F6C-8D9F-1AC9-D7A7-E67019536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65300"/>
            <a:ext cx="74501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เป็นขั้นตอนในการเริ่มต้นโครงการ </a:t>
            </a:r>
            <a:r>
              <a:rPr lang="en-US" altLang="en-TH">
                <a:latin typeface="Angsana New" panose="02020603050405020304" pitchFamily="18" charset="-34"/>
              </a:rPr>
              <a:t>(Project)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เป็นการคาดการณ์ถึงเป้าหมายของระบบใหม่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Identify the business value for System =&gt; Crate System Request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Feasibility Analysis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176133" name="AutoShape 5">
            <a:extLst>
              <a:ext uri="{FF2B5EF4-FFF2-40B4-BE49-F238E27FC236}">
                <a16:creationId xmlns:a16="http://schemas.microsoft.com/office/drawing/2014/main" id="{6AE1281F-CB05-86B1-165E-49135A375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697038"/>
            <a:ext cx="7777163" cy="208756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76134" name="Text Box 6">
            <a:extLst>
              <a:ext uri="{FF2B5EF4-FFF2-40B4-BE49-F238E27FC236}">
                <a16:creationId xmlns:a16="http://schemas.microsoft.com/office/drawing/2014/main" id="{4ADCFDF1-BC50-3F08-5636-2747448A1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013" y="4505325"/>
            <a:ext cx="52022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System is approve </a:t>
            </a:r>
            <a:r>
              <a:rPr lang="en-US" altLang="en-TH" b="1">
                <a:solidFill>
                  <a:srgbClr val="FF3300"/>
                </a:solidFill>
                <a:latin typeface="Angsana New" panose="02020603050405020304" pitchFamily="18" charset="-34"/>
              </a:rPr>
              <a:t>=&gt; Develop project begins</a:t>
            </a:r>
            <a:endParaRPr lang="th-TH" altLang="en-TH" b="1">
              <a:solidFill>
                <a:srgbClr val="FF3300"/>
              </a:solidFill>
              <a:latin typeface="Angsana New" panose="02020603050405020304" pitchFamily="18" charset="-34"/>
            </a:endParaRPr>
          </a:p>
        </p:txBody>
      </p:sp>
      <p:cxnSp>
        <p:nvCxnSpPr>
          <p:cNvPr id="176135" name="AutoShape 7">
            <a:extLst>
              <a:ext uri="{FF2B5EF4-FFF2-40B4-BE49-F238E27FC236}">
                <a16:creationId xmlns:a16="http://schemas.microsoft.com/office/drawing/2014/main" id="{2599899C-1A65-BEEF-7C7D-4C2AD839CCEB}"/>
              </a:ext>
            </a:extLst>
          </p:cNvPr>
          <p:cNvCxnSpPr>
            <a:cxnSpLocks noChangeShapeType="1"/>
            <a:stCxn id="176133" idx="2"/>
            <a:endCxn id="176134" idx="1"/>
          </p:cNvCxnSpPr>
          <p:nvPr/>
        </p:nvCxnSpPr>
        <p:spPr bwMode="auto">
          <a:xfrm rot="5400000">
            <a:off x="3302000" y="3884613"/>
            <a:ext cx="1011238" cy="811212"/>
          </a:xfrm>
          <a:prstGeom prst="curvedConnector4">
            <a:avLst>
              <a:gd name="adj1" fmla="val 35477"/>
              <a:gd name="adj2" fmla="val 128181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nimBg="1"/>
      <p:bldP spid="176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ตัวยึดหมายเลขภาพนิ่ง 4">
            <a:extLst>
              <a:ext uri="{FF2B5EF4-FFF2-40B4-BE49-F238E27FC236}">
                <a16:creationId xmlns:a16="http://schemas.microsoft.com/office/drawing/2014/main" id="{E7CA245F-23D0-09E4-BC1C-3CDE938FD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4F48FE-758E-3743-B6F6-F74DF0B79D6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6626" name="Line 4">
            <a:extLst>
              <a:ext uri="{FF2B5EF4-FFF2-40B4-BE49-F238E27FC236}">
                <a16:creationId xmlns:a16="http://schemas.microsoft.com/office/drawing/2014/main" id="{9E9DCBE4-3F88-A0E3-9A66-25743E06C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6627" name="Text Box 5">
            <a:extLst>
              <a:ext uri="{FF2B5EF4-FFF2-40B4-BE49-F238E27FC236}">
                <a16:creationId xmlns:a16="http://schemas.microsoft.com/office/drawing/2014/main" id="{2414DE73-B1CF-3819-425A-06CC0D314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2922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ประเภทของระบบ</a:t>
            </a:r>
          </a:p>
        </p:txBody>
      </p:sp>
      <p:sp>
        <p:nvSpPr>
          <p:cNvPr id="26628" name="Text Box 6">
            <a:extLst>
              <a:ext uri="{FF2B5EF4-FFF2-40B4-BE49-F238E27FC236}">
                <a16:creationId xmlns:a16="http://schemas.microsoft.com/office/drawing/2014/main" id="{C0F4CAC2-0EDB-583E-2E38-CC1353D5B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44675"/>
            <a:ext cx="740886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b="1">
                <a:latin typeface="Angsana New" panose="02020603050405020304" pitchFamily="18" charset="-34"/>
              </a:rPr>
              <a:t>ระบบแบ่งได้เป็น </a:t>
            </a:r>
            <a:r>
              <a:rPr lang="en-US" altLang="en-TH" b="1">
                <a:latin typeface="Angsana New" panose="02020603050405020304" pitchFamily="18" charset="-34"/>
              </a:rPr>
              <a:t>2</a:t>
            </a:r>
            <a:r>
              <a:rPr lang="th-TH" altLang="en-TH" b="1">
                <a:latin typeface="Angsana New" panose="02020603050405020304" pitchFamily="18" charset="-34"/>
              </a:rPr>
              <a:t> ประเภท</a:t>
            </a:r>
            <a:r>
              <a:rPr lang="th-TH" altLang="en-TH">
                <a:latin typeface="Angsana New" panose="02020603050405020304" pitchFamily="18" charset="-34"/>
              </a:rPr>
              <a:t> คือ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 sz="10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th-TH" altLang="en-TH" b="1">
                <a:latin typeface="Angsana New" panose="02020603050405020304" pitchFamily="18" charset="-34"/>
              </a:rPr>
              <a:t>ระบบปิด </a:t>
            </a:r>
            <a:r>
              <a:rPr lang="en-US" altLang="en-TH" b="1">
                <a:latin typeface="Angsana New" panose="02020603050405020304" pitchFamily="18" charset="-34"/>
              </a:rPr>
              <a:t>(Close System)</a:t>
            </a:r>
            <a:r>
              <a:rPr lang="en-US" altLang="en-TH">
                <a:latin typeface="Angsana New" panose="02020603050405020304" pitchFamily="18" charset="-34"/>
              </a:rPr>
              <a:t> =&gt; </a:t>
            </a:r>
            <a:r>
              <a:rPr lang="th-TH" altLang="en-TH" i="1"/>
              <a:t>ไม่มีปฏิสัมพันธ์กับภายนอกระบบ</a:t>
            </a:r>
            <a:endParaRPr lang="en-US" altLang="en-TH" sz="2800">
              <a:latin typeface="Angsana New" panose="02020603050405020304" pitchFamily="18" charset="-34"/>
            </a:endParaRPr>
          </a:p>
        </p:txBody>
      </p:sp>
      <p:sp>
        <p:nvSpPr>
          <p:cNvPr id="26629" name="Text Box 8">
            <a:extLst>
              <a:ext uri="{FF2B5EF4-FFF2-40B4-BE49-F238E27FC236}">
                <a16:creationId xmlns:a16="http://schemas.microsoft.com/office/drawing/2014/main" id="{614BA544-2F61-C5F6-DCFD-211EE206A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565400"/>
            <a:ext cx="71675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h-TH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Ø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th-TH" altLang="en-TH" b="1">
                <a:latin typeface="Angsana New" panose="02020603050405020304" pitchFamily="18" charset="-34"/>
              </a:rPr>
              <a:t>ระบบเปิด </a:t>
            </a:r>
            <a:r>
              <a:rPr lang="en-US" altLang="en-TH" b="1">
                <a:latin typeface="Angsana New" panose="02020603050405020304" pitchFamily="18" charset="-34"/>
              </a:rPr>
              <a:t>(Open System)</a:t>
            </a:r>
            <a:r>
              <a:rPr lang="th-TH" altLang="en-TH">
                <a:latin typeface="Angsana New" panose="02020603050405020304" pitchFamily="18" charset="-34"/>
              </a:rPr>
              <a:t> </a:t>
            </a:r>
            <a:r>
              <a:rPr lang="en-US" altLang="en-TH">
                <a:latin typeface="Angsana New" panose="02020603050405020304" pitchFamily="18" charset="-34"/>
              </a:rPr>
              <a:t>=&gt; </a:t>
            </a:r>
            <a:r>
              <a:rPr lang="th-TH" altLang="en-TH" i="1">
                <a:latin typeface="Angsana New" panose="02020603050405020304" pitchFamily="18" charset="-34"/>
              </a:rPr>
              <a:t>มีปฏิสัมพันธ์กับภายนอกระบบ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ตัวยึดหมายเลขภาพนิ่ง 4">
            <a:extLst>
              <a:ext uri="{FF2B5EF4-FFF2-40B4-BE49-F238E27FC236}">
                <a16:creationId xmlns:a16="http://schemas.microsoft.com/office/drawing/2014/main" id="{6753764A-25D2-6B57-599E-8A6B28D89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FA2091-13BF-0C41-8063-DA0A090EB92E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29026" name="Line 2">
            <a:extLst>
              <a:ext uri="{FF2B5EF4-FFF2-40B4-BE49-F238E27FC236}">
                <a16:creationId xmlns:a16="http://schemas.microsoft.com/office/drawing/2014/main" id="{E9220E83-7A94-1234-A0C3-781BC175A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AAD1661F-6CFD-4019-6A94-73926B14D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1628775"/>
            <a:ext cx="36242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Identifying Business Value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  <p:sp>
        <p:nvSpPr>
          <p:cNvPr id="129028" name="Text Box 4">
            <a:extLst>
              <a:ext uri="{FF2B5EF4-FFF2-40B4-BE49-F238E27FC236}">
                <a16:creationId xmlns:a16="http://schemas.microsoft.com/office/drawing/2014/main" id="{1C632AF5-6490-99BF-2BBC-BA7C87B98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01875"/>
            <a:ext cx="81057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ระบบทุกระบบต้องมีการจัดเตรียม ความต้องการทางด้านธุรกิจ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</a:t>
            </a:r>
            <a:r>
              <a:rPr lang="en-US" altLang="en-TH">
                <a:latin typeface="Angsana New" panose="02020603050405020304" pitchFamily="18" charset="-34"/>
              </a:rPr>
              <a:t>(Business needs) </a:t>
            </a:r>
            <a:r>
              <a:rPr lang="th-TH" altLang="en-TH">
                <a:latin typeface="Angsana New" panose="02020603050405020304" pitchFamily="18" charset="-34"/>
              </a:rPr>
              <a:t>เพื่อไม่ให้ระบบเกิดความล้มเหลว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ในหลายองค์กรมีกระบวนการในการกำหนดมูลค่าทางธุรกิจ </a:t>
            </a:r>
            <a:r>
              <a:rPr lang="en-US" altLang="en-TH">
                <a:latin typeface="Angsana New" panose="02020603050405020304" pitchFamily="18" charset="-34"/>
              </a:rPr>
              <a:t>(Business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Value) </a:t>
            </a:r>
            <a:r>
              <a:rPr lang="th-TH" altLang="en-TH">
                <a:latin typeface="Angsana New" panose="02020603050405020304" pitchFamily="18" charset="-34"/>
              </a:rPr>
              <a:t>ซึ่งต้องมีการกำหนดก่อนกระบวนการพัฒนา </a:t>
            </a:r>
            <a:r>
              <a:rPr lang="en-US" altLang="en-TH">
                <a:latin typeface="Angsana New" panose="02020603050405020304" pitchFamily="18" charset="-34"/>
              </a:rPr>
              <a:t>Project </a:t>
            </a:r>
            <a:r>
              <a:rPr lang="th-TH" altLang="en-TH">
                <a:latin typeface="Angsana New" panose="02020603050405020304" pitchFamily="18" charset="-34"/>
              </a:rPr>
              <a:t>จะเริ่ม</a:t>
            </a:r>
          </a:p>
        </p:txBody>
      </p:sp>
      <p:sp>
        <p:nvSpPr>
          <p:cNvPr id="129029" name="Text Box 5">
            <a:extLst>
              <a:ext uri="{FF2B5EF4-FFF2-40B4-BE49-F238E27FC236}">
                <a16:creationId xmlns:a16="http://schemas.microsoft.com/office/drawing/2014/main" id="{89E652F1-2119-0FD2-DCC0-E070F4265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ตัวยึดหมายเลขภาพนิ่ง 4">
            <a:extLst>
              <a:ext uri="{FF2B5EF4-FFF2-40B4-BE49-F238E27FC236}">
                <a16:creationId xmlns:a16="http://schemas.microsoft.com/office/drawing/2014/main" id="{AA7EB12C-1FAA-6174-5C73-8814FF468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36DD40-ECD6-8648-B5D8-54C999C163C2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31074" name="Line 2">
            <a:extLst>
              <a:ext uri="{FF2B5EF4-FFF2-40B4-BE49-F238E27FC236}">
                <a16:creationId xmlns:a16="http://schemas.microsoft.com/office/drawing/2014/main" id="{249948F4-EABE-6AD4-1E46-451F8B48C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31075" name="Text Box 4">
            <a:extLst>
              <a:ext uri="{FF2B5EF4-FFF2-40B4-BE49-F238E27FC236}">
                <a16:creationId xmlns:a16="http://schemas.microsoft.com/office/drawing/2014/main" id="{4F871FB0-6298-5CFB-4513-08B6E0C1F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557338"/>
            <a:ext cx="405923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System Request include 4 element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 b="1">
                <a:latin typeface="Angsana New" panose="02020603050405020304" pitchFamily="18" charset="-34"/>
              </a:rPr>
              <a:t>  </a:t>
            </a:r>
            <a:r>
              <a:rPr lang="en-US" altLang="en-TH" sz="3200">
                <a:latin typeface="Angsana New" panose="02020603050405020304" pitchFamily="18" charset="-34"/>
              </a:rPr>
              <a:t>Project sponsor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Business need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Functionality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 Expect value</a:t>
            </a:r>
            <a:endParaRPr lang="th-TH" altLang="en-TH" sz="3200">
              <a:latin typeface="Angsana New" panose="02020603050405020304" pitchFamily="18" charset="-34"/>
            </a:endParaRPr>
          </a:p>
        </p:txBody>
      </p:sp>
      <p:sp>
        <p:nvSpPr>
          <p:cNvPr id="131076" name="Text Box 5">
            <a:extLst>
              <a:ext uri="{FF2B5EF4-FFF2-40B4-BE49-F238E27FC236}">
                <a16:creationId xmlns:a16="http://schemas.microsoft.com/office/drawing/2014/main" id="{4C0AAB3C-8AC5-EBF6-9CA7-1A74453A9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ตัวยึดหมายเลขภาพนิ่ง 4">
            <a:extLst>
              <a:ext uri="{FF2B5EF4-FFF2-40B4-BE49-F238E27FC236}">
                <a16:creationId xmlns:a16="http://schemas.microsoft.com/office/drawing/2014/main" id="{43B045A8-8646-2043-A0E6-300802F96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FAF700-6AF9-BC44-91DF-A0BF6AE61DE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33122" name="Line 2">
            <a:extLst>
              <a:ext uri="{FF2B5EF4-FFF2-40B4-BE49-F238E27FC236}">
                <a16:creationId xmlns:a16="http://schemas.microsoft.com/office/drawing/2014/main" id="{09FE3404-EB96-9782-60ED-00C1FB3E8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33123" name="Text Box 4">
            <a:extLst>
              <a:ext uri="{FF2B5EF4-FFF2-40B4-BE49-F238E27FC236}">
                <a16:creationId xmlns:a16="http://schemas.microsoft.com/office/drawing/2014/main" id="{3C49AEFD-C74F-AA86-715E-AB8AF5A09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30350"/>
            <a:ext cx="82677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Project sponsor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บุคคลที่มีความสนใจและมองเห็นภาพรวมของระบบที่ </a:t>
            </a:r>
            <a:r>
              <a:rPr lang="en-US" altLang="en-TH">
                <a:latin typeface="Angsana New" panose="02020603050405020304" pitchFamily="18" charset="-34"/>
              </a:rPr>
              <a:t>Success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ซึ่งบุคคลนั้นอาจจะทำงานอยู่ในกระบวนการ </a:t>
            </a:r>
            <a:r>
              <a:rPr lang="en-US" altLang="en-TH">
                <a:latin typeface="Angsana New" panose="02020603050405020304" pitchFamily="18" charset="-34"/>
              </a:rPr>
              <a:t>SDLC </a:t>
            </a:r>
            <a:r>
              <a:rPr lang="th-TH" altLang="en-TH">
                <a:latin typeface="Angsana New" panose="02020603050405020304" pitchFamily="18" charset="-34"/>
              </a:rPr>
              <a:t>ตลอดทั้ง </a:t>
            </a:r>
            <a:r>
              <a:rPr lang="en-US" altLang="en-TH">
                <a:latin typeface="Angsana New" panose="02020603050405020304" pitchFamily="18" charset="-34"/>
              </a:rPr>
              <a:t>4 phase </a:t>
            </a:r>
            <a:r>
              <a:rPr lang="th-TH" altLang="en-TH">
                <a:latin typeface="Angsana New" panose="02020603050405020304" pitchFamily="18" charset="-34"/>
              </a:rPr>
              <a:t>โดยเป็น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ผู้กำหนดทิศทางที่ถูกต้องให้กับธุรกิจนั้นๆ</a:t>
            </a:r>
          </a:p>
        </p:txBody>
      </p:sp>
      <p:sp>
        <p:nvSpPr>
          <p:cNvPr id="133124" name="Text Box 5">
            <a:extLst>
              <a:ext uri="{FF2B5EF4-FFF2-40B4-BE49-F238E27FC236}">
                <a16:creationId xmlns:a16="http://schemas.microsoft.com/office/drawing/2014/main" id="{90FCCF26-E809-7DDE-84D1-B47FF7EB6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3590925"/>
            <a:ext cx="8307387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Business need 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อธิบายว่าทำไมต้องมีการสร้างระบบสารสนเทศ </a:t>
            </a:r>
            <a:r>
              <a:rPr lang="en-US" altLang="en-TH">
                <a:latin typeface="Angsana New" panose="02020603050405020304" pitchFamily="18" charset="-34"/>
              </a:rPr>
              <a:t>(IS)</a:t>
            </a:r>
            <a:r>
              <a:rPr lang="th-TH" altLang="en-TH">
                <a:latin typeface="Angsana New" panose="02020603050405020304" pitchFamily="18" charset="-34"/>
              </a:rPr>
              <a:t> ขึ้นมา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Business need </a:t>
            </a:r>
            <a:r>
              <a:rPr lang="th-TH" altLang="en-TH">
                <a:latin typeface="Angsana New" panose="02020603050405020304" pitchFamily="18" charset="-34"/>
              </a:rPr>
              <a:t>ต้องมีคุณสมบัติ </a:t>
            </a:r>
            <a:r>
              <a:rPr lang="en-US" altLang="en-TH">
                <a:latin typeface="Angsana New" panose="02020603050405020304" pitchFamily="18" charset="-34"/>
              </a:rPr>
              <a:t>=&gt; Concise and Clear (</a:t>
            </a:r>
            <a:r>
              <a:rPr lang="th-TH" altLang="en-TH">
                <a:latin typeface="Angsana New" panose="02020603050405020304" pitchFamily="18" charset="-34"/>
              </a:rPr>
              <a:t>สั้น กระชับ และชัดเจน</a:t>
            </a:r>
            <a:r>
              <a:rPr lang="en-US" altLang="en-TH">
                <a:latin typeface="Angsana New" panose="02020603050405020304" pitchFamily="18" charset="-34"/>
              </a:rPr>
              <a:t>)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179206" name="Text Box 6">
            <a:extLst>
              <a:ext uri="{FF2B5EF4-FFF2-40B4-BE49-F238E27FC236}">
                <a16:creationId xmlns:a16="http://schemas.microsoft.com/office/drawing/2014/main" id="{4CDFA56C-51A2-93D2-4DAD-404C8026C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5559425"/>
            <a:ext cx="67532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ซึ่งการอธิบายนี้ ต้องสามารถอธิบายให้ </a:t>
            </a:r>
            <a:r>
              <a:rPr lang="en-US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Committee (</a:t>
            </a:r>
            <a:r>
              <a:rPr lang="th-TH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คณะกรรมการ</a:t>
            </a:r>
            <a:r>
              <a:rPr lang="en-US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) </a:t>
            </a:r>
            <a:r>
              <a:rPr lang="th-TH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ยอมรับ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FF3300"/>
                </a:solidFill>
                <a:latin typeface="Angsana New" panose="02020603050405020304" pitchFamily="18" charset="-34"/>
              </a:rPr>
              <a:t>ด้วยว่ามีเหตุผลใดในการสร้างระบบขึ้นมา</a:t>
            </a:r>
          </a:p>
        </p:txBody>
      </p:sp>
      <p:sp>
        <p:nvSpPr>
          <p:cNvPr id="179207" name="AutoShape 7">
            <a:extLst>
              <a:ext uri="{FF2B5EF4-FFF2-40B4-BE49-F238E27FC236}">
                <a16:creationId xmlns:a16="http://schemas.microsoft.com/office/drawing/2014/main" id="{5FA0DAE3-18EB-F13A-B248-3FFCA141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121150"/>
            <a:ext cx="8497887" cy="10795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cxnSp>
        <p:nvCxnSpPr>
          <p:cNvPr id="179208" name="AutoShape 8">
            <a:extLst>
              <a:ext uri="{FF2B5EF4-FFF2-40B4-BE49-F238E27FC236}">
                <a16:creationId xmlns:a16="http://schemas.microsoft.com/office/drawing/2014/main" id="{987B2D9C-0EEF-B0E8-3222-76773DEB0DCB}"/>
              </a:ext>
            </a:extLst>
          </p:cNvPr>
          <p:cNvCxnSpPr>
            <a:cxnSpLocks noChangeShapeType="1"/>
            <a:stCxn id="179207" idx="1"/>
            <a:endCxn id="179206" idx="1"/>
          </p:cNvCxnSpPr>
          <p:nvPr/>
        </p:nvCxnSpPr>
        <p:spPr bwMode="auto">
          <a:xfrm rot="10800000" flipH="1" flipV="1">
            <a:off x="395288" y="4660900"/>
            <a:ext cx="1728787" cy="1309688"/>
          </a:xfrm>
          <a:prstGeom prst="curvedConnector3">
            <a:avLst>
              <a:gd name="adj1" fmla="val -13222"/>
            </a:avLst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28" name="Text Box 9">
            <a:extLst>
              <a:ext uri="{FF2B5EF4-FFF2-40B4-BE49-F238E27FC236}">
                <a16:creationId xmlns:a16="http://schemas.microsoft.com/office/drawing/2014/main" id="{49612E26-8A6B-5399-EEFE-B9F5A2B2C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6" grpId="0"/>
      <p:bldP spid="17920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ตัวยึดหมายเลขภาพนิ่ง 4">
            <a:extLst>
              <a:ext uri="{FF2B5EF4-FFF2-40B4-BE49-F238E27FC236}">
                <a16:creationId xmlns:a16="http://schemas.microsoft.com/office/drawing/2014/main" id="{E4E59608-4693-050E-7681-EEF073E70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5DB291-6F25-384C-ACFA-A7AE7EF0E0B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35170" name="Line 2">
            <a:extLst>
              <a:ext uri="{FF2B5EF4-FFF2-40B4-BE49-F238E27FC236}">
                <a16:creationId xmlns:a16="http://schemas.microsoft.com/office/drawing/2014/main" id="{21618785-24FF-7809-E2AB-9B4D2F133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35171" name="Text Box 4">
            <a:extLst>
              <a:ext uri="{FF2B5EF4-FFF2-40B4-BE49-F238E27FC236}">
                <a16:creationId xmlns:a16="http://schemas.microsoft.com/office/drawing/2014/main" id="{59039CF5-7225-4F50-F15C-29ECE9157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30350"/>
            <a:ext cx="86201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Functionality 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What the information system will do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ต้องอธิบายให้ </a:t>
            </a:r>
            <a:r>
              <a:rPr lang="en-US" altLang="en-TH">
                <a:latin typeface="Angsana New" panose="02020603050405020304" pitchFamily="18" charset="-34"/>
              </a:rPr>
              <a:t>Committee </a:t>
            </a:r>
            <a:r>
              <a:rPr lang="th-TH" altLang="en-TH">
                <a:latin typeface="Angsana New" panose="02020603050405020304" pitchFamily="18" charset="-34"/>
              </a:rPr>
              <a:t>และ </a:t>
            </a:r>
            <a:r>
              <a:rPr lang="en-US" altLang="en-TH">
                <a:latin typeface="Angsana New" panose="02020603050405020304" pitchFamily="18" charset="-34"/>
              </a:rPr>
              <a:t>Project team </a:t>
            </a:r>
            <a:r>
              <a:rPr lang="th-TH" altLang="en-TH">
                <a:latin typeface="Angsana New" panose="02020603050405020304" pitchFamily="18" charset="-34"/>
              </a:rPr>
              <a:t>เข้าใจและยอมรับว่า อะไรคือ </a:t>
            </a:r>
            <a:r>
              <a:rPr lang="en-US" altLang="en-TH">
                <a:latin typeface="Angsana New" panose="02020603050405020304" pitchFamily="18" charset="-34"/>
              </a:rPr>
              <a:t>Product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</a:t>
            </a:r>
            <a:r>
              <a:rPr lang="th-TH" altLang="en-TH">
                <a:latin typeface="Angsana New" panose="02020603050405020304" pitchFamily="18" charset="-34"/>
              </a:rPr>
              <a:t>สุดท้ายที่ธุรกิจจะได้และ ตรงตามที่คาดหมายไว้หรือไม่</a:t>
            </a:r>
          </a:p>
        </p:txBody>
      </p:sp>
      <p:sp>
        <p:nvSpPr>
          <p:cNvPr id="135172" name="Text Box 5">
            <a:extLst>
              <a:ext uri="{FF2B5EF4-FFF2-40B4-BE49-F238E27FC236}">
                <a16:creationId xmlns:a16="http://schemas.microsoft.com/office/drawing/2014/main" id="{B0B4F792-118B-BD90-BDE2-3FE928E8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52813"/>
            <a:ext cx="4810125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Expected value 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การคาดหวังถึงสิ่งที่ หวังไว้กับระบบใหม่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Expected value </a:t>
            </a:r>
            <a:r>
              <a:rPr lang="th-TH" altLang="en-TH">
                <a:latin typeface="Angsana New" panose="02020603050405020304" pitchFamily="18" charset="-34"/>
              </a:rPr>
              <a:t>แบ่งได้ </a:t>
            </a:r>
            <a:r>
              <a:rPr lang="en-US" altLang="en-TH">
                <a:latin typeface="Angsana New" panose="02020603050405020304" pitchFamily="18" charset="-34"/>
              </a:rPr>
              <a:t>2 </a:t>
            </a:r>
            <a:r>
              <a:rPr lang="th-TH" altLang="en-TH">
                <a:latin typeface="Angsana New" panose="02020603050405020304" pitchFamily="18" charset="-34"/>
              </a:rPr>
              <a:t>ชนิด คือ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</a:t>
            </a:r>
            <a:r>
              <a:rPr lang="en-US" altLang="en-TH">
                <a:latin typeface="Angsana New" panose="02020603050405020304" pitchFamily="18" charset="-34"/>
              </a:rPr>
              <a:t>(1)  Tangible value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(2) Intangible value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135173" name="Text Box 6">
            <a:extLst>
              <a:ext uri="{FF2B5EF4-FFF2-40B4-BE49-F238E27FC236}">
                <a16:creationId xmlns:a16="http://schemas.microsoft.com/office/drawing/2014/main" id="{86F20768-AB38-D6FF-9CBE-5BC993C8E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ตัวยึดหมายเลขภาพนิ่ง 4">
            <a:extLst>
              <a:ext uri="{FF2B5EF4-FFF2-40B4-BE49-F238E27FC236}">
                <a16:creationId xmlns:a16="http://schemas.microsoft.com/office/drawing/2014/main" id="{4A24C219-7041-AF4C-C3E4-0723C2527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5076EA-1EBD-BF4D-B159-450BE9A26F2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37218" name="Line 2">
            <a:extLst>
              <a:ext uri="{FF2B5EF4-FFF2-40B4-BE49-F238E27FC236}">
                <a16:creationId xmlns:a16="http://schemas.microsoft.com/office/drawing/2014/main" id="{4FB5A178-4BBB-EE5D-D411-B59745706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37219" name="Text Box 4">
            <a:extLst>
              <a:ext uri="{FF2B5EF4-FFF2-40B4-BE49-F238E27FC236}">
                <a16:creationId xmlns:a16="http://schemas.microsoft.com/office/drawing/2014/main" id="{E782B8D7-7100-FBA3-EFF5-352087D34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30350"/>
            <a:ext cx="41481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Special Issues or Constraints</a:t>
            </a:r>
            <a:endParaRPr lang="en-US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ข้อจำกัดต่างๆ ในการพัฒนาระบบ</a:t>
            </a:r>
            <a:endParaRPr lang="en-US" altLang="en-TH">
              <a:latin typeface="Angsana New" panose="02020603050405020304" pitchFamily="18" charset="-34"/>
            </a:endParaRPr>
          </a:p>
        </p:txBody>
      </p:sp>
      <p:sp>
        <p:nvSpPr>
          <p:cNvPr id="137220" name="Text Box 5">
            <a:extLst>
              <a:ext uri="{FF2B5EF4-FFF2-40B4-BE49-F238E27FC236}">
                <a16:creationId xmlns:a16="http://schemas.microsoft.com/office/drawing/2014/main" id="{1E02318F-D8D5-61F5-4619-EB045154E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ตัวยึดหมายเลขภาพนิ่ง 4">
            <a:extLst>
              <a:ext uri="{FF2B5EF4-FFF2-40B4-BE49-F238E27FC236}">
                <a16:creationId xmlns:a16="http://schemas.microsoft.com/office/drawing/2014/main" id="{6C87BD9C-CB78-69B6-8A5F-BB98EEC85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CD010A-9DE3-164E-9D39-69FD4B9DB12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92D21D5-2BC4-5F57-7AF2-905A3AFFA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848600" cy="5329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D7B90713-4438-3A04-8257-768FB0208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647700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000">
                <a:latin typeface="Angsana New" panose="02020603050405020304" pitchFamily="18" charset="-34"/>
              </a:rPr>
              <a:t>[Date]</a:t>
            </a:r>
            <a:endParaRPr lang="th-TH" altLang="en-TH" sz="2000">
              <a:latin typeface="Angsana New" panose="02020603050405020304" pitchFamily="18" charset="-34"/>
            </a:endParaRPr>
          </a:p>
        </p:txBody>
      </p:sp>
      <p:sp>
        <p:nvSpPr>
          <p:cNvPr id="139268" name="Text Box 4">
            <a:extLst>
              <a:ext uri="{FF2B5EF4-FFF2-40B4-BE49-F238E27FC236}">
                <a16:creationId xmlns:a16="http://schemas.microsoft.com/office/drawing/2014/main" id="{C3B4C6F9-6634-A3E6-B314-62920DCFC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4888" y="722313"/>
            <a:ext cx="1770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System Request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39269" name="Text Box 5">
            <a:extLst>
              <a:ext uri="{FF2B5EF4-FFF2-40B4-BE49-F238E27FC236}">
                <a16:creationId xmlns:a16="http://schemas.microsoft.com/office/drawing/2014/main" id="{F8313B2C-1D40-35AE-2EC5-04C4F9AD4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1204913"/>
            <a:ext cx="1477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Project Name :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39270" name="Text Box 6">
            <a:extLst>
              <a:ext uri="{FF2B5EF4-FFF2-40B4-BE49-F238E27FC236}">
                <a16:creationId xmlns:a16="http://schemas.microsoft.com/office/drawing/2014/main" id="{1C01C6E3-2AD8-7469-4227-53B5B273D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1716088"/>
            <a:ext cx="16795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Project Sponsor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Name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Department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Phone: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39271" name="Text Box 7">
            <a:extLst>
              <a:ext uri="{FF2B5EF4-FFF2-40B4-BE49-F238E27FC236}">
                <a16:creationId xmlns:a16="http://schemas.microsoft.com/office/drawing/2014/main" id="{2EBD870F-EB75-311E-7877-F2549509C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135313"/>
            <a:ext cx="1493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Business need :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39272" name="Text Box 8">
            <a:extLst>
              <a:ext uri="{FF2B5EF4-FFF2-40B4-BE49-F238E27FC236}">
                <a16:creationId xmlns:a16="http://schemas.microsoft.com/office/drawing/2014/main" id="{B789CA91-547B-4222-E77C-7E5D4ED15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603625"/>
            <a:ext cx="145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Functionality :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39273" name="Text Box 9">
            <a:extLst>
              <a:ext uri="{FF2B5EF4-FFF2-40B4-BE49-F238E27FC236}">
                <a16:creationId xmlns:a16="http://schemas.microsoft.com/office/drawing/2014/main" id="{A35D62EC-C416-C39C-0AEE-E1B8C0F4D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113213"/>
            <a:ext cx="16033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Expected value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Tangible 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Intangible :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139274" name="Text Box 10">
            <a:extLst>
              <a:ext uri="{FF2B5EF4-FFF2-40B4-BE49-F238E27FC236}">
                <a16:creationId xmlns:a16="http://schemas.microsoft.com/office/drawing/2014/main" id="{9F8105C8-F527-BE50-7D3A-B873E10E0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348288"/>
            <a:ext cx="277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latin typeface="Angsana New" panose="02020603050405020304" pitchFamily="18" charset="-34"/>
              </a:rPr>
              <a:t>Special Issues or Constraints :</a:t>
            </a:r>
            <a:endParaRPr lang="th-TH" altLang="en-TH" sz="2400" b="1">
              <a:latin typeface="Angsana New" panose="02020603050405020304" pitchFamily="18" charset="-34"/>
            </a:endParaRPr>
          </a:p>
        </p:txBody>
      </p:sp>
      <p:sp>
        <p:nvSpPr>
          <p:cNvPr id="182283" name="AutoShape 11">
            <a:extLst>
              <a:ext uri="{FF2B5EF4-FFF2-40B4-BE49-F238E27FC236}">
                <a16:creationId xmlns:a16="http://schemas.microsoft.com/office/drawing/2014/main" id="{10F8CF0D-A2EB-8311-19A4-7CA95EBED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68413"/>
            <a:ext cx="1512887" cy="36036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4" name="AutoShape 12">
            <a:extLst>
              <a:ext uri="{FF2B5EF4-FFF2-40B4-BE49-F238E27FC236}">
                <a16:creationId xmlns:a16="http://schemas.microsoft.com/office/drawing/2014/main" id="{62F4E58F-7260-E1F9-8D27-7323183C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" y="1701800"/>
            <a:ext cx="1641475" cy="14541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5" name="AutoShape 13">
            <a:extLst>
              <a:ext uri="{FF2B5EF4-FFF2-40B4-BE49-F238E27FC236}">
                <a16:creationId xmlns:a16="http://schemas.microsoft.com/office/drawing/2014/main" id="{30674DEF-C600-AE67-EAC9-7347C777D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241675"/>
            <a:ext cx="1512887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6" name="AutoShape 14">
            <a:extLst>
              <a:ext uri="{FF2B5EF4-FFF2-40B4-BE49-F238E27FC236}">
                <a16:creationId xmlns:a16="http://schemas.microsoft.com/office/drawing/2014/main" id="{E682547E-873F-A755-2438-48ED495DE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87763"/>
            <a:ext cx="1512887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7" name="AutoShape 15">
            <a:extLst>
              <a:ext uri="{FF2B5EF4-FFF2-40B4-BE49-F238E27FC236}">
                <a16:creationId xmlns:a16="http://schemas.microsoft.com/office/drawing/2014/main" id="{796E835D-CAFC-9A2F-C825-D7C249D2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4178300"/>
            <a:ext cx="1584325" cy="10795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8" name="AutoShape 16">
            <a:extLst>
              <a:ext uri="{FF2B5EF4-FFF2-40B4-BE49-F238E27FC236}">
                <a16:creationId xmlns:a16="http://schemas.microsoft.com/office/drawing/2014/main" id="{781CD2FC-19EF-F2E9-74F6-457190287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373688"/>
            <a:ext cx="2736850" cy="4318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89" name="AutoShape 17">
            <a:extLst>
              <a:ext uri="{FF2B5EF4-FFF2-40B4-BE49-F238E27FC236}">
                <a16:creationId xmlns:a16="http://schemas.microsoft.com/office/drawing/2014/main" id="{DA29389E-5D6A-4C0E-3809-D30D4BDA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495300"/>
            <a:ext cx="8813800" cy="60483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2290" name="AutoShape 18">
            <a:extLst>
              <a:ext uri="{FF2B5EF4-FFF2-40B4-BE49-F238E27FC236}">
                <a16:creationId xmlns:a16="http://schemas.microsoft.com/office/drawing/2014/main" id="{5887A5F0-8D55-56FA-E22A-881AF4DD6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1268413"/>
            <a:ext cx="3960812" cy="2520950"/>
          </a:xfrm>
          <a:prstGeom prst="irregularSeal2">
            <a:avLst/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0000FF"/>
                </a:solidFill>
                <a:latin typeface="Angsana New" panose="02020603050405020304" pitchFamily="18" charset="-34"/>
              </a:rPr>
              <a:t>ส่งให้ </a:t>
            </a:r>
            <a:r>
              <a:rPr lang="en-US" altLang="en-TH" sz="2400" b="1">
                <a:solidFill>
                  <a:srgbClr val="0000FF"/>
                </a:solidFill>
                <a:latin typeface="Angsana New" panose="02020603050405020304" pitchFamily="18" charset="-34"/>
              </a:rPr>
              <a:t>Committee </a:t>
            </a:r>
            <a:r>
              <a:rPr lang="th-TH" altLang="en-TH" sz="2400" b="1">
                <a:solidFill>
                  <a:srgbClr val="0000FF"/>
                </a:solidFill>
                <a:latin typeface="Angsana New" panose="02020603050405020304" pitchFamily="18" charset="-34"/>
              </a:rPr>
              <a:t>พิจารณา</a:t>
            </a:r>
          </a:p>
        </p:txBody>
      </p:sp>
      <p:cxnSp>
        <p:nvCxnSpPr>
          <p:cNvPr id="182291" name="AutoShape 19">
            <a:extLst>
              <a:ext uri="{FF2B5EF4-FFF2-40B4-BE49-F238E27FC236}">
                <a16:creationId xmlns:a16="http://schemas.microsoft.com/office/drawing/2014/main" id="{7EB43FEC-1D34-F03C-E868-3441208F3BE5}"/>
              </a:ext>
            </a:extLst>
          </p:cNvPr>
          <p:cNvCxnSpPr>
            <a:cxnSpLocks noChangeShapeType="1"/>
            <a:stCxn id="182289" idx="2"/>
            <a:endCxn id="182290" idx="2"/>
          </p:cNvCxnSpPr>
          <p:nvPr/>
        </p:nvCxnSpPr>
        <p:spPr bwMode="auto">
          <a:xfrm rot="5400000" flipH="1" flipV="1">
            <a:off x="3575050" y="4445000"/>
            <a:ext cx="3095625" cy="1139825"/>
          </a:xfrm>
          <a:prstGeom prst="curvedConnector3">
            <a:avLst>
              <a:gd name="adj1" fmla="val -6769"/>
            </a:avLst>
          </a:prstGeom>
          <a:noFill/>
          <a:ln w="9525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8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3" grpId="0" animBg="1"/>
      <p:bldP spid="182283" grpId="1" animBg="1"/>
      <p:bldP spid="182284" grpId="0" animBg="1"/>
      <p:bldP spid="182284" grpId="1" animBg="1"/>
      <p:bldP spid="182285" grpId="0" animBg="1"/>
      <p:bldP spid="182285" grpId="1" animBg="1"/>
      <p:bldP spid="182286" grpId="0" animBg="1"/>
      <p:bldP spid="182286" grpId="1" animBg="1"/>
      <p:bldP spid="182287" grpId="0" animBg="1"/>
      <p:bldP spid="182287" grpId="1" animBg="1"/>
      <p:bldP spid="182288" grpId="0" animBg="1"/>
      <p:bldP spid="182288" grpId="1" animBg="1"/>
      <p:bldP spid="182289" grpId="0" animBg="1"/>
      <p:bldP spid="18229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ตัวยึดหมายเลขภาพนิ่ง 4">
            <a:extLst>
              <a:ext uri="{FF2B5EF4-FFF2-40B4-BE49-F238E27FC236}">
                <a16:creationId xmlns:a16="http://schemas.microsoft.com/office/drawing/2014/main" id="{3D1546AE-BD9F-4C3A-54B8-02CCD53A8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DE7A8B-CFCF-224C-9C99-23EC8AB479D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41314" name="Line 2">
            <a:extLst>
              <a:ext uri="{FF2B5EF4-FFF2-40B4-BE49-F238E27FC236}">
                <a16:creationId xmlns:a16="http://schemas.microsoft.com/office/drawing/2014/main" id="{B51A4BA4-675F-2432-1357-EBD526C00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41315" name="Text Box 3">
            <a:extLst>
              <a:ext uri="{FF2B5EF4-FFF2-40B4-BE49-F238E27FC236}">
                <a16:creationId xmlns:a16="http://schemas.microsoft.com/office/drawing/2014/main" id="{802C0D3B-C5BE-52DD-9581-F39DAE614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85913"/>
            <a:ext cx="2692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Feasibility Analysis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  <p:sp>
        <p:nvSpPr>
          <p:cNvPr id="141316" name="Text Box 4">
            <a:extLst>
              <a:ext uri="{FF2B5EF4-FFF2-40B4-BE49-F238E27FC236}">
                <a16:creationId xmlns:a16="http://schemas.microsoft.com/office/drawing/2014/main" id="{06D74CD4-93CB-F1C6-68F2-3550EE605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395538"/>
            <a:ext cx="81629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Feasibility Analysis </a:t>
            </a:r>
            <a:r>
              <a:rPr lang="th-TH" altLang="en-TH">
                <a:latin typeface="Angsana New" panose="02020603050405020304" pitchFamily="18" charset="-34"/>
              </a:rPr>
              <a:t>จะเป็นเครื่องนำทางให้กับองค์กรในการอธิบายการ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>
                <a:latin typeface="Angsana New" panose="02020603050405020304" pitchFamily="18" charset="-34"/>
              </a:rPr>
              <a:t>     ดำเนินงานของ </a:t>
            </a:r>
            <a:r>
              <a:rPr lang="en-US" altLang="en-TH">
                <a:latin typeface="Angsana New" panose="02020603050405020304" pitchFamily="18" charset="-34"/>
              </a:rPr>
              <a:t>Project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Feasibility Analysis</a:t>
            </a:r>
            <a:r>
              <a:rPr lang="th-TH" altLang="en-TH">
                <a:latin typeface="Angsana New" panose="02020603050405020304" pitchFamily="18" charset="-34"/>
              </a:rPr>
              <a:t> จะมีการกำหนดความเสี่ยง </a:t>
            </a:r>
            <a:r>
              <a:rPr lang="en-US" altLang="en-TH">
                <a:latin typeface="Angsana New" panose="02020603050405020304" pitchFamily="18" charset="-34"/>
              </a:rPr>
              <a:t>(Risk) </a:t>
            </a:r>
            <a:r>
              <a:rPr lang="th-TH" altLang="en-TH">
                <a:latin typeface="Angsana New" panose="02020603050405020304" pitchFamily="18" charset="-34"/>
              </a:rPr>
              <a:t>ที่สำคัญให้กับ </a:t>
            </a:r>
            <a:endParaRPr lang="en-US" altLang="en-TH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Project </a:t>
            </a:r>
            <a:r>
              <a:rPr lang="th-TH" altLang="en-TH">
                <a:latin typeface="Angsana New" panose="02020603050405020304" pitchFamily="18" charset="-34"/>
              </a:rPr>
              <a:t>นั้นๆ ด้วย</a:t>
            </a:r>
          </a:p>
        </p:txBody>
      </p:sp>
      <p:sp>
        <p:nvSpPr>
          <p:cNvPr id="141317" name="Text Box 5">
            <a:extLst>
              <a:ext uri="{FF2B5EF4-FFF2-40B4-BE49-F238E27FC236}">
                <a16:creationId xmlns:a16="http://schemas.microsoft.com/office/drawing/2014/main" id="{FA1E4D0D-8881-B90B-4699-FCE1D6E1B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4411663"/>
            <a:ext cx="32353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(1)  Technical Feasibility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(2)  Economic Feasibility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(3)  Organization Feasibility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183302" name="AutoShape 6">
            <a:extLst>
              <a:ext uri="{FF2B5EF4-FFF2-40B4-BE49-F238E27FC236}">
                <a16:creationId xmlns:a16="http://schemas.microsoft.com/office/drawing/2014/main" id="{D0359236-A40C-6C3A-FE93-84A9E90E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437063"/>
            <a:ext cx="3313112" cy="15843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3303" name="Text Box 7">
            <a:extLst>
              <a:ext uri="{FF2B5EF4-FFF2-40B4-BE49-F238E27FC236}">
                <a16:creationId xmlns:a16="http://schemas.microsoft.com/office/drawing/2014/main" id="{B0AAE836-7E19-1290-D185-BD230DBD0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938713"/>
            <a:ext cx="2135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Feasibility Analysis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83304" name="AutoShape 8">
            <a:extLst>
              <a:ext uri="{FF2B5EF4-FFF2-40B4-BE49-F238E27FC236}">
                <a16:creationId xmlns:a16="http://schemas.microsoft.com/office/drawing/2014/main" id="{8EDDB6AD-69EF-861A-846B-D18F34C5A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999038"/>
            <a:ext cx="1295400" cy="431800"/>
          </a:xfrm>
          <a:prstGeom prst="rightArrow">
            <a:avLst>
              <a:gd name="adj1" fmla="val 50000"/>
              <a:gd name="adj2" fmla="val 75000"/>
            </a:avLst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41321" name="Text Box 9">
            <a:extLst>
              <a:ext uri="{FF2B5EF4-FFF2-40B4-BE49-F238E27FC236}">
                <a16:creationId xmlns:a16="http://schemas.microsoft.com/office/drawing/2014/main" id="{96021E58-9BE6-D533-C665-961BB94F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 animBg="1"/>
      <p:bldP spid="183303" grpId="0"/>
      <p:bldP spid="18330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ตัวยึดหมายเลขภาพนิ่ง 4">
            <a:extLst>
              <a:ext uri="{FF2B5EF4-FFF2-40B4-BE49-F238E27FC236}">
                <a16:creationId xmlns:a16="http://schemas.microsoft.com/office/drawing/2014/main" id="{46ACB13F-A970-6FE4-229E-5D61D31AC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C70D7F-58BA-2045-B81F-A6F1FF1579B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43362" name="Text Box 2">
            <a:extLst>
              <a:ext uri="{FF2B5EF4-FFF2-40B4-BE49-F238E27FC236}">
                <a16:creationId xmlns:a16="http://schemas.microsoft.com/office/drawing/2014/main" id="{6A5A3847-458E-B270-84BA-3F06EAC77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57338"/>
            <a:ext cx="85455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(1)  Technical Feasibility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th-TH" altLang="en-TH" sz="3200">
                <a:latin typeface="Angsana New" panose="02020603050405020304" pitchFamily="18" charset="-34"/>
              </a:rPr>
              <a:t>เป็นการศึกษาที่จะช่วยในการออกแบบ, พัฒนาและ </a:t>
            </a:r>
            <a:r>
              <a:rPr lang="en-US" altLang="en-TH" sz="3200">
                <a:latin typeface="Angsana New" panose="02020603050405020304" pitchFamily="18" charset="-34"/>
              </a:rPr>
              <a:t>installed </a:t>
            </a:r>
            <a:r>
              <a:rPr lang="th-TH" altLang="en-TH" sz="3200">
                <a:latin typeface="Angsana New" panose="02020603050405020304" pitchFamily="18" charset="-34"/>
              </a:rPr>
              <a:t>ระบบว่า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มีความเป็นไปได้ที่จะสำเร็จ  มากน้อยแค่ไหน</a:t>
            </a:r>
          </a:p>
        </p:txBody>
      </p:sp>
      <p:sp>
        <p:nvSpPr>
          <p:cNvPr id="143363" name="Line 3">
            <a:extLst>
              <a:ext uri="{FF2B5EF4-FFF2-40B4-BE49-F238E27FC236}">
                <a16:creationId xmlns:a16="http://schemas.microsoft.com/office/drawing/2014/main" id="{B3674CB1-7B04-66D7-D311-E1FB71DB6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43364" name="Text Box 5">
            <a:extLst>
              <a:ext uri="{FF2B5EF4-FFF2-40B4-BE49-F238E27FC236}">
                <a16:creationId xmlns:a16="http://schemas.microsoft.com/office/drawing/2014/main" id="{B7F9A9A4-B14D-B054-5DA5-CA4F14AF3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832225"/>
            <a:ext cx="836136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en-US" altLang="en-TH" sz="3200" b="1">
                <a:latin typeface="Angsana New" panose="02020603050405020304" pitchFamily="18" charset="-34"/>
              </a:rPr>
              <a:t>  Can we build it? </a:t>
            </a:r>
            <a:endParaRPr lang="th-TH" altLang="en-TH" sz="32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Familiarity with</a:t>
            </a: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application : </a:t>
            </a:r>
            <a:r>
              <a:rPr lang="en-US" altLang="en-TH" sz="3200" i="1">
                <a:latin typeface="Angsana New" panose="02020603050405020304" pitchFamily="18" charset="-34"/>
              </a:rPr>
              <a:t>less familiarity generate </a:t>
            </a:r>
            <a:r>
              <a:rPr lang="en-US" altLang="en-TH" sz="3200" b="1" i="1">
                <a:latin typeface="Angsana New" panose="02020603050405020304" pitchFamily="18" charset="-34"/>
              </a:rPr>
              <a:t>more risk.</a:t>
            </a: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Familiarity with</a:t>
            </a: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technology : </a:t>
            </a:r>
            <a:r>
              <a:rPr lang="en-US" altLang="en-TH" sz="3200" i="1">
                <a:latin typeface="Angsana New" panose="02020603050405020304" pitchFamily="18" charset="-34"/>
              </a:rPr>
              <a:t>less familiarity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 i="1">
                <a:latin typeface="Angsana New" panose="02020603050405020304" pitchFamily="18" charset="-34"/>
              </a:rPr>
              <a:t>generate </a:t>
            </a:r>
            <a:r>
              <a:rPr lang="en-US" altLang="en-TH" sz="3200" b="1" i="1">
                <a:latin typeface="Angsana New" panose="02020603050405020304" pitchFamily="18" charset="-34"/>
              </a:rPr>
              <a:t>more risk.</a:t>
            </a: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en-US" altLang="en-TH" sz="3200" i="1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Project size :</a:t>
            </a:r>
            <a:r>
              <a:rPr lang="en-US" altLang="en-TH" sz="3200" i="1">
                <a:latin typeface="Angsana New" panose="02020603050405020304" pitchFamily="18" charset="-34"/>
              </a:rPr>
              <a:t> large projects have </a:t>
            </a:r>
            <a:r>
              <a:rPr lang="en-US" altLang="en-TH" sz="3200" b="1" i="1">
                <a:latin typeface="Angsana New" panose="02020603050405020304" pitchFamily="18" charset="-34"/>
              </a:rPr>
              <a:t>more risk.</a:t>
            </a:r>
            <a:endParaRPr lang="th-TH" altLang="en-TH" sz="3200" b="1">
              <a:latin typeface="Angsana New" panose="02020603050405020304" pitchFamily="18" charset="-34"/>
            </a:endParaRPr>
          </a:p>
        </p:txBody>
      </p:sp>
      <p:sp>
        <p:nvSpPr>
          <p:cNvPr id="184326" name="Text Box 6">
            <a:extLst>
              <a:ext uri="{FF2B5EF4-FFF2-40B4-BE49-F238E27FC236}">
                <a16:creationId xmlns:a16="http://schemas.microsoft.com/office/drawing/2014/main" id="{6B5A29BB-31C7-F056-C290-DCF25AE10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3357563"/>
            <a:ext cx="5913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Technical Feasibility Analysis Assessment Factors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43366" name="Text Box 7">
            <a:extLst>
              <a:ext uri="{FF2B5EF4-FFF2-40B4-BE49-F238E27FC236}">
                <a16:creationId xmlns:a16="http://schemas.microsoft.com/office/drawing/2014/main" id="{7FDABA81-6615-1434-C07A-A05B1948B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ตัวยึดหมายเลขภาพนิ่ง 4">
            <a:extLst>
              <a:ext uri="{FF2B5EF4-FFF2-40B4-BE49-F238E27FC236}">
                <a16:creationId xmlns:a16="http://schemas.microsoft.com/office/drawing/2014/main" id="{96C116A0-B05E-1DD9-87DE-5B00B0FCC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D043D5-2336-B445-AF35-24F02091CE9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45410" name="Text Box 2">
            <a:extLst>
              <a:ext uri="{FF2B5EF4-FFF2-40B4-BE49-F238E27FC236}">
                <a16:creationId xmlns:a16="http://schemas.microsoft.com/office/drawing/2014/main" id="{269C1EBD-35F6-2660-2C9B-7DE03F8D9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95438"/>
            <a:ext cx="870743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(2)  Economic Feasibility </a:t>
            </a:r>
            <a:endParaRPr lang="th-TH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Economic Feasibility</a:t>
            </a:r>
            <a:r>
              <a:rPr lang="th-TH" altLang="en-TH">
                <a:latin typeface="Angsana New" panose="02020603050405020304" pitchFamily="18" charset="-34"/>
              </a:rPr>
              <a:t> เป็นการกำหนด </a:t>
            </a:r>
            <a:r>
              <a:rPr lang="en-US" altLang="en-TH">
                <a:latin typeface="Angsana New" panose="02020603050405020304" pitchFamily="18" charset="-34"/>
              </a:rPr>
              <a:t>financial costs</a:t>
            </a:r>
            <a:r>
              <a:rPr lang="th-TH" altLang="en-TH">
                <a:latin typeface="Angsana New" panose="02020603050405020304" pitchFamily="18" charset="-34"/>
              </a:rPr>
              <a:t> และกำไรที่ได้รับจากระบบ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มีการกำหนด ต้นทุน </a:t>
            </a:r>
            <a:r>
              <a:rPr lang="en-US" altLang="en-TH">
                <a:latin typeface="Angsana New" panose="02020603050405020304" pitchFamily="18" charset="-34"/>
              </a:rPr>
              <a:t>(Cost)</a:t>
            </a:r>
            <a:r>
              <a:rPr lang="th-TH" altLang="en-TH">
                <a:latin typeface="Angsana New" panose="02020603050405020304" pitchFamily="18" charset="-34"/>
              </a:rPr>
              <a:t>, การคำนวณ </a:t>
            </a:r>
            <a:r>
              <a:rPr lang="en-US" altLang="en-TH">
                <a:latin typeface="Angsana New" panose="02020603050405020304" pitchFamily="18" charset="-34"/>
              </a:rPr>
              <a:t>Cash flow </a:t>
            </a:r>
            <a:r>
              <a:rPr lang="th-TH" altLang="en-TH">
                <a:latin typeface="Angsana New" panose="02020603050405020304" pitchFamily="18" charset="-34"/>
              </a:rPr>
              <a:t>รวมทั้งคำนวณ </a:t>
            </a:r>
            <a:r>
              <a:rPr lang="en-US" altLang="en-TH">
                <a:latin typeface="Angsana New" panose="02020603050405020304" pitchFamily="18" charset="-34"/>
              </a:rPr>
              <a:t>Return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	On Investment (ROI) </a:t>
            </a:r>
            <a:r>
              <a:rPr lang="th-TH" altLang="en-TH">
                <a:latin typeface="Angsana New" panose="02020603050405020304" pitchFamily="18" charset="-34"/>
              </a:rPr>
              <a:t>ให้กับ </a:t>
            </a:r>
            <a:r>
              <a:rPr lang="en-US" altLang="en-TH">
                <a:latin typeface="Angsana New" panose="02020603050405020304" pitchFamily="18" charset="-34"/>
              </a:rPr>
              <a:t>Project</a:t>
            </a:r>
          </a:p>
        </p:txBody>
      </p:sp>
      <p:sp>
        <p:nvSpPr>
          <p:cNvPr id="145411" name="Line 3">
            <a:extLst>
              <a:ext uri="{FF2B5EF4-FFF2-40B4-BE49-F238E27FC236}">
                <a16:creationId xmlns:a16="http://schemas.microsoft.com/office/drawing/2014/main" id="{475D99C5-4E7C-0E9F-7CE3-831A3532A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45412" name="Text Box 5">
            <a:extLst>
              <a:ext uri="{FF2B5EF4-FFF2-40B4-BE49-F238E27FC236}">
                <a16:creationId xmlns:a16="http://schemas.microsoft.com/office/drawing/2014/main" id="{FA767F9C-28F9-8A44-0CAA-2CCF77A3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ตัวยึดหมายเลขภาพนิ่ง 4">
            <a:extLst>
              <a:ext uri="{FF2B5EF4-FFF2-40B4-BE49-F238E27FC236}">
                <a16:creationId xmlns:a16="http://schemas.microsoft.com/office/drawing/2014/main" id="{0C356AC7-DC81-A8C0-3DCC-F89F333B0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EF9839-60FB-0040-BB16-80F5E5E6A93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47458" name="Line 2">
            <a:extLst>
              <a:ext uri="{FF2B5EF4-FFF2-40B4-BE49-F238E27FC236}">
                <a16:creationId xmlns:a16="http://schemas.microsoft.com/office/drawing/2014/main" id="{15307002-0DCE-5344-CBFE-76B04B6DE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47459" name="Text Box 4">
            <a:extLst>
              <a:ext uri="{FF2B5EF4-FFF2-40B4-BE49-F238E27FC236}">
                <a16:creationId xmlns:a16="http://schemas.microsoft.com/office/drawing/2014/main" id="{037FD6A5-D20A-C42A-6E32-F290B3277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2060575"/>
            <a:ext cx="5534025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v"/>
            </a:pPr>
            <a:r>
              <a:rPr lang="en-US" altLang="en-TH" b="1">
                <a:latin typeface="Angsana New" panose="02020603050405020304" pitchFamily="18" charset="-34"/>
              </a:rPr>
              <a:t>  Should we build it? </a:t>
            </a:r>
            <a:endParaRPr lang="th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th-TH" altLang="en-TH" sz="2800">
                <a:latin typeface="Angsana New" panose="02020603050405020304" pitchFamily="18" charset="-34"/>
              </a:rPr>
              <a:t> </a:t>
            </a:r>
            <a:r>
              <a:rPr lang="en-US" altLang="en-TH" sz="2800">
                <a:latin typeface="Angsana New" panose="02020603050405020304" pitchFamily="18" charset="-34"/>
              </a:rPr>
              <a:t>Development Costs</a:t>
            </a:r>
            <a:r>
              <a:rPr lang="en-US" altLang="en-TH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endParaRPr lang="en-US" altLang="en-TH" b="1" i="1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en-US" altLang="en-TH" sz="2800">
                <a:latin typeface="Angsana New" panose="02020603050405020304" pitchFamily="18" charset="-34"/>
              </a:rPr>
              <a:t> Annual operating costs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th-TH" altLang="en-TH" sz="2800">
                <a:latin typeface="Angsana New" panose="02020603050405020304" pitchFamily="18" charset="-34"/>
              </a:rPr>
              <a:t> </a:t>
            </a:r>
            <a:r>
              <a:rPr lang="en-US" altLang="en-TH" sz="2800">
                <a:latin typeface="Angsana New" panose="02020603050405020304" pitchFamily="18" charset="-34"/>
              </a:rPr>
              <a:t>Annual benefits (cost savings and revenues) </a:t>
            </a:r>
            <a:endParaRPr lang="th-TH" altLang="en-TH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2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ü"/>
            </a:pPr>
            <a:r>
              <a:rPr lang="th-TH" altLang="en-TH" sz="2800">
                <a:latin typeface="Angsana New" panose="02020603050405020304" pitchFamily="18" charset="-34"/>
              </a:rPr>
              <a:t> </a:t>
            </a:r>
            <a:r>
              <a:rPr lang="en-US" altLang="en-TH" sz="2800">
                <a:latin typeface="Angsana New" panose="02020603050405020304" pitchFamily="18" charset="-34"/>
              </a:rPr>
              <a:t>Intangible costs and benefits</a:t>
            </a:r>
            <a:endParaRPr lang="th-TH" altLang="en-TH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147460" name="Text Box 5">
            <a:extLst>
              <a:ext uri="{FF2B5EF4-FFF2-40B4-BE49-F238E27FC236}">
                <a16:creationId xmlns:a16="http://schemas.microsoft.com/office/drawing/2014/main" id="{B4E28509-2C90-0E08-B934-1E1DC6C8A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85913"/>
            <a:ext cx="5211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Economic Feasibility Analysis Assessment Factors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47461" name="Text Box 6">
            <a:extLst>
              <a:ext uri="{FF2B5EF4-FFF2-40B4-BE49-F238E27FC236}">
                <a16:creationId xmlns:a16="http://schemas.microsoft.com/office/drawing/2014/main" id="{E8789AE7-CBBC-EC03-E264-32FE1383F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ตัวยึดหมายเลขภาพนิ่ง 4">
            <a:extLst>
              <a:ext uri="{FF2B5EF4-FFF2-40B4-BE49-F238E27FC236}">
                <a16:creationId xmlns:a16="http://schemas.microsoft.com/office/drawing/2014/main" id="{614BDC3C-A21D-1C9E-7593-693C27109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5B3823-8241-8F41-8661-ED6E8CF4D87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8674" name="Line 4">
            <a:extLst>
              <a:ext uri="{FF2B5EF4-FFF2-40B4-BE49-F238E27FC236}">
                <a16:creationId xmlns:a16="http://schemas.microsoft.com/office/drawing/2014/main" id="{587B0534-67B1-57FC-B71E-7C2DA2595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8675" name="Text Box 5">
            <a:extLst>
              <a:ext uri="{FF2B5EF4-FFF2-40B4-BE49-F238E27FC236}">
                <a16:creationId xmlns:a16="http://schemas.microsoft.com/office/drawing/2014/main" id="{7FD9292B-9F7F-8361-523F-ECDB12C1C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48117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ระบบธุรกิจ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(Business System)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17D4F254-3F9D-37C3-AA64-AC865985A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85925"/>
            <a:ext cx="8748712" cy="4191000"/>
          </a:xfrm>
          <a:noFill/>
        </p:spPr>
        <p:txBody>
          <a:bodyPr/>
          <a:lstStyle/>
          <a:p>
            <a:pPr lvl="1" eaLnBrk="1" hangingPunct="1"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เป็นระบบที่ทำงานเพื่อจุดประสงค์ทางด้านธุรกิจ ซึ่งมีจุดประสงค์แตกต่างกันออกไปในธุรกิจแต่ละอย่าง</a:t>
            </a:r>
          </a:p>
          <a:p>
            <a:pPr lvl="1" eaLnBrk="1" hangingPunct="1">
              <a:buSzPct val="60000"/>
              <a:buFont typeface="Wingdings" pitchFamily="2" charset="2"/>
              <a:buChar char="q"/>
            </a:pPr>
            <a:r>
              <a:rPr lang="th-TH" altLang="en-TH" sz="3200">
                <a:latin typeface="Angsana New" panose="02020603050405020304" pitchFamily="18" charset="-34"/>
              </a:rPr>
              <a:t> ซึ่งระบบธุรกิจมักแบ่งย่อยๆลงไปได้อีก</a:t>
            </a:r>
            <a:r>
              <a:rPr lang="en-US" altLang="en-TH" sz="3200">
                <a:latin typeface="Angsana New" panose="02020603050405020304" pitchFamily="18" charset="-34"/>
              </a:rPr>
              <a:t> </a:t>
            </a:r>
            <a:r>
              <a:rPr lang="th-TH" altLang="en-TH" sz="3200">
                <a:latin typeface="Angsana New" panose="02020603050405020304" pitchFamily="18" charset="-34"/>
              </a:rPr>
              <a:t>คือเป็น ระบบ ย่อยๆ มารวมกันเป็นระบบใหญ่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ตัวยึดหมายเลขภาพนิ่ง 4">
            <a:extLst>
              <a:ext uri="{FF2B5EF4-FFF2-40B4-BE49-F238E27FC236}">
                <a16:creationId xmlns:a16="http://schemas.microsoft.com/office/drawing/2014/main" id="{19010F34-26CA-D1CE-C898-A3DCB86254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8765F3-F8D1-C444-97F1-83157ACCC78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49506" name="Line 2">
            <a:extLst>
              <a:ext uri="{FF2B5EF4-FFF2-40B4-BE49-F238E27FC236}">
                <a16:creationId xmlns:a16="http://schemas.microsoft.com/office/drawing/2014/main" id="{E629F272-71E4-2C76-2BBC-C66012249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7396" name="Rectangle 4">
            <a:extLst>
              <a:ext uri="{FF2B5EF4-FFF2-40B4-BE49-F238E27FC236}">
                <a16:creationId xmlns:a16="http://schemas.microsoft.com/office/drawing/2014/main" id="{E30DE83C-F612-4BC1-3B2E-812E3BE51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3630613"/>
            <a:ext cx="2808288" cy="720725"/>
          </a:xfrm>
          <a:prstGeom prst="rect">
            <a:avLst/>
          </a:prstGeom>
          <a:solidFill>
            <a:srgbClr val="FFFF66"/>
          </a:solidFill>
          <a:ln w="9525">
            <a:solidFill>
              <a:srgbClr val="FFCC00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 b="1">
                <a:latin typeface="Angsana New" charset="0"/>
              </a:rPr>
              <a:t>Economic Feasibility</a:t>
            </a:r>
            <a:endParaRPr lang="th-TH" altLang="x-none" sz="3200" b="1">
              <a:latin typeface="Angsana New" charset="0"/>
            </a:endParaRPr>
          </a:p>
        </p:txBody>
      </p:sp>
      <p:sp>
        <p:nvSpPr>
          <p:cNvPr id="187397" name="AutoShape 5">
            <a:extLst>
              <a:ext uri="{FF2B5EF4-FFF2-40B4-BE49-F238E27FC236}">
                <a16:creationId xmlns:a16="http://schemas.microsoft.com/office/drawing/2014/main" id="{ED35B3B2-C4E4-6D16-33E9-FF801AAC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743075"/>
            <a:ext cx="2376487" cy="10080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rgbClr val="FF99CC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(1) Identify Costs and</a:t>
            </a:r>
          </a:p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 Benefits</a:t>
            </a:r>
            <a:endParaRPr lang="th-TH" altLang="x-none">
              <a:latin typeface="Angsana New" charset="0"/>
            </a:endParaRPr>
          </a:p>
        </p:txBody>
      </p:sp>
      <p:sp>
        <p:nvSpPr>
          <p:cNvPr id="187398" name="AutoShape 6">
            <a:extLst>
              <a:ext uri="{FF2B5EF4-FFF2-40B4-BE49-F238E27FC236}">
                <a16:creationId xmlns:a16="http://schemas.microsoft.com/office/drawing/2014/main" id="{E3CEFD86-2208-6F52-C476-EA76FAD6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743075"/>
            <a:ext cx="2376488" cy="10080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rgbClr val="FF99CC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(2) Assign values to costs</a:t>
            </a:r>
          </a:p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and benefits</a:t>
            </a:r>
            <a:endParaRPr lang="th-TH" altLang="x-none">
              <a:latin typeface="Angsana New" charset="0"/>
            </a:endParaRPr>
          </a:p>
        </p:txBody>
      </p:sp>
      <p:sp>
        <p:nvSpPr>
          <p:cNvPr id="187399" name="AutoShape 7">
            <a:extLst>
              <a:ext uri="{FF2B5EF4-FFF2-40B4-BE49-F238E27FC236}">
                <a16:creationId xmlns:a16="http://schemas.microsoft.com/office/drawing/2014/main" id="{C1B22D09-06C9-C4D6-9073-605850198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186363"/>
            <a:ext cx="2376487" cy="1008062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rgbClr val="FF99CC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(3) Determine Cash Flow</a:t>
            </a:r>
            <a:endParaRPr lang="th-TH" altLang="x-none">
              <a:latin typeface="Angsana New" charset="0"/>
            </a:endParaRPr>
          </a:p>
        </p:txBody>
      </p:sp>
      <p:sp>
        <p:nvSpPr>
          <p:cNvPr id="187400" name="AutoShape 8">
            <a:extLst>
              <a:ext uri="{FF2B5EF4-FFF2-40B4-BE49-F238E27FC236}">
                <a16:creationId xmlns:a16="http://schemas.microsoft.com/office/drawing/2014/main" id="{19045AF2-DEA5-6025-FE83-7BEB07DCF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5257800"/>
            <a:ext cx="2376487" cy="10080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rgbClr val="FF99CC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(4) Determine Return on </a:t>
            </a:r>
          </a:p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Investment (ROI)</a:t>
            </a:r>
            <a:endParaRPr lang="th-TH" altLang="x-none">
              <a:latin typeface="Angsana New" charset="0"/>
            </a:endParaRPr>
          </a:p>
        </p:txBody>
      </p:sp>
      <p:sp>
        <p:nvSpPr>
          <p:cNvPr id="187401" name="Line 9">
            <a:extLst>
              <a:ext uri="{FF2B5EF4-FFF2-40B4-BE49-F238E27FC236}">
                <a16:creationId xmlns:a16="http://schemas.microsoft.com/office/drawing/2014/main" id="{0B0DC358-B9B4-4BA4-4AC7-A628B67E7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4075" y="2751138"/>
            <a:ext cx="24479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7402" name="Line 10">
            <a:extLst>
              <a:ext uri="{FF2B5EF4-FFF2-40B4-BE49-F238E27FC236}">
                <a16:creationId xmlns:a16="http://schemas.microsoft.com/office/drawing/2014/main" id="{272DF0E6-0F8D-C123-73E0-CFA29FC1FE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751138"/>
            <a:ext cx="252095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7403" name="Line 11">
            <a:extLst>
              <a:ext uri="{FF2B5EF4-FFF2-40B4-BE49-F238E27FC236}">
                <a16:creationId xmlns:a16="http://schemas.microsoft.com/office/drawing/2014/main" id="{69CA1B4E-B1E2-BCAF-C314-614DD86F35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1050" y="4365625"/>
            <a:ext cx="252095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7404" name="Line 12">
            <a:extLst>
              <a:ext uri="{FF2B5EF4-FFF2-40B4-BE49-F238E27FC236}">
                <a16:creationId xmlns:a16="http://schemas.microsoft.com/office/drawing/2014/main" id="{86C49259-C81B-42DF-51D5-9FBFD1F80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365625"/>
            <a:ext cx="273685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49516" name="Text Box 13">
            <a:extLst>
              <a:ext uri="{FF2B5EF4-FFF2-40B4-BE49-F238E27FC236}">
                <a16:creationId xmlns:a16="http://schemas.microsoft.com/office/drawing/2014/main" id="{AB58A813-C435-D6EB-0A94-9C2821B38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7" grpId="0" animBg="1"/>
      <p:bldP spid="187398" grpId="0" animBg="1"/>
      <p:bldP spid="187399" grpId="0" animBg="1"/>
      <p:bldP spid="18740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ตัวยึดหมายเลขภาพนิ่ง 4">
            <a:extLst>
              <a:ext uri="{FF2B5EF4-FFF2-40B4-BE49-F238E27FC236}">
                <a16:creationId xmlns:a16="http://schemas.microsoft.com/office/drawing/2014/main" id="{E0EE97FF-6A92-065F-F891-64F17BBC3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72CA80-1799-7D4D-A180-53B842AD7F2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51554" name="Text Box 2">
            <a:extLst>
              <a:ext uri="{FF2B5EF4-FFF2-40B4-BE49-F238E27FC236}">
                <a16:creationId xmlns:a16="http://schemas.microsoft.com/office/drawing/2014/main" id="{E1BBCA62-76C4-34F1-09A0-0C3BD8FAA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95438"/>
            <a:ext cx="827405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(3)  Organization Feasibility  </a:t>
            </a:r>
            <a:endParaRPr lang="th-TH" altLang="en-TH" sz="28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เป็นการวิเคราะห์กลุ่มคนหรือ องค์กรที่ได้รับผลกระทบจากการเปลี่ยนแปลง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	ระบบ </a:t>
            </a:r>
            <a:r>
              <a:rPr lang="en-US" altLang="en-TH" b="1" i="1">
                <a:latin typeface="Angsana New" panose="02020603050405020304" pitchFamily="18" charset="-34"/>
              </a:rPr>
              <a:t>=&gt; Stakeholder</a:t>
            </a:r>
            <a:r>
              <a:rPr lang="en-US" altLang="en-TH">
                <a:latin typeface="Angsana New" panose="02020603050405020304" pitchFamily="18" charset="-34"/>
              </a:rPr>
              <a:t> </a:t>
            </a:r>
            <a:r>
              <a:rPr lang="th-TH" altLang="en-TH">
                <a:latin typeface="Angsana New" panose="02020603050405020304" pitchFamily="18" charset="-34"/>
              </a:rPr>
              <a:t>แต่บางครั้งอาจจะมีผลกระทบกับ </a:t>
            </a:r>
            <a:r>
              <a:rPr lang="en-US" altLang="en-TH">
                <a:latin typeface="Angsana New" panose="02020603050405020304" pitchFamily="18" charset="-34"/>
              </a:rPr>
              <a:t>Stakeholder </a:t>
            </a:r>
            <a:r>
              <a:rPr lang="th-TH" altLang="en-TH">
                <a:latin typeface="Angsana New" panose="02020603050405020304" pitchFamily="18" charset="-34"/>
              </a:rPr>
              <a:t>อื่นๆ 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   อีกก็ได้</a:t>
            </a:r>
          </a:p>
          <a:p>
            <a:pPr lvl="1" eaLnBrk="1" hangingPunct="1">
              <a:spcBef>
                <a:spcPct val="0"/>
              </a:spcBef>
              <a:buClrTx/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Organization Feasibility =&gt; </a:t>
            </a:r>
            <a:r>
              <a:rPr lang="en-US" altLang="en-TH" b="1" i="1">
                <a:latin typeface="Angsana New" panose="02020603050405020304" pitchFamily="18" charset="-34"/>
              </a:rPr>
              <a:t>Stakeholder Analysis</a:t>
            </a:r>
            <a:endParaRPr lang="th-TH" altLang="en-TH" b="1" i="1">
              <a:latin typeface="Angsana New" panose="02020603050405020304" pitchFamily="18" charset="-34"/>
            </a:endParaRPr>
          </a:p>
        </p:txBody>
      </p:sp>
      <p:sp>
        <p:nvSpPr>
          <p:cNvPr id="151555" name="Line 3">
            <a:extLst>
              <a:ext uri="{FF2B5EF4-FFF2-40B4-BE49-F238E27FC236}">
                <a16:creationId xmlns:a16="http://schemas.microsoft.com/office/drawing/2014/main" id="{77868013-08C7-D4A8-16C1-3C332128AF6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1556" name="Text Box 5">
            <a:extLst>
              <a:ext uri="{FF2B5EF4-FFF2-40B4-BE49-F238E27FC236}">
                <a16:creationId xmlns:a16="http://schemas.microsoft.com/office/drawing/2014/main" id="{4252290A-0287-3CDF-67EC-A057F5303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ตัวยึดหมายเลขภาพนิ่ง 4">
            <a:extLst>
              <a:ext uri="{FF2B5EF4-FFF2-40B4-BE49-F238E27FC236}">
                <a16:creationId xmlns:a16="http://schemas.microsoft.com/office/drawing/2014/main" id="{074E8F79-50EA-66B3-DC28-7E40703323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691DA5-C9CD-0846-BE3B-2E33AFEE636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53602" name="Line 2">
            <a:extLst>
              <a:ext uri="{FF2B5EF4-FFF2-40B4-BE49-F238E27FC236}">
                <a16:creationId xmlns:a16="http://schemas.microsoft.com/office/drawing/2014/main" id="{5D46CE4D-6298-8702-3F83-3F2A766B7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3603" name="Rectangle 4">
            <a:extLst>
              <a:ext uri="{FF2B5EF4-FFF2-40B4-BE49-F238E27FC236}">
                <a16:creationId xmlns:a16="http://schemas.microsoft.com/office/drawing/2014/main" id="{B934171F-D722-ABC9-42E2-4C3A9BE8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3862388"/>
            <a:ext cx="2016125" cy="719137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Stakeholder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53604" name="Oval 5">
            <a:extLst>
              <a:ext uri="{FF2B5EF4-FFF2-40B4-BE49-F238E27FC236}">
                <a16:creationId xmlns:a16="http://schemas.microsoft.com/office/drawing/2014/main" id="{EAA63736-E542-FE12-38C2-E59DAD886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844675"/>
            <a:ext cx="2305050" cy="863600"/>
          </a:xfrm>
          <a:prstGeom prst="ellipse">
            <a:avLst/>
          </a:prstGeom>
          <a:solidFill>
            <a:srgbClr val="FFFF99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Project Champion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53605" name="Oval 6">
            <a:extLst>
              <a:ext uri="{FF2B5EF4-FFF2-40B4-BE49-F238E27FC236}">
                <a16:creationId xmlns:a16="http://schemas.microsoft.com/office/drawing/2014/main" id="{F2866918-8614-6FB9-80AF-4733EB980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844675"/>
            <a:ext cx="2305050" cy="863600"/>
          </a:xfrm>
          <a:prstGeom prst="ellipse">
            <a:avLst/>
          </a:prstGeom>
          <a:solidFill>
            <a:srgbClr val="FFFF99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System Users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53606" name="Oval 7">
            <a:extLst>
              <a:ext uri="{FF2B5EF4-FFF2-40B4-BE49-F238E27FC236}">
                <a16:creationId xmlns:a16="http://schemas.microsoft.com/office/drawing/2014/main" id="{3F16F9BC-BB6A-A431-0329-080E42A35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638" y="1844675"/>
            <a:ext cx="2305050" cy="863600"/>
          </a:xfrm>
          <a:prstGeom prst="ellipse">
            <a:avLst/>
          </a:prstGeom>
          <a:solidFill>
            <a:srgbClr val="FFFF99"/>
          </a:solidFill>
          <a:ln w="9525">
            <a:solidFill>
              <a:srgbClr val="FFCC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Organizational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Management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53607" name="Line 8">
            <a:extLst>
              <a:ext uri="{FF2B5EF4-FFF2-40B4-BE49-F238E27FC236}">
                <a16:creationId xmlns:a16="http://schemas.microsoft.com/office/drawing/2014/main" id="{DFF6B6B1-2F1B-F0E0-395C-AB2889773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2708275"/>
            <a:ext cx="316865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3608" name="Line 9">
            <a:extLst>
              <a:ext uri="{FF2B5EF4-FFF2-40B4-BE49-F238E27FC236}">
                <a16:creationId xmlns:a16="http://schemas.microsoft.com/office/drawing/2014/main" id="{5603D049-EF09-7A69-151F-DB5E64DE67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7900" y="27082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3609" name="Line 10">
            <a:extLst>
              <a:ext uri="{FF2B5EF4-FFF2-40B4-BE49-F238E27FC236}">
                <a16:creationId xmlns:a16="http://schemas.microsoft.com/office/drawing/2014/main" id="{A11B153B-D5C4-6740-850A-2610DDB560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7900" y="2708275"/>
            <a:ext cx="2808288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3610" name="Oval 11">
            <a:extLst>
              <a:ext uri="{FF2B5EF4-FFF2-40B4-BE49-F238E27FC236}">
                <a16:creationId xmlns:a16="http://schemas.microsoft.com/office/drawing/2014/main" id="{8C1A9438-F9DA-4458-5533-8C88BD716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5445125"/>
            <a:ext cx="2305050" cy="863600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Other Stakeholder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53611" name="Line 12">
            <a:extLst>
              <a:ext uri="{FF2B5EF4-FFF2-40B4-BE49-F238E27FC236}">
                <a16:creationId xmlns:a16="http://schemas.microsoft.com/office/drawing/2014/main" id="{BF31D6A8-3260-DFF4-B177-56E197847A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458152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53612" name="Text Box 13">
            <a:extLst>
              <a:ext uri="{FF2B5EF4-FFF2-40B4-BE49-F238E27FC236}">
                <a16:creationId xmlns:a16="http://schemas.microsoft.com/office/drawing/2014/main" id="{7FC3251F-22DE-A04C-24EE-B632D3595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ตัวยึดหมายเลขภาพนิ่ง 3">
            <a:extLst>
              <a:ext uri="{FF2B5EF4-FFF2-40B4-BE49-F238E27FC236}">
                <a16:creationId xmlns:a16="http://schemas.microsoft.com/office/drawing/2014/main" id="{3EDD2550-6959-AA95-C288-1783A9A483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76F8C0-1274-7441-975F-BEF66CDCF20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55650" name="Line 2">
            <a:extLst>
              <a:ext uri="{FF2B5EF4-FFF2-40B4-BE49-F238E27FC236}">
                <a16:creationId xmlns:a16="http://schemas.microsoft.com/office/drawing/2014/main" id="{BCDCCEFE-43E2-3D85-268C-D9EF2E5D3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190468" name="Group 4">
            <a:extLst>
              <a:ext uri="{FF2B5EF4-FFF2-40B4-BE49-F238E27FC236}">
                <a16:creationId xmlns:a16="http://schemas.microsoft.com/office/drawing/2014/main" id="{7586D414-DD4F-374E-C84A-E0BB9FB8386B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68313" y="1628775"/>
          <a:ext cx="8229600" cy="293211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Stakeholder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Roles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63"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Project Champion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Initiating the project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Promoting the project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Allocating time to project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Providing resources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5668" name="Text Box 21">
            <a:extLst>
              <a:ext uri="{FF2B5EF4-FFF2-40B4-BE49-F238E27FC236}">
                <a16:creationId xmlns:a16="http://schemas.microsoft.com/office/drawing/2014/main" id="{692F28BA-DC77-54AC-0028-DE96D68D4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ตัวยึดหมายเลขภาพนิ่ง 3">
            <a:extLst>
              <a:ext uri="{FF2B5EF4-FFF2-40B4-BE49-F238E27FC236}">
                <a16:creationId xmlns:a16="http://schemas.microsoft.com/office/drawing/2014/main" id="{8EDD2284-2698-5E73-4290-3064E3CF96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CD6C64-CDAA-AB47-B3A2-165CADDE6439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57698" name="Line 2">
            <a:extLst>
              <a:ext uri="{FF2B5EF4-FFF2-40B4-BE49-F238E27FC236}">
                <a16:creationId xmlns:a16="http://schemas.microsoft.com/office/drawing/2014/main" id="{B5C86235-7DEC-D61C-A275-7442813A6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191509" name="Group 21">
            <a:extLst>
              <a:ext uri="{FF2B5EF4-FFF2-40B4-BE49-F238E27FC236}">
                <a16:creationId xmlns:a16="http://schemas.microsoft.com/office/drawing/2014/main" id="{C984D1E5-A6E6-C322-A6AE-5707DBA5BA1B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57200" y="1763713"/>
          <a:ext cx="8229600" cy="297021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80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Stakeholder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Roles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156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Organization Management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Knowing about the project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Budgeting enough money for the project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Encouraging users to accept and use the system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7714" name="Text Box 22">
            <a:extLst>
              <a:ext uri="{FF2B5EF4-FFF2-40B4-BE49-F238E27FC236}">
                <a16:creationId xmlns:a16="http://schemas.microsoft.com/office/drawing/2014/main" id="{8A5B1C8F-DAE2-705F-FD1B-B490C7F97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ตัวยึดหมายเลขภาพนิ่ง 4">
            <a:extLst>
              <a:ext uri="{FF2B5EF4-FFF2-40B4-BE49-F238E27FC236}">
                <a16:creationId xmlns:a16="http://schemas.microsoft.com/office/drawing/2014/main" id="{E6196C78-BC90-34AA-D4A0-0B98E8DF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98A05E-FB79-1B48-A32D-913FA4D930B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59746" name="Line 2">
            <a:extLst>
              <a:ext uri="{FF2B5EF4-FFF2-40B4-BE49-F238E27FC236}">
                <a16:creationId xmlns:a16="http://schemas.microsoft.com/office/drawing/2014/main" id="{E7D37800-5ACB-7D53-F715-ECF815327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graphicFrame>
        <p:nvGraphicFramePr>
          <p:cNvPr id="192533" name="Group 21">
            <a:extLst>
              <a:ext uri="{FF2B5EF4-FFF2-40B4-BE49-F238E27FC236}">
                <a16:creationId xmlns:a16="http://schemas.microsoft.com/office/drawing/2014/main" id="{942E9DA0-419E-12EB-6D93-A81B7467004B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763713"/>
          <a:ext cx="8229600" cy="3957637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5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Stakeholder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Roles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791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System users</a:t>
                      </a:r>
                      <a:endParaRPr kumimoji="0" lang="th-TH" altLang="x-none" sz="3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Making decision that influence the project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7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Performing hands-on activities for the project</a:t>
                      </a:r>
                      <a:endParaRPr kumimoji="0" lang="th-TH" altLang="x-none" sz="24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Ultimately determining whether the project is successful by using or not using the system</a:t>
                      </a:r>
                      <a:r>
                        <a:rPr kumimoji="0" lang="th-TH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)</a:t>
                      </a: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9762" name="Text Box 22">
            <a:extLst>
              <a:ext uri="{FF2B5EF4-FFF2-40B4-BE49-F238E27FC236}">
                <a16:creationId xmlns:a16="http://schemas.microsoft.com/office/drawing/2014/main" id="{FE6D1594-341A-9008-BACD-22C59FAD9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12775"/>
            <a:ext cx="2895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Initiation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ตัวยึดหมายเลขภาพนิ่ง 4">
            <a:extLst>
              <a:ext uri="{FF2B5EF4-FFF2-40B4-BE49-F238E27FC236}">
                <a16:creationId xmlns:a16="http://schemas.microsoft.com/office/drawing/2014/main" id="{98109B62-0101-4BD7-6124-57D3A247F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AA03AF-2AD1-1E40-9CBA-90C7E6D98F5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61794" name="Line 2">
            <a:extLst>
              <a:ext uri="{FF2B5EF4-FFF2-40B4-BE49-F238E27FC236}">
                <a16:creationId xmlns:a16="http://schemas.microsoft.com/office/drawing/2014/main" id="{A3B9012A-37C3-5D6E-E357-9E2B66860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61795" name="Text Box 3">
            <a:extLst>
              <a:ext uri="{FF2B5EF4-FFF2-40B4-BE49-F238E27FC236}">
                <a16:creationId xmlns:a16="http://schemas.microsoft.com/office/drawing/2014/main" id="{29E6DDE5-EB4B-DE72-11B8-B4DD29F52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61796" name="Text Box 4">
            <a:extLst>
              <a:ext uri="{FF2B5EF4-FFF2-40B4-BE49-F238E27FC236}">
                <a16:creationId xmlns:a16="http://schemas.microsoft.com/office/drawing/2014/main" id="{345BEE55-4030-1A59-06AA-F7676256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703388"/>
            <a:ext cx="79375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คือ กระบวนการวางแผนและ ควบคุมงานในระยะเวลาที่จำกัด รวมทั้ง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งบประมาณด้วย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q"/>
            </a:pPr>
            <a:r>
              <a:rPr lang="th-TH" altLang="en-TH">
                <a:latin typeface="Angsana New" panose="02020603050405020304" pitchFamily="18" charset="-34"/>
              </a:rPr>
              <a:t>  </a:t>
            </a:r>
            <a:r>
              <a:rPr lang="en-US" altLang="en-TH">
                <a:latin typeface="Angsana New" panose="02020603050405020304" pitchFamily="18" charset="-34"/>
              </a:rPr>
              <a:t>Project manager creates a </a:t>
            </a:r>
            <a:r>
              <a:rPr lang="en-US" altLang="en-TH" b="1" i="1">
                <a:latin typeface="Angsana New" panose="02020603050405020304" pitchFamily="18" charset="-34"/>
              </a:rPr>
              <a:t>work plan</a:t>
            </a:r>
            <a:r>
              <a:rPr lang="en-US" altLang="en-TH">
                <a:latin typeface="Angsana New" panose="02020603050405020304" pitchFamily="18" charset="-34"/>
              </a:rPr>
              <a:t> witch include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the project tasks</a:t>
            </a:r>
            <a:endParaRPr lang="th-TH" altLang="en-TH" sz="32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estimates how long it will take</a:t>
            </a:r>
            <a:endParaRPr lang="th-TH" altLang="en-TH" sz="3200">
              <a:solidFill>
                <a:srgbClr val="0000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solidFill>
                  <a:srgbClr val="0000FF"/>
                </a:solidFill>
                <a:latin typeface="Angsana New" panose="02020603050405020304" pitchFamily="18" charset="-34"/>
              </a:rPr>
              <a:t> </a:t>
            </a:r>
            <a:r>
              <a:rPr lang="en-US" altLang="en-TH" sz="3200">
                <a:latin typeface="Angsana New" panose="02020603050405020304" pitchFamily="18" charset="-34"/>
              </a:rPr>
              <a:t>staffs the project and then puts several life cycle activities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ตัวยึดหมายเลขภาพนิ่ง 4">
            <a:extLst>
              <a:ext uri="{FF2B5EF4-FFF2-40B4-BE49-F238E27FC236}">
                <a16:creationId xmlns:a16="http://schemas.microsoft.com/office/drawing/2014/main" id="{E2D39F6E-0172-EFFE-42C5-8AC78346F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5F4C2E-A758-1A4A-807E-558C39504BFF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63842" name="Line 2">
            <a:extLst>
              <a:ext uri="{FF2B5EF4-FFF2-40B4-BE49-F238E27FC236}">
                <a16:creationId xmlns:a16="http://schemas.microsoft.com/office/drawing/2014/main" id="{9EF36D86-A2F7-433F-323D-777CC0ACB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63843" name="Text Box 4">
            <a:extLst>
              <a:ext uri="{FF2B5EF4-FFF2-40B4-BE49-F238E27FC236}">
                <a16:creationId xmlns:a16="http://schemas.microsoft.com/office/drawing/2014/main" id="{DEA9592B-AD53-6671-CA23-57F21FD4A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68463"/>
            <a:ext cx="8674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Creating the Work Plan </a:t>
            </a:r>
            <a:endParaRPr lang="en-US" altLang="en-TH" sz="2800" u="sng">
              <a:solidFill>
                <a:srgbClr val="3333FF"/>
              </a:solidFill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>
                <a:latin typeface="Angsana New" panose="02020603050405020304" pitchFamily="18" charset="-34"/>
              </a:rPr>
              <a:t> Work Plan </a:t>
            </a:r>
            <a:r>
              <a:rPr lang="th-TH" altLang="en-TH" sz="3200">
                <a:latin typeface="Angsana New" panose="02020603050405020304" pitchFamily="18" charset="-34"/>
              </a:rPr>
              <a:t>เป็นตารางการดำเนินงานในการพัฒนาระบบทั้งหมด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ตั้งแต่ต้นจนจบ โดยสามารถปรับเปลี่ยนได้ตลอดเวลา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ซึ่งจะมี</a:t>
            </a:r>
            <a:r>
              <a:rPr lang="en-US" altLang="en-TH" sz="3200">
                <a:latin typeface="Angsana New" panose="02020603050405020304" pitchFamily="18" charset="-34"/>
              </a:rPr>
              <a:t> record </a:t>
            </a:r>
            <a:r>
              <a:rPr lang="th-TH" altLang="en-TH" sz="3200">
                <a:latin typeface="Angsana New" panose="02020603050405020304" pitchFamily="18" charset="-34"/>
              </a:rPr>
              <a:t>ในการเก็บรายละเอียดของงานทุกงานที่ต้องทำให้เสร็จใน </a:t>
            </a:r>
            <a:endParaRPr lang="en-US" altLang="en-TH" sz="3200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en-US" altLang="en-TH" sz="3200">
                <a:latin typeface="Angsana New" panose="02020603050405020304" pitchFamily="18" charset="-34"/>
              </a:rPr>
              <a:t>     project </a:t>
            </a:r>
            <a:r>
              <a:rPr lang="th-TH" altLang="en-TH" sz="3200">
                <a:latin typeface="Angsana New" panose="02020603050405020304" pitchFamily="18" charset="-34"/>
              </a:rPr>
              <a:t>นี้</a:t>
            </a:r>
          </a:p>
        </p:txBody>
      </p:sp>
      <p:sp>
        <p:nvSpPr>
          <p:cNvPr id="163844" name="Text Box 5">
            <a:extLst>
              <a:ext uri="{FF2B5EF4-FFF2-40B4-BE49-F238E27FC236}">
                <a16:creationId xmlns:a16="http://schemas.microsoft.com/office/drawing/2014/main" id="{E1507A5C-8668-7DB0-5E5F-E806474A1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ตัวยึดหมายเลขภาพนิ่ง 3">
            <a:extLst>
              <a:ext uri="{FF2B5EF4-FFF2-40B4-BE49-F238E27FC236}">
                <a16:creationId xmlns:a16="http://schemas.microsoft.com/office/drawing/2014/main" id="{39B66964-0B06-A921-64A9-D5639D67F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E70E66-D40E-6A43-BED6-82785726D81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196610" name="Group 2">
            <a:extLst>
              <a:ext uri="{FF2B5EF4-FFF2-40B4-BE49-F238E27FC236}">
                <a16:creationId xmlns:a16="http://schemas.microsoft.com/office/drawing/2014/main" id="{ACFB9EA0-4BE0-E9E1-56F1-5DB16326C822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1763713" y="620713"/>
          <a:ext cx="6480175" cy="5761037"/>
        </p:xfrm>
        <a:graphic>
          <a:graphicData uri="http://schemas.openxmlformats.org/drawingml/2006/table">
            <a:tbl>
              <a:tblPr/>
              <a:tblGrid>
                <a:gridCol w="648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5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Work Plan Information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Name of  the task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Start date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Completion date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Person assigned to the task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Deliverable(s)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Completion status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Priority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Resources that are needed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Estimated time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81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Actual time 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ตัวยึดหมายเลขภาพนิ่ง 4">
            <a:extLst>
              <a:ext uri="{FF2B5EF4-FFF2-40B4-BE49-F238E27FC236}">
                <a16:creationId xmlns:a16="http://schemas.microsoft.com/office/drawing/2014/main" id="{C00A1FB1-5851-FC1B-6414-AC473B8953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4B9F4C-A476-404B-87D2-4811501F3546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67938" name="Line 2">
            <a:extLst>
              <a:ext uri="{FF2B5EF4-FFF2-40B4-BE49-F238E27FC236}">
                <a16:creationId xmlns:a16="http://schemas.microsoft.com/office/drawing/2014/main" id="{864319F2-DEFD-9B77-EE0F-A98231147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67939" name="Rectangle 4">
            <a:extLst>
              <a:ext uri="{FF2B5EF4-FFF2-40B4-BE49-F238E27FC236}">
                <a16:creationId xmlns:a16="http://schemas.microsoft.com/office/drawing/2014/main" id="{84047169-0E48-AA91-CA21-35B655F1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05038"/>
            <a:ext cx="2663825" cy="1079500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Create 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>
                <a:latin typeface="Angsana New" panose="02020603050405020304" pitchFamily="18" charset="-34"/>
              </a:rPr>
              <a:t> work plan</a:t>
            </a:r>
            <a:endParaRPr lang="th-TH" altLang="en-TH" sz="3600" b="1">
              <a:latin typeface="Angsana New" panose="02020603050405020304" pitchFamily="18" charset="-34"/>
            </a:endParaRPr>
          </a:p>
        </p:txBody>
      </p:sp>
      <p:sp>
        <p:nvSpPr>
          <p:cNvPr id="167940" name="Rectangle 5">
            <a:extLst>
              <a:ext uri="{FF2B5EF4-FFF2-40B4-BE49-F238E27FC236}">
                <a16:creationId xmlns:a16="http://schemas.microsoft.com/office/drawing/2014/main" id="{5912FD22-7402-5334-9EA4-C807E980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205038"/>
            <a:ext cx="2663825" cy="10795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Identifying Tasks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67941" name="Rectangle 6">
            <a:extLst>
              <a:ext uri="{FF2B5EF4-FFF2-40B4-BE49-F238E27FC236}">
                <a16:creationId xmlns:a16="http://schemas.microsoft.com/office/drawing/2014/main" id="{B1BDA28C-F8CC-3778-0050-7D7F5D94D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084763"/>
            <a:ext cx="2663825" cy="1079500"/>
          </a:xfrm>
          <a:prstGeom prst="rect">
            <a:avLst/>
          </a:prstGeom>
          <a:solidFill>
            <a:srgbClr val="66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FFFF"/>
            </a:extrusionClr>
            <a:contourClr>
              <a:srgbClr val="66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Time Estimation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67942" name="Text Box 9">
            <a:extLst>
              <a:ext uri="{FF2B5EF4-FFF2-40B4-BE49-F238E27FC236}">
                <a16:creationId xmlns:a16="http://schemas.microsoft.com/office/drawing/2014/main" id="{BCD30B83-C9B9-6563-3844-ACD55EFAA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167943" name="Line 10">
            <a:extLst>
              <a:ext uri="{FF2B5EF4-FFF2-40B4-BE49-F238E27FC236}">
                <a16:creationId xmlns:a16="http://schemas.microsoft.com/office/drawing/2014/main" id="{EE4696EC-A4EC-E9A8-35DD-5F3524852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8863" y="2636838"/>
            <a:ext cx="151288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67944" name="Line 11">
            <a:extLst>
              <a:ext uri="{FF2B5EF4-FFF2-40B4-BE49-F238E27FC236}">
                <a16:creationId xmlns:a16="http://schemas.microsoft.com/office/drawing/2014/main" id="{9BCA4C03-ACDC-F67F-E9AC-A522699C7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33575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ตัวยึดหมายเลขภาพนิ่ง 4">
            <a:extLst>
              <a:ext uri="{FF2B5EF4-FFF2-40B4-BE49-F238E27FC236}">
                <a16:creationId xmlns:a16="http://schemas.microsoft.com/office/drawing/2014/main" id="{642ADCBC-C85B-414F-E7DF-1D42A0B8F9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005D05-F835-1E44-9958-CBF1593B01D0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29698" name="Line 4">
            <a:extLst>
              <a:ext uri="{FF2B5EF4-FFF2-40B4-BE49-F238E27FC236}">
                <a16:creationId xmlns:a16="http://schemas.microsoft.com/office/drawing/2014/main" id="{E36543A9-EE83-A886-C641-96087334A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5738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9699" name="Text Box 5">
            <a:extLst>
              <a:ext uri="{FF2B5EF4-FFF2-40B4-BE49-F238E27FC236}">
                <a16:creationId xmlns:a16="http://schemas.microsoft.com/office/drawing/2014/main" id="{44B6D53F-949E-8849-6996-3310544BA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9275"/>
            <a:ext cx="6537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นักวิเคราะห์ระบบ </a:t>
            </a: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(System Analysis : SA)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  <p:sp>
        <p:nvSpPr>
          <p:cNvPr id="29700" name="Text Box 6">
            <a:extLst>
              <a:ext uri="{FF2B5EF4-FFF2-40B4-BE49-F238E27FC236}">
                <a16:creationId xmlns:a16="http://schemas.microsoft.com/office/drawing/2014/main" id="{7CC166EF-ED86-2D1F-8785-D8193ED44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70025"/>
            <a:ext cx="7418388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เป็นผู้ประสานงานหรือ เป็นตัวกลางในการติดต่อระหว่าง ระบบ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สารสนเทศกับ กลุ่มผู้ที่เกี่ยวข้อง อันได้แก่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 </a:t>
            </a:r>
            <a:r>
              <a:rPr lang="en-US" altLang="en-TH">
                <a:latin typeface="Angsana New" panose="02020603050405020304" pitchFamily="18" charset="-34"/>
              </a:rPr>
              <a:t>- System Owners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- System Users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- Programmer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- Technical Support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r>
              <a:rPr lang="en-US" altLang="en-TH">
                <a:latin typeface="Angsana New" panose="02020603050405020304" pitchFamily="18" charset="-34"/>
              </a:rPr>
              <a:t>      - System Engineer</a:t>
            </a: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None/>
            </a:pPr>
            <a:endParaRPr lang="en-US" altLang="en-TH" sz="800">
              <a:latin typeface="Angsana New" panose="02020603050405020304" pitchFamily="18" charset="-34"/>
            </a:endParaRPr>
          </a:p>
          <a:p>
            <a:pPr eaLnBrk="1" hangingPunct="1">
              <a:spcBef>
                <a:spcPct val="0"/>
              </a:spcBef>
              <a:buClrTx/>
              <a:buSzPct val="8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เพื่อทำการพัฒนาระบบสารสนเทศขององค์กรขึ้นมา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ตัวยึดหมายเลขภาพนิ่ง 4">
            <a:extLst>
              <a:ext uri="{FF2B5EF4-FFF2-40B4-BE49-F238E27FC236}">
                <a16:creationId xmlns:a16="http://schemas.microsoft.com/office/drawing/2014/main" id="{0AC19884-06AE-D4E4-ACE6-4525B53E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656FBD-FB1B-B846-AF66-7C6ADB233884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69986" name="Line 2">
            <a:extLst>
              <a:ext uri="{FF2B5EF4-FFF2-40B4-BE49-F238E27FC236}">
                <a16:creationId xmlns:a16="http://schemas.microsoft.com/office/drawing/2014/main" id="{9ABE2D7D-5273-774F-9844-FC74E83C9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69987" name="Text Box 4">
            <a:extLst>
              <a:ext uri="{FF2B5EF4-FFF2-40B4-BE49-F238E27FC236}">
                <a16:creationId xmlns:a16="http://schemas.microsoft.com/office/drawing/2014/main" id="{E02F9E76-3244-84A1-1A76-38F35601E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76388"/>
            <a:ext cx="2674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Step 1 Identify Tasks </a:t>
            </a:r>
            <a:endParaRPr lang="th-TH" altLang="en-TH">
              <a:latin typeface="Angsana New" panose="02020603050405020304" pitchFamily="18" charset="-34"/>
            </a:endParaRPr>
          </a:p>
        </p:txBody>
      </p:sp>
      <p:sp>
        <p:nvSpPr>
          <p:cNvPr id="169988" name="Rectangle 5">
            <a:extLst>
              <a:ext uri="{FF2B5EF4-FFF2-40B4-BE49-F238E27FC236}">
                <a16:creationId xmlns:a16="http://schemas.microsoft.com/office/drawing/2014/main" id="{B9BA064D-9E42-3CA6-82A0-D4D11DF1F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2349500"/>
            <a:ext cx="2087562" cy="792163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System Request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98662" name="AutoShape 6">
            <a:extLst>
              <a:ext uri="{FF2B5EF4-FFF2-40B4-BE49-F238E27FC236}">
                <a16:creationId xmlns:a16="http://schemas.microsoft.com/office/drawing/2014/main" id="{C7C6D418-E216-79CD-4765-B2086EC22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445125"/>
            <a:ext cx="2592388" cy="10080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9525">
            <a:solidFill>
              <a:srgbClr val="FF3399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Identify all of </a:t>
            </a:r>
          </a:p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the tasks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198663" name="AutoShape 7">
            <a:extLst>
              <a:ext uri="{FF2B5EF4-FFF2-40B4-BE49-F238E27FC236}">
                <a16:creationId xmlns:a16="http://schemas.microsoft.com/office/drawing/2014/main" id="{FDB001F4-0A44-F569-8649-983A75CC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789363"/>
            <a:ext cx="2592387" cy="10080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Top-Down Approach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198664" name="AutoShape 8">
            <a:extLst>
              <a:ext uri="{FF2B5EF4-FFF2-40B4-BE49-F238E27FC236}">
                <a16:creationId xmlns:a16="http://schemas.microsoft.com/office/drawing/2014/main" id="{0B82FC26-7F44-9E07-0248-C9430D0EF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716338"/>
            <a:ext cx="2592388" cy="100806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rgbClr val="FFCC00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Methodology</a:t>
            </a:r>
            <a:endParaRPr lang="th-TH" altLang="x-none" sz="3200">
              <a:latin typeface="Angsana New" charset="0"/>
            </a:endParaRPr>
          </a:p>
        </p:txBody>
      </p:sp>
      <p:cxnSp>
        <p:nvCxnSpPr>
          <p:cNvPr id="198665" name="AutoShape 9">
            <a:extLst>
              <a:ext uri="{FF2B5EF4-FFF2-40B4-BE49-F238E27FC236}">
                <a16:creationId xmlns:a16="http://schemas.microsoft.com/office/drawing/2014/main" id="{FB0BD747-7772-F186-1C1F-D7B6C87DE8BE}"/>
              </a:ext>
            </a:extLst>
          </p:cNvPr>
          <p:cNvCxnSpPr>
            <a:cxnSpLocks noChangeShapeType="1"/>
            <a:stCxn id="169988" idx="1"/>
            <a:endCxn id="198663" idx="0"/>
          </p:cNvCxnSpPr>
          <p:nvPr/>
        </p:nvCxnSpPr>
        <p:spPr bwMode="auto">
          <a:xfrm rot="10800000" flipV="1">
            <a:off x="1981200" y="2746375"/>
            <a:ext cx="1366838" cy="104298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666" name="AutoShape 10">
            <a:extLst>
              <a:ext uri="{FF2B5EF4-FFF2-40B4-BE49-F238E27FC236}">
                <a16:creationId xmlns:a16="http://schemas.microsoft.com/office/drawing/2014/main" id="{D49D218A-F658-FC55-B6F1-90834FA6E1AE}"/>
              </a:ext>
            </a:extLst>
          </p:cNvPr>
          <p:cNvCxnSpPr>
            <a:cxnSpLocks noChangeShapeType="1"/>
            <a:stCxn id="169988" idx="3"/>
            <a:endCxn id="198664" idx="0"/>
          </p:cNvCxnSpPr>
          <p:nvPr/>
        </p:nvCxnSpPr>
        <p:spPr bwMode="auto">
          <a:xfrm>
            <a:off x="5435600" y="2746375"/>
            <a:ext cx="1728788" cy="96996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667" name="AutoShape 11">
            <a:extLst>
              <a:ext uri="{FF2B5EF4-FFF2-40B4-BE49-F238E27FC236}">
                <a16:creationId xmlns:a16="http://schemas.microsoft.com/office/drawing/2014/main" id="{045D06E5-B580-5F5B-5459-A9F6E17D458A}"/>
              </a:ext>
            </a:extLst>
          </p:cNvPr>
          <p:cNvCxnSpPr>
            <a:cxnSpLocks noChangeShapeType="1"/>
            <a:stCxn id="198663" idx="2"/>
            <a:endCxn id="198662" idx="1"/>
          </p:cNvCxnSpPr>
          <p:nvPr/>
        </p:nvCxnSpPr>
        <p:spPr bwMode="auto">
          <a:xfrm rot="16200000" flipH="1">
            <a:off x="2124075" y="4654550"/>
            <a:ext cx="1152525" cy="14382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668" name="AutoShape 12">
            <a:extLst>
              <a:ext uri="{FF2B5EF4-FFF2-40B4-BE49-F238E27FC236}">
                <a16:creationId xmlns:a16="http://schemas.microsoft.com/office/drawing/2014/main" id="{72FEBA32-4457-9C98-6039-E028BBD355B5}"/>
              </a:ext>
            </a:extLst>
          </p:cNvPr>
          <p:cNvCxnSpPr>
            <a:cxnSpLocks noChangeShapeType="1"/>
            <a:stCxn id="198664" idx="2"/>
            <a:endCxn id="198662" idx="3"/>
          </p:cNvCxnSpPr>
          <p:nvPr/>
        </p:nvCxnSpPr>
        <p:spPr bwMode="auto">
          <a:xfrm rot="5400000">
            <a:off x="5975351" y="4760912"/>
            <a:ext cx="1225550" cy="11525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669" name="Oval 13">
            <a:extLst>
              <a:ext uri="{FF2B5EF4-FFF2-40B4-BE49-F238E27FC236}">
                <a16:creationId xmlns:a16="http://schemas.microsoft.com/office/drawing/2014/main" id="{2367C8C7-AA0A-5ED5-E4C2-01CD9D77E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565400"/>
            <a:ext cx="504825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98670" name="Oval 14">
            <a:extLst>
              <a:ext uri="{FF2B5EF4-FFF2-40B4-BE49-F238E27FC236}">
                <a16:creationId xmlns:a16="http://schemas.microsoft.com/office/drawing/2014/main" id="{49E3B4B7-4426-4FF1-C76A-99C1E2226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300663"/>
            <a:ext cx="504825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1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98671" name="Oval 15">
            <a:extLst>
              <a:ext uri="{FF2B5EF4-FFF2-40B4-BE49-F238E27FC236}">
                <a16:creationId xmlns:a16="http://schemas.microsoft.com/office/drawing/2014/main" id="{46AB5ACA-91B8-4B62-40FF-D6AB81D36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492375"/>
            <a:ext cx="504825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2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98672" name="Oval 16">
            <a:extLst>
              <a:ext uri="{FF2B5EF4-FFF2-40B4-BE49-F238E27FC236}">
                <a16:creationId xmlns:a16="http://schemas.microsoft.com/office/drawing/2014/main" id="{8DC83436-58CF-5502-D536-D62776A38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5157788"/>
            <a:ext cx="504825" cy="5048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2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70000" name="Text Box 17">
            <a:extLst>
              <a:ext uri="{FF2B5EF4-FFF2-40B4-BE49-F238E27FC236}">
                <a16:creationId xmlns:a16="http://schemas.microsoft.com/office/drawing/2014/main" id="{03ED96C7-5038-9510-DE61-5BAD471D0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2" grpId="0" animBg="1"/>
      <p:bldP spid="198662" grpId="1" animBg="1"/>
      <p:bldP spid="198662" grpId="2" animBg="1"/>
      <p:bldP spid="198662" grpId="3" animBg="1"/>
      <p:bldP spid="198663" grpId="0" animBg="1"/>
      <p:bldP spid="198663" grpId="1" animBg="1"/>
      <p:bldP spid="198663" grpId="2" animBg="1"/>
      <p:bldP spid="198664" grpId="0" animBg="1"/>
      <p:bldP spid="198664" grpId="1" animBg="1"/>
      <p:bldP spid="198669" grpId="0" animBg="1"/>
      <p:bldP spid="198669" grpId="1" animBg="1"/>
      <p:bldP spid="198669" grpId="2" animBg="1"/>
      <p:bldP spid="198670" grpId="0" animBg="1"/>
      <p:bldP spid="198670" grpId="1" animBg="1"/>
      <p:bldP spid="198670" grpId="2" animBg="1"/>
      <p:bldP spid="198671" grpId="0" animBg="1"/>
      <p:bldP spid="198671" grpId="1" animBg="1"/>
      <p:bldP spid="198672" grpId="0" animBg="1"/>
      <p:bldP spid="198672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ตัวยึดหมายเลขภาพนิ่ง 4">
            <a:extLst>
              <a:ext uri="{FF2B5EF4-FFF2-40B4-BE49-F238E27FC236}">
                <a16:creationId xmlns:a16="http://schemas.microsoft.com/office/drawing/2014/main" id="{DC347B97-6B66-B640-F58B-EB6EF2939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4F5DE1-C90B-2A48-B512-9E2E5C391E21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DB0D9C0-5FF2-0A2F-2967-12EDA64CB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339850"/>
            <a:ext cx="2376488" cy="6477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Planning</a:t>
            </a:r>
            <a:r>
              <a:rPr lang="en-US" altLang="en-TH" b="1">
                <a:latin typeface="Angsana New" panose="02020603050405020304" pitchFamily="18" charset="-34"/>
              </a:rPr>
              <a:t> 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785E8746-BE61-76AC-67F3-8C7846CDC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92150"/>
            <a:ext cx="2376488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Phase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9BE3484D-2F99-4FD4-3A0B-8EF961BFA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339850"/>
            <a:ext cx="3960812" cy="129698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Planning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Project initiation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Project Management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118EE533-09C7-A2D0-FA43-05A9A428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692150"/>
            <a:ext cx="3960812" cy="6477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Phase with High- level Step</a:t>
            </a:r>
            <a:endParaRPr lang="th-TH" altLang="en-TH" sz="2800" b="1">
              <a:latin typeface="Angsana New" panose="02020603050405020304" pitchFamily="18" charset="-34"/>
            </a:endParaRPr>
          </a:p>
        </p:txBody>
      </p:sp>
      <p:sp>
        <p:nvSpPr>
          <p:cNvPr id="172038" name="Line 6">
            <a:extLst>
              <a:ext uri="{FF2B5EF4-FFF2-40B4-BE49-F238E27FC236}">
                <a16:creationId xmlns:a16="http://schemas.microsoft.com/office/drawing/2014/main" id="{149097F7-BFDE-7FF3-D8D8-2046E918D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12684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2039" name="Rectangle 7">
            <a:extLst>
              <a:ext uri="{FF2B5EF4-FFF2-40B4-BE49-F238E27FC236}">
                <a16:creationId xmlns:a16="http://schemas.microsoft.com/office/drawing/2014/main" id="{2E083183-1787-A308-5588-351BADF78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924175"/>
            <a:ext cx="3960812" cy="3529013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Planning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Project initiation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System request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Feasibility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Project Management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Create work plan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Staff the project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      Control and direct project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72040" name="Line 8">
            <a:extLst>
              <a:ext uri="{FF2B5EF4-FFF2-40B4-BE49-F238E27FC236}">
                <a16:creationId xmlns:a16="http://schemas.microsoft.com/office/drawing/2014/main" id="{F76FD91B-F7B9-DA16-31D1-A3931935A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2276475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2041" name="Line 9">
            <a:extLst>
              <a:ext uri="{FF2B5EF4-FFF2-40B4-BE49-F238E27FC236}">
                <a16:creationId xmlns:a16="http://schemas.microsoft.com/office/drawing/2014/main" id="{AB49BDC6-4066-ABCC-6BC9-9886BA96F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0714" name="Rectangle 10">
            <a:extLst>
              <a:ext uri="{FF2B5EF4-FFF2-40B4-BE49-F238E27FC236}">
                <a16:creationId xmlns:a16="http://schemas.microsoft.com/office/drawing/2014/main" id="{2562B48F-993F-D01D-3DDB-D5BBCD3EA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476250"/>
            <a:ext cx="8243888" cy="6121400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200715" name="AutoShape 11">
            <a:extLst>
              <a:ext uri="{FF2B5EF4-FFF2-40B4-BE49-F238E27FC236}">
                <a16:creationId xmlns:a16="http://schemas.microsoft.com/office/drawing/2014/main" id="{BD546F07-B989-39BA-0429-7A3C3E18B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357563"/>
            <a:ext cx="3024188" cy="8636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ตย. </a:t>
            </a:r>
            <a:r>
              <a:rPr lang="en-US" altLang="en-TH" sz="2800" b="1">
                <a:solidFill>
                  <a:srgbClr val="0000FF"/>
                </a:solidFill>
                <a:latin typeface="Angsana New" panose="02020603050405020304" pitchFamily="18" charset="-34"/>
              </a:rPr>
              <a:t>Top-Down Approach</a:t>
            </a:r>
            <a:endParaRPr lang="th-TH" altLang="en-TH" sz="2800" b="1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200716" name="Freeform 12">
            <a:extLst>
              <a:ext uri="{FF2B5EF4-FFF2-40B4-BE49-F238E27FC236}">
                <a16:creationId xmlns:a16="http://schemas.microsoft.com/office/drawing/2014/main" id="{62A1BFCF-F17A-27BA-B1DB-110379AEB8F3}"/>
              </a:ext>
            </a:extLst>
          </p:cNvPr>
          <p:cNvSpPr>
            <a:spLocks/>
          </p:cNvSpPr>
          <p:nvPr/>
        </p:nvSpPr>
        <p:spPr bwMode="auto">
          <a:xfrm>
            <a:off x="3851275" y="4221163"/>
            <a:ext cx="3408363" cy="2376487"/>
          </a:xfrm>
          <a:custGeom>
            <a:avLst/>
            <a:gdLst>
              <a:gd name="T0" fmla="*/ 0 w 2147"/>
              <a:gd name="T1" fmla="*/ 2147483646 h 1497"/>
              <a:gd name="T2" fmla="*/ 2147483646 w 2147"/>
              <a:gd name="T3" fmla="*/ 2147483646 h 1497"/>
              <a:gd name="T4" fmla="*/ 2147483646 w 2147"/>
              <a:gd name="T5" fmla="*/ 0 h 1497"/>
              <a:gd name="T6" fmla="*/ 0 60000 65536"/>
              <a:gd name="T7" fmla="*/ 0 60000 65536"/>
              <a:gd name="T8" fmla="*/ 0 60000 65536"/>
              <a:gd name="T9" fmla="*/ 0 w 2147"/>
              <a:gd name="T10" fmla="*/ 0 h 1497"/>
              <a:gd name="T11" fmla="*/ 2147 w 2147"/>
              <a:gd name="T12" fmla="*/ 1497 h 14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7" h="1497">
                <a:moveTo>
                  <a:pt x="0" y="1497"/>
                </a:moveTo>
                <a:cubicBezTo>
                  <a:pt x="786" y="1463"/>
                  <a:pt x="1573" y="1429"/>
                  <a:pt x="1860" y="1179"/>
                </a:cubicBezTo>
                <a:cubicBezTo>
                  <a:pt x="2147" y="929"/>
                  <a:pt x="1935" y="464"/>
                  <a:pt x="1724" y="0"/>
                </a:cubicBezTo>
              </a:path>
            </a:pathLst>
          </a:custGeom>
          <a:noFill/>
          <a:ln w="9525" cap="flat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4" grpId="0" animBg="1"/>
      <p:bldP spid="2007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ตัวยึดหมายเลขภาพนิ่ง 4">
            <a:extLst>
              <a:ext uri="{FF2B5EF4-FFF2-40B4-BE49-F238E27FC236}">
                <a16:creationId xmlns:a16="http://schemas.microsoft.com/office/drawing/2014/main" id="{26EA1C9A-8AF1-C418-D891-2DBC44F40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39F631-5C2F-B54C-956A-A23125A73A83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74082" name="Line 2">
            <a:extLst>
              <a:ext uri="{FF2B5EF4-FFF2-40B4-BE49-F238E27FC236}">
                <a16:creationId xmlns:a16="http://schemas.microsoft.com/office/drawing/2014/main" id="{EF3761EE-B554-8DE8-8A4B-40BDE9FC9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4083" name="Text Box 4">
            <a:extLst>
              <a:ext uri="{FF2B5EF4-FFF2-40B4-BE49-F238E27FC236}">
                <a16:creationId xmlns:a16="http://schemas.microsoft.com/office/drawing/2014/main" id="{EE3F1224-3CFC-3590-DADF-971672065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76388"/>
            <a:ext cx="8247063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Step 2 Time Estimation 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en-US" altLang="en-TH" sz="3200">
                <a:latin typeface="Angsana New" panose="02020603050405020304" pitchFamily="18" charset="-34"/>
              </a:rPr>
              <a:t>  </a:t>
            </a:r>
            <a:r>
              <a:rPr lang="th-TH" altLang="en-TH" sz="3200">
                <a:latin typeface="Angsana New" panose="02020603050405020304" pitchFamily="18" charset="-34"/>
              </a:rPr>
              <a:t>เป็นกระบวนการในการประมาณเวลา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ซึ่งการประมาณเวลานี้ ควรจะอยู่ในช่วงความเป็นไปได้จริง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ü"/>
            </a:pPr>
            <a:r>
              <a:rPr lang="th-TH" altLang="en-TH" sz="3200">
                <a:latin typeface="Angsana New" panose="02020603050405020304" pitchFamily="18" charset="-34"/>
              </a:rPr>
              <a:t>  โดยตัวเลขที่ใช้ในการประมาณอาจจะมาได้จากหลากหลายแหล่ง แต่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ตัวเลขเหล่านั้น ควรจะมีแบบแผนและที่มาที่ไปที่ชัดเจน</a:t>
            </a:r>
          </a:p>
        </p:txBody>
      </p:sp>
      <p:sp>
        <p:nvSpPr>
          <p:cNvPr id="174084" name="Text Box 5">
            <a:extLst>
              <a:ext uri="{FF2B5EF4-FFF2-40B4-BE49-F238E27FC236}">
                <a16:creationId xmlns:a16="http://schemas.microsoft.com/office/drawing/2014/main" id="{F2E00342-A8D3-7CA5-F6A9-EDCFC35F6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ตัวยึดหมายเลขภาพนิ่ง 4">
            <a:extLst>
              <a:ext uri="{FF2B5EF4-FFF2-40B4-BE49-F238E27FC236}">
                <a16:creationId xmlns:a16="http://schemas.microsoft.com/office/drawing/2014/main" id="{05D05638-BE9E-A3C6-0810-A85B93003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97C2A9-6829-7044-8513-C21220C494FD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6B97F75D-CD94-C997-6765-26B843C0E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2133600"/>
            <a:ext cx="2087562" cy="792163"/>
          </a:xfrm>
          <a:prstGeom prst="rect">
            <a:avLst/>
          </a:prstGeom>
          <a:solidFill>
            <a:srgbClr val="FF99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99"/>
            </a:extrusionClr>
            <a:contourClr>
              <a:srgbClr val="FF9999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Time Estimate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203779" name="AutoShape 3">
            <a:extLst>
              <a:ext uri="{FF2B5EF4-FFF2-40B4-BE49-F238E27FC236}">
                <a16:creationId xmlns:a16="http://schemas.microsoft.com/office/drawing/2014/main" id="{F1AE8D92-7962-7133-4F68-F280A3669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005263"/>
            <a:ext cx="2592387" cy="1008062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 w="9525">
            <a:solidFill>
              <a:srgbClr val="FF6699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Amount of time spent</a:t>
            </a:r>
          </a:p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in the planning phase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203780" name="AutoShape 4">
            <a:extLst>
              <a:ext uri="{FF2B5EF4-FFF2-40B4-BE49-F238E27FC236}">
                <a16:creationId xmlns:a16="http://schemas.microsoft.com/office/drawing/2014/main" id="{B71FCA81-3899-8270-434E-0487996FB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932238"/>
            <a:ext cx="2592388" cy="10080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More Complex </a:t>
            </a:r>
          </a:p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Approach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176133" name="Line 5">
            <a:extLst>
              <a:ext uri="{FF2B5EF4-FFF2-40B4-BE49-F238E27FC236}">
                <a16:creationId xmlns:a16="http://schemas.microsoft.com/office/drawing/2014/main" id="{3E5DA038-9A26-5236-8B90-C0C8975F4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6134" name="Line 7">
            <a:extLst>
              <a:ext uri="{FF2B5EF4-FFF2-40B4-BE49-F238E27FC236}">
                <a16:creationId xmlns:a16="http://schemas.microsoft.com/office/drawing/2014/main" id="{1F7FAE30-E8EB-C5E1-69C0-DC88FCEA73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2924175"/>
            <a:ext cx="2376487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6135" name="Line 8">
            <a:extLst>
              <a:ext uri="{FF2B5EF4-FFF2-40B4-BE49-F238E27FC236}">
                <a16:creationId xmlns:a16="http://schemas.microsoft.com/office/drawing/2014/main" id="{9EEAECF0-9943-D312-AAE2-65C67A9ED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924175"/>
            <a:ext cx="28797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6136" name="Text Box 10">
            <a:extLst>
              <a:ext uri="{FF2B5EF4-FFF2-40B4-BE49-F238E27FC236}">
                <a16:creationId xmlns:a16="http://schemas.microsoft.com/office/drawing/2014/main" id="{FD51F5BA-DA50-04BC-3721-026025F76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ตัวยึดหมายเลขภาพนิ่ง 4">
            <a:extLst>
              <a:ext uri="{FF2B5EF4-FFF2-40B4-BE49-F238E27FC236}">
                <a16:creationId xmlns:a16="http://schemas.microsoft.com/office/drawing/2014/main" id="{128950D3-C5F3-D74D-391D-14CC650F7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0BB986-8A3C-E544-BA22-C4BCB0002B0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78178" name="Line 2">
            <a:extLst>
              <a:ext uri="{FF2B5EF4-FFF2-40B4-BE49-F238E27FC236}">
                <a16:creationId xmlns:a16="http://schemas.microsoft.com/office/drawing/2014/main" id="{78565214-5A1C-5123-1C8C-61A64BF9E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78179" name="Text Box 4">
            <a:extLst>
              <a:ext uri="{FF2B5EF4-FFF2-40B4-BE49-F238E27FC236}">
                <a16:creationId xmlns:a16="http://schemas.microsoft.com/office/drawing/2014/main" id="{238EA843-FAFD-8032-F116-320F1FB9C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6684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/>
          </a:p>
        </p:txBody>
      </p:sp>
      <p:sp>
        <p:nvSpPr>
          <p:cNvPr id="178180" name="Text Box 5">
            <a:extLst>
              <a:ext uri="{FF2B5EF4-FFF2-40B4-BE49-F238E27FC236}">
                <a16:creationId xmlns:a16="http://schemas.microsoft.com/office/drawing/2014/main" id="{430ABD92-7B57-9C2F-7570-EED354771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1620838"/>
            <a:ext cx="79502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Amount of time spent in the planning phase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en-US" altLang="en-TH" sz="3200" b="1">
                <a:latin typeface="Angsana New" panose="02020603050405020304" pitchFamily="18" charset="-34"/>
              </a:rPr>
              <a:t>  </a:t>
            </a:r>
            <a:r>
              <a:rPr lang="th-TH" altLang="en-TH" sz="3200">
                <a:latin typeface="Angsana New" panose="02020603050405020304" pitchFamily="18" charset="-34"/>
              </a:rPr>
              <a:t>เป็นวิธีการที่ง่ายที่สุดในการประมาณเวลา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Char char="Ø"/>
            </a:pPr>
            <a:r>
              <a:rPr lang="th-TH" altLang="en-TH" sz="3200">
                <a:latin typeface="Angsana New" panose="02020603050405020304" pitchFamily="18" charset="-34"/>
              </a:rPr>
              <a:t>  โดยใช้เวลาใน </a:t>
            </a:r>
            <a:r>
              <a:rPr lang="en-US" altLang="en-TH" sz="3200">
                <a:latin typeface="Angsana New" panose="02020603050405020304" pitchFamily="18" charset="-34"/>
              </a:rPr>
              <a:t>planning phase </a:t>
            </a:r>
            <a:r>
              <a:rPr lang="th-TH" altLang="en-TH" sz="3200">
                <a:latin typeface="Angsana New" panose="02020603050405020304" pitchFamily="18" charset="-34"/>
              </a:rPr>
              <a:t>เป็นตัวทำนายหรือเป็นตัวประมาณ</a:t>
            </a: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      เวลาในช่วงการทำงานที่เหลือ</a:t>
            </a:r>
          </a:p>
        </p:txBody>
      </p:sp>
      <p:sp>
        <p:nvSpPr>
          <p:cNvPr id="178181" name="Text Box 6">
            <a:extLst>
              <a:ext uri="{FF2B5EF4-FFF2-40B4-BE49-F238E27FC236}">
                <a16:creationId xmlns:a16="http://schemas.microsoft.com/office/drawing/2014/main" id="{A60DD64A-6878-1C48-5A98-2A5F7B22D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692525"/>
            <a:ext cx="58356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>
                <a:latin typeface="Angsana New" panose="02020603050405020304" pitchFamily="18" charset="-34"/>
              </a:rPr>
              <a:t>More Complex Approach</a:t>
            </a:r>
            <a:endParaRPr lang="th-TH" altLang="en-TH">
              <a:latin typeface="Angsana New" panose="02020603050405020304" pitchFamily="18" charset="-34"/>
            </a:endParaRPr>
          </a:p>
          <a:p>
            <a:pPr lvl="1" eaLnBrk="1" hangingPunct="1">
              <a:spcBef>
                <a:spcPct val="0"/>
              </a:spcBef>
              <a:buClr>
                <a:schemeClr val="bg2"/>
              </a:buClr>
              <a:buSzPct val="60000"/>
              <a:buFont typeface="Wingdings" pitchFamily="2" charset="2"/>
              <a:buNone/>
            </a:pPr>
            <a:r>
              <a:rPr lang="th-TH" altLang="en-TH" sz="3200">
                <a:latin typeface="Angsana New" panose="02020603050405020304" pitchFamily="18" charset="-34"/>
              </a:rPr>
              <a:t>มีขั้นตอนในการประมาณเวลาอยู่ </a:t>
            </a:r>
            <a:r>
              <a:rPr lang="en-US" altLang="en-TH" sz="3200">
                <a:latin typeface="Angsana New" panose="02020603050405020304" pitchFamily="18" charset="-34"/>
              </a:rPr>
              <a:t>3 </a:t>
            </a:r>
            <a:r>
              <a:rPr lang="th-TH" altLang="en-TH" sz="3200">
                <a:latin typeface="Angsana New" panose="02020603050405020304" pitchFamily="18" charset="-34"/>
              </a:rPr>
              <a:t>ขั้นตอน ดังนี้</a:t>
            </a:r>
          </a:p>
        </p:txBody>
      </p:sp>
      <p:sp>
        <p:nvSpPr>
          <p:cNvPr id="178182" name="Text Box 7">
            <a:extLst>
              <a:ext uri="{FF2B5EF4-FFF2-40B4-BE49-F238E27FC236}">
                <a16:creationId xmlns:a16="http://schemas.microsoft.com/office/drawing/2014/main" id="{6CA9308E-DBD2-B0A7-51CF-0A5CF293B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ตัวยึดหมายเลขภาพนิ่ง 4">
            <a:extLst>
              <a:ext uri="{FF2B5EF4-FFF2-40B4-BE49-F238E27FC236}">
                <a16:creationId xmlns:a16="http://schemas.microsoft.com/office/drawing/2014/main" id="{6FD3C658-369E-AEA2-FE8C-F1869B827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86BFC2-003F-4349-8444-A39AF553A00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80226" name="Line 2">
            <a:extLst>
              <a:ext uri="{FF2B5EF4-FFF2-40B4-BE49-F238E27FC236}">
                <a16:creationId xmlns:a16="http://schemas.microsoft.com/office/drawing/2014/main" id="{9D5C8E15-EBBF-AF27-7165-1A8AC64FD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0227" name="Rectangle 4">
            <a:extLst>
              <a:ext uri="{FF2B5EF4-FFF2-40B4-BE49-F238E27FC236}">
                <a16:creationId xmlns:a16="http://schemas.microsoft.com/office/drawing/2014/main" id="{94041D91-4794-7123-D4F3-2300BE5D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863725"/>
            <a:ext cx="2519363" cy="1152525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Estimate system size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(function point and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 line of code)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80228" name="Rectangle 5">
            <a:extLst>
              <a:ext uri="{FF2B5EF4-FFF2-40B4-BE49-F238E27FC236}">
                <a16:creationId xmlns:a16="http://schemas.microsoft.com/office/drawing/2014/main" id="{0D16F5C3-31C0-A78D-6A19-F4F4E17B5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521075"/>
            <a:ext cx="2519363" cy="936625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Estimate effort required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(Person - months)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80229" name="Rectangle 6">
            <a:extLst>
              <a:ext uri="{FF2B5EF4-FFF2-40B4-BE49-F238E27FC236}">
                <a16:creationId xmlns:a16="http://schemas.microsoft.com/office/drawing/2014/main" id="{D11874D9-644A-A674-A39C-74D2000F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032375"/>
            <a:ext cx="2519362" cy="936625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 b="1">
                <a:latin typeface="Angsana New" panose="02020603050405020304" pitchFamily="18" charset="-34"/>
              </a:rPr>
              <a:t>Estimate time required</a:t>
            </a:r>
            <a:endParaRPr lang="th-TH" altLang="en-TH" sz="2800" b="1">
              <a:latin typeface="Angsana New" panose="02020603050405020304" pitchFamily="18" charset="-34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800">
                <a:latin typeface="Angsana New" panose="02020603050405020304" pitchFamily="18" charset="-34"/>
              </a:rPr>
              <a:t>(Months)</a:t>
            </a:r>
            <a:endParaRPr lang="th-TH" altLang="en-TH" sz="2800">
              <a:latin typeface="Angsana New" panose="02020603050405020304" pitchFamily="18" charset="-34"/>
            </a:endParaRPr>
          </a:p>
        </p:txBody>
      </p:sp>
      <p:sp>
        <p:nvSpPr>
          <p:cNvPr id="180230" name="Line 7">
            <a:extLst>
              <a:ext uri="{FF2B5EF4-FFF2-40B4-BE49-F238E27FC236}">
                <a16:creationId xmlns:a16="http://schemas.microsoft.com/office/drawing/2014/main" id="{63FD6ED2-9897-06D3-E47A-D4412884D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0162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0231" name="Line 8">
            <a:extLst>
              <a:ext uri="{FF2B5EF4-FFF2-40B4-BE49-F238E27FC236}">
                <a16:creationId xmlns:a16="http://schemas.microsoft.com/office/drawing/2014/main" id="{1B0FB5DA-1B47-BC34-F9AA-BEC13A675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45611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0232" name="Rectangle 9">
            <a:extLst>
              <a:ext uri="{FF2B5EF4-FFF2-40B4-BE49-F238E27FC236}">
                <a16:creationId xmlns:a16="http://schemas.microsoft.com/office/drawing/2014/main" id="{12E49015-8D3A-129B-1F8B-340B3B111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595438"/>
            <a:ext cx="3887787" cy="4535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1800"/>
          </a:p>
        </p:txBody>
      </p:sp>
      <p:sp>
        <p:nvSpPr>
          <p:cNvPr id="180233" name="Text Box 10">
            <a:extLst>
              <a:ext uri="{FF2B5EF4-FFF2-40B4-BE49-F238E27FC236}">
                <a16:creationId xmlns:a16="http://schemas.microsoft.com/office/drawing/2014/main" id="{39F6A986-B82D-A029-C8FC-AB3539220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913" y="181292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>
              <a:solidFill>
                <a:srgbClr val="0000FF"/>
              </a:solidFill>
            </a:endParaRPr>
          </a:p>
        </p:txBody>
      </p:sp>
      <p:sp>
        <p:nvSpPr>
          <p:cNvPr id="180234" name="Text Box 11">
            <a:extLst>
              <a:ext uri="{FF2B5EF4-FFF2-40B4-BE49-F238E27FC236}">
                <a16:creationId xmlns:a16="http://schemas.microsoft.com/office/drawing/2014/main" id="{11450814-2856-61D0-28E3-02E7ED0D6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938" y="330835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>
              <a:solidFill>
                <a:srgbClr val="0000FF"/>
              </a:solidFill>
            </a:endParaRPr>
          </a:p>
        </p:txBody>
      </p:sp>
      <p:sp>
        <p:nvSpPr>
          <p:cNvPr id="180235" name="Text Box 12">
            <a:extLst>
              <a:ext uri="{FF2B5EF4-FFF2-40B4-BE49-F238E27FC236}">
                <a16:creationId xmlns:a16="http://schemas.microsoft.com/office/drawing/2014/main" id="{6446F38C-A636-31BC-1B46-B9A2FB4F8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675" y="481012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>
              <a:solidFill>
                <a:srgbClr val="0000FF"/>
              </a:solidFill>
            </a:endParaRPr>
          </a:p>
        </p:txBody>
      </p:sp>
      <p:sp>
        <p:nvSpPr>
          <p:cNvPr id="205837" name="Text Box 13">
            <a:extLst>
              <a:ext uri="{FF2B5EF4-FFF2-40B4-BE49-F238E27FC236}">
                <a16:creationId xmlns:a16="http://schemas.microsoft.com/office/drawing/2014/main" id="{85BBC4DD-8241-5572-C033-05B3D6BB3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97200"/>
            <a:ext cx="2084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>
                <a:latin typeface="Angsana New" panose="02020603050405020304" pitchFamily="18" charset="-34"/>
              </a:rPr>
              <a:t>เป็นมาตรวัดขนาดของ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>
                <a:latin typeface="Angsana New" panose="02020603050405020304" pitchFamily="18" charset="-34"/>
              </a:rPr>
              <a:t>โปรแกรม โดยจะขึ้นอยู่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>
                <a:latin typeface="Angsana New" panose="02020603050405020304" pitchFamily="18" charset="-34"/>
              </a:rPr>
              <a:t>กับ </a:t>
            </a:r>
            <a:r>
              <a:rPr lang="en-US" altLang="en-TH" sz="2400">
                <a:latin typeface="Angsana New" panose="02020603050405020304" pitchFamily="18" charset="-34"/>
              </a:rPr>
              <a:t>inputs, outputs,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queries,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>
                <a:latin typeface="Angsana New" panose="02020603050405020304" pitchFamily="18" charset="-34"/>
              </a:rPr>
              <a:t>program interface</a:t>
            </a:r>
            <a:endParaRPr lang="th-TH" altLang="en-TH" sz="2400">
              <a:latin typeface="Angsana New" panose="02020603050405020304" pitchFamily="18" charset="-34"/>
            </a:endParaRPr>
          </a:p>
        </p:txBody>
      </p:sp>
      <p:sp>
        <p:nvSpPr>
          <p:cNvPr id="205838" name="Freeform 14">
            <a:extLst>
              <a:ext uri="{FF2B5EF4-FFF2-40B4-BE49-F238E27FC236}">
                <a16:creationId xmlns:a16="http://schemas.microsoft.com/office/drawing/2014/main" id="{AA98A7E1-D154-2EEE-AFFD-751A2DA96E01}"/>
              </a:ext>
            </a:extLst>
          </p:cNvPr>
          <p:cNvSpPr>
            <a:spLocks/>
          </p:cNvSpPr>
          <p:nvPr/>
        </p:nvSpPr>
        <p:spPr bwMode="auto">
          <a:xfrm>
            <a:off x="900113" y="1749425"/>
            <a:ext cx="2447925" cy="1319213"/>
          </a:xfrm>
          <a:custGeom>
            <a:avLst/>
            <a:gdLst>
              <a:gd name="T0" fmla="*/ 2147483646 w 1542"/>
              <a:gd name="T1" fmla="*/ 2147483646 h 831"/>
              <a:gd name="T2" fmla="*/ 2147483646 w 1542"/>
              <a:gd name="T3" fmla="*/ 2147483646 h 831"/>
              <a:gd name="T4" fmla="*/ 0 w 1542"/>
              <a:gd name="T5" fmla="*/ 2147483646 h 831"/>
              <a:gd name="T6" fmla="*/ 0 60000 65536"/>
              <a:gd name="T7" fmla="*/ 0 60000 65536"/>
              <a:gd name="T8" fmla="*/ 0 60000 65536"/>
              <a:gd name="T9" fmla="*/ 0 w 1542"/>
              <a:gd name="T10" fmla="*/ 0 h 831"/>
              <a:gd name="T11" fmla="*/ 1542 w 1542"/>
              <a:gd name="T12" fmla="*/ 831 h 8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42" h="831">
                <a:moveTo>
                  <a:pt x="1542" y="468"/>
                </a:moveTo>
                <a:cubicBezTo>
                  <a:pt x="1081" y="234"/>
                  <a:pt x="620" y="0"/>
                  <a:pt x="363" y="60"/>
                </a:cubicBezTo>
                <a:cubicBezTo>
                  <a:pt x="106" y="120"/>
                  <a:pt x="53" y="475"/>
                  <a:pt x="0" y="831"/>
                </a:cubicBezTo>
              </a:path>
            </a:pathLst>
          </a:custGeom>
          <a:noFill/>
          <a:ln w="9525" cap="flat">
            <a:solidFill>
              <a:srgbClr val="FF33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0238" name="Text Box 15">
            <a:extLst>
              <a:ext uri="{FF2B5EF4-FFF2-40B4-BE49-F238E27FC236}">
                <a16:creationId xmlns:a16="http://schemas.microsoft.com/office/drawing/2014/main" id="{CA7730E6-D174-2DC2-7007-CAA270114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ตัวยึดหมายเลขภาพนิ่ง 4">
            <a:extLst>
              <a:ext uri="{FF2B5EF4-FFF2-40B4-BE49-F238E27FC236}">
                <a16:creationId xmlns:a16="http://schemas.microsoft.com/office/drawing/2014/main" id="{4013FAFB-6C84-29C1-F093-608F78B36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014EA5-DB2A-F446-B61D-421B6D9428B5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82274" name="Line 2">
            <a:extLst>
              <a:ext uri="{FF2B5EF4-FFF2-40B4-BE49-F238E27FC236}">
                <a16:creationId xmlns:a16="http://schemas.microsoft.com/office/drawing/2014/main" id="{8825C233-CF70-F79F-3E55-CDCAB1681CE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2275" name="Text Box 3">
            <a:extLst>
              <a:ext uri="{FF2B5EF4-FFF2-40B4-BE49-F238E27FC236}">
                <a16:creationId xmlns:a16="http://schemas.microsoft.com/office/drawing/2014/main" id="{7B3E4DAB-717E-E1EA-F824-8DA85EE08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35125"/>
            <a:ext cx="2679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3600" b="1" u="sng">
                <a:solidFill>
                  <a:srgbClr val="3333FF"/>
                </a:solidFill>
                <a:latin typeface="Angsana New" panose="02020603050405020304" pitchFamily="18" charset="-34"/>
              </a:rPr>
              <a:t>Staffing the project</a:t>
            </a:r>
            <a:endParaRPr lang="th-TH" altLang="en-TH" sz="3600" b="1" u="sng">
              <a:solidFill>
                <a:srgbClr val="3333FF"/>
              </a:solidFill>
              <a:latin typeface="Angsana New" panose="02020603050405020304" pitchFamily="18" charset="-34"/>
            </a:endParaRPr>
          </a:p>
        </p:txBody>
      </p:sp>
      <p:sp>
        <p:nvSpPr>
          <p:cNvPr id="182276" name="Text Box 4">
            <a:extLst>
              <a:ext uri="{FF2B5EF4-FFF2-40B4-BE49-F238E27FC236}">
                <a16:creationId xmlns:a16="http://schemas.microsoft.com/office/drawing/2014/main" id="{364D0CF3-1063-833F-BD6F-059343999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324100"/>
            <a:ext cx="7932738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เป็นการกำหนดคนที่จะเข้ามาทำ </a:t>
            </a:r>
            <a:r>
              <a:rPr lang="en-US" altLang="en-TH">
                <a:latin typeface="Angsana New" panose="02020603050405020304" pitchFamily="18" charset="-34"/>
              </a:rPr>
              <a:t>project 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en-US" altLang="en-TH">
                <a:latin typeface="Angsana New" panose="02020603050405020304" pitchFamily="18" charset="-34"/>
              </a:rPr>
              <a:t>  </a:t>
            </a:r>
            <a:r>
              <a:rPr lang="th-TH" altLang="en-TH">
                <a:latin typeface="Angsana New" panose="02020603050405020304" pitchFamily="18" charset="-34"/>
              </a:rPr>
              <a:t>และการจัดคนให้ถูกกับงาน โดยพิจารณาจากทักษะ </a:t>
            </a:r>
            <a:r>
              <a:rPr lang="en-US" altLang="en-TH">
                <a:latin typeface="Angsana New" panose="02020603050405020304" pitchFamily="18" charset="-34"/>
              </a:rPr>
              <a:t>(Skill) </a:t>
            </a:r>
            <a:r>
              <a:rPr lang="th-TH" altLang="en-TH">
                <a:latin typeface="Angsana New" panose="02020603050405020304" pitchFamily="18" charset="-34"/>
              </a:rPr>
              <a:t>และ ความ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None/>
            </a:pPr>
            <a:r>
              <a:rPr lang="th-TH" altLang="en-TH">
                <a:latin typeface="Angsana New" panose="02020603050405020304" pitchFamily="18" charset="-34"/>
              </a:rPr>
              <a:t>     เหมาะสม</a:t>
            </a:r>
          </a:p>
          <a:p>
            <a:pPr eaLnBrk="1" hangingPunct="1">
              <a:spcBef>
                <a:spcPct val="0"/>
              </a:spcBef>
              <a:buSzPct val="60000"/>
              <a:buFont typeface="Wingdings" pitchFamily="2" charset="2"/>
              <a:buChar char="v"/>
            </a:pPr>
            <a:r>
              <a:rPr lang="th-TH" altLang="en-TH">
                <a:latin typeface="Angsana New" panose="02020603050405020304" pitchFamily="18" charset="-34"/>
              </a:rPr>
              <a:t>  นอกจากนั้น ยังรวมไปการควบคุมและ ลดความขัดแย้งของคนด้วย</a:t>
            </a:r>
          </a:p>
        </p:txBody>
      </p:sp>
      <p:sp>
        <p:nvSpPr>
          <p:cNvPr id="182277" name="Text Box 5">
            <a:extLst>
              <a:ext uri="{FF2B5EF4-FFF2-40B4-BE49-F238E27FC236}">
                <a16:creationId xmlns:a16="http://schemas.microsoft.com/office/drawing/2014/main" id="{EA7A7D21-F03A-291C-FB26-2A94B7276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ตัวยึดหมายเลขภาพนิ่ง 4">
            <a:extLst>
              <a:ext uri="{FF2B5EF4-FFF2-40B4-BE49-F238E27FC236}">
                <a16:creationId xmlns:a16="http://schemas.microsoft.com/office/drawing/2014/main" id="{DAD70B48-7A22-E451-F148-5C23D2C22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2FC492-4CA8-6646-B83B-8B8FB9A6A50A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84322" name="Line 2">
            <a:extLst>
              <a:ext uri="{FF2B5EF4-FFF2-40B4-BE49-F238E27FC236}">
                <a16:creationId xmlns:a16="http://schemas.microsoft.com/office/drawing/2014/main" id="{F9893D5F-18F6-86EC-1F5B-A69D80D0F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4323" name="Rectangle 4">
            <a:extLst>
              <a:ext uri="{FF2B5EF4-FFF2-40B4-BE49-F238E27FC236}">
                <a16:creationId xmlns:a16="http://schemas.microsoft.com/office/drawing/2014/main" id="{C69E6A4D-3206-47CE-1B98-DFA894CD7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2133600"/>
            <a:ext cx="2376487" cy="792163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  <a:contourClr>
              <a:srgbClr val="FFFF6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b="1">
                <a:latin typeface="Angsana New" panose="02020603050405020304" pitchFamily="18" charset="-34"/>
              </a:rPr>
              <a:t>Staffing the project</a:t>
            </a:r>
            <a:endParaRPr lang="th-TH" altLang="en-TH" b="1">
              <a:latin typeface="Angsana New" panose="02020603050405020304" pitchFamily="18" charset="-34"/>
            </a:endParaRPr>
          </a:p>
        </p:txBody>
      </p:sp>
      <p:sp>
        <p:nvSpPr>
          <p:cNvPr id="207877" name="AutoShape 5">
            <a:extLst>
              <a:ext uri="{FF2B5EF4-FFF2-40B4-BE49-F238E27FC236}">
                <a16:creationId xmlns:a16="http://schemas.microsoft.com/office/drawing/2014/main" id="{9803AF18-9653-53AE-637C-187B6C140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005263"/>
            <a:ext cx="2592387" cy="1008062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rgbClr val="FF9933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Staffing Plan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207878" name="AutoShape 6">
            <a:extLst>
              <a:ext uri="{FF2B5EF4-FFF2-40B4-BE49-F238E27FC236}">
                <a16:creationId xmlns:a16="http://schemas.microsoft.com/office/drawing/2014/main" id="{878A7A5E-AB3A-7835-D102-B756A45FA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932238"/>
            <a:ext cx="2592388" cy="100806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rgbClr val="0000FF"/>
            </a:solidFill>
            <a:round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z="3200">
                <a:latin typeface="Angsana New" charset="0"/>
              </a:rPr>
              <a:t>Project Charter</a:t>
            </a:r>
            <a:endParaRPr lang="th-TH" altLang="x-none" sz="3200">
              <a:latin typeface="Angsana New" charset="0"/>
            </a:endParaRPr>
          </a:p>
        </p:txBody>
      </p:sp>
      <p:sp>
        <p:nvSpPr>
          <p:cNvPr id="184326" name="Line 7">
            <a:extLst>
              <a:ext uri="{FF2B5EF4-FFF2-40B4-BE49-F238E27FC236}">
                <a16:creationId xmlns:a16="http://schemas.microsoft.com/office/drawing/2014/main" id="{5587AB4F-557E-FF87-2BD8-92BE7A8224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2924175"/>
            <a:ext cx="2376487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4327" name="Line 8">
            <a:extLst>
              <a:ext uri="{FF2B5EF4-FFF2-40B4-BE49-F238E27FC236}">
                <a16:creationId xmlns:a16="http://schemas.microsoft.com/office/drawing/2014/main" id="{14D47250-6F0C-A4A2-307A-64D52A234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924175"/>
            <a:ext cx="287972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4328" name="Text Box 9">
            <a:extLst>
              <a:ext uri="{FF2B5EF4-FFF2-40B4-BE49-F238E27FC236}">
                <a16:creationId xmlns:a16="http://schemas.microsoft.com/office/drawing/2014/main" id="{2DCE2765-0070-1134-CDEC-722929CC0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613" y="18161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400">
              <a:solidFill>
                <a:srgbClr val="0000FF"/>
              </a:solidFill>
              <a:latin typeface="Angsana New" panose="02020603050405020304" pitchFamily="18" charset="-34"/>
            </a:endParaRPr>
          </a:p>
        </p:txBody>
      </p:sp>
      <p:sp>
        <p:nvSpPr>
          <p:cNvPr id="184329" name="Text Box 11">
            <a:extLst>
              <a:ext uri="{FF2B5EF4-FFF2-40B4-BE49-F238E27FC236}">
                <a16:creationId xmlns:a16="http://schemas.microsoft.com/office/drawing/2014/main" id="{A6E970D2-1100-1CF2-C944-312B5F8D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ตัวยึดหมายเลขภาพนิ่ง 4">
            <a:extLst>
              <a:ext uri="{FF2B5EF4-FFF2-40B4-BE49-F238E27FC236}">
                <a16:creationId xmlns:a16="http://schemas.microsoft.com/office/drawing/2014/main" id="{070C2120-8128-F7B3-3525-B50A5B299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02F540-CFF9-8E4E-ADEE-8B44512D863B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sp>
        <p:nvSpPr>
          <p:cNvPr id="186370" name="Line 2">
            <a:extLst>
              <a:ext uri="{FF2B5EF4-FFF2-40B4-BE49-F238E27FC236}">
                <a16:creationId xmlns:a16="http://schemas.microsoft.com/office/drawing/2014/main" id="{C5D41013-B58E-DC9F-541F-5DAC7FCFD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454150"/>
            <a:ext cx="6732588" cy="0"/>
          </a:xfrm>
          <a:prstGeom prst="line">
            <a:avLst/>
          </a:prstGeom>
          <a:noFill/>
          <a:ln w="76200">
            <a:solidFill>
              <a:srgbClr val="D1D1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9B44AAE4-5912-DE48-2C0F-2BC3F84B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844675"/>
            <a:ext cx="1655762" cy="5762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b="1">
                <a:latin typeface="Angsana New" charset="0"/>
              </a:rPr>
              <a:t>Project manger</a:t>
            </a:r>
            <a:endParaRPr lang="th-TH" altLang="x-none" b="1">
              <a:latin typeface="Angsana New" charset="0"/>
            </a:endParaRPr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D22F1596-3828-8561-AAB5-7ABEAE63B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141663"/>
            <a:ext cx="1871662" cy="719137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Technical lead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F1B62812-592C-4615-2D49-4168C206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141663"/>
            <a:ext cx="1655762" cy="719137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Functional lead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EC1E0475-92E4-7CF4-17D9-5B3E5131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160963"/>
            <a:ext cx="1368425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Analyst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28" name="Rectangle 8">
            <a:extLst>
              <a:ext uri="{FF2B5EF4-FFF2-40B4-BE49-F238E27FC236}">
                <a16:creationId xmlns:a16="http://schemas.microsoft.com/office/drawing/2014/main" id="{DD3ADB8B-A0B9-87C2-1C64-23162ECAD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5157788"/>
            <a:ext cx="1368425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Analyst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29" name="Rectangle 9">
            <a:extLst>
              <a:ext uri="{FF2B5EF4-FFF2-40B4-BE49-F238E27FC236}">
                <a16:creationId xmlns:a16="http://schemas.microsoft.com/office/drawing/2014/main" id="{B579E467-B4F8-6567-C423-C9DD9C06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157788"/>
            <a:ext cx="1368425" cy="6477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Analyst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30" name="Rectangle 10">
            <a:extLst>
              <a:ext uri="{FF2B5EF4-FFF2-40B4-BE49-F238E27FC236}">
                <a16:creationId xmlns:a16="http://schemas.microsoft.com/office/drawing/2014/main" id="{8B64779E-7DD5-E6B9-7274-0849B12D3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5157788"/>
            <a:ext cx="13684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Programmer</a:t>
            </a:r>
            <a:endParaRPr lang="th-TH" altLang="x-none">
              <a:latin typeface="Angsana New" charset="0"/>
            </a:endParaRPr>
          </a:p>
        </p:txBody>
      </p:sp>
      <p:sp>
        <p:nvSpPr>
          <p:cNvPr id="209931" name="Rectangle 11">
            <a:extLst>
              <a:ext uri="{FF2B5EF4-FFF2-40B4-BE49-F238E27FC236}">
                <a16:creationId xmlns:a16="http://schemas.microsoft.com/office/drawing/2014/main" id="{F67558B2-1FD7-C2D8-D576-AA99A4094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5157788"/>
            <a:ext cx="1368425" cy="6477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ngsana New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>
                <a:latin typeface="Angsana New" charset="0"/>
              </a:rPr>
              <a:t>Programmer</a:t>
            </a:r>
            <a:endParaRPr lang="th-TH" altLang="x-none">
              <a:latin typeface="Angsana New" charset="0"/>
            </a:endParaRPr>
          </a:p>
        </p:txBody>
      </p:sp>
      <p:sp>
        <p:nvSpPr>
          <p:cNvPr id="186379" name="Line 12">
            <a:extLst>
              <a:ext uri="{FF2B5EF4-FFF2-40B4-BE49-F238E27FC236}">
                <a16:creationId xmlns:a16="http://schemas.microsoft.com/office/drawing/2014/main" id="{D5B64BA6-77BD-1A38-A806-7ECA38126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0563" y="24209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0" name="Line 13">
            <a:extLst>
              <a:ext uri="{FF2B5EF4-FFF2-40B4-BE49-F238E27FC236}">
                <a16:creationId xmlns:a16="http://schemas.microsoft.com/office/drawing/2014/main" id="{444BB13A-3FD3-6FDA-A7C1-292CF421B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2781300"/>
            <a:ext cx="5616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1" name="Line 14">
            <a:extLst>
              <a:ext uri="{FF2B5EF4-FFF2-40B4-BE49-F238E27FC236}">
                <a16:creationId xmlns:a16="http://schemas.microsoft.com/office/drawing/2014/main" id="{E20E03A2-9531-631B-3F05-3C4BEA8B3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2" name="Line 15">
            <a:extLst>
              <a:ext uri="{FF2B5EF4-FFF2-40B4-BE49-F238E27FC236}">
                <a16:creationId xmlns:a16="http://schemas.microsoft.com/office/drawing/2014/main" id="{FEADE9FF-E3A5-8933-55FA-5F4AB9174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825" y="27813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3" name="Line 16">
            <a:extLst>
              <a:ext uri="{FF2B5EF4-FFF2-40B4-BE49-F238E27FC236}">
                <a16:creationId xmlns:a16="http://schemas.microsoft.com/office/drawing/2014/main" id="{ECEC0BDB-6550-829E-643D-8C04981D7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38608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4" name="Line 17">
            <a:extLst>
              <a:ext uri="{FF2B5EF4-FFF2-40B4-BE49-F238E27FC236}">
                <a16:creationId xmlns:a16="http://schemas.microsoft.com/office/drawing/2014/main" id="{C4E0CEA9-8C3B-4F6D-DA06-A3A4DD6E0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4508500"/>
            <a:ext cx="3240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5" name="Line 18">
            <a:extLst>
              <a:ext uri="{FF2B5EF4-FFF2-40B4-BE49-F238E27FC236}">
                <a16:creationId xmlns:a16="http://schemas.microsoft.com/office/drawing/2014/main" id="{7B229490-84C6-1733-FAD2-C82F207E5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4508500"/>
            <a:ext cx="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6" name="Line 19">
            <a:extLst>
              <a:ext uri="{FF2B5EF4-FFF2-40B4-BE49-F238E27FC236}">
                <a16:creationId xmlns:a16="http://schemas.microsoft.com/office/drawing/2014/main" id="{AD8EA009-8CC7-3EE2-3AB5-A185A29C4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4508500"/>
            <a:ext cx="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7" name="Line 20">
            <a:extLst>
              <a:ext uri="{FF2B5EF4-FFF2-40B4-BE49-F238E27FC236}">
                <a16:creationId xmlns:a16="http://schemas.microsoft.com/office/drawing/2014/main" id="{8384FF67-CCEC-A40E-5EB0-20EC25FF2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5875" y="4508500"/>
            <a:ext cx="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8" name="Line 21">
            <a:extLst>
              <a:ext uri="{FF2B5EF4-FFF2-40B4-BE49-F238E27FC236}">
                <a16:creationId xmlns:a16="http://schemas.microsoft.com/office/drawing/2014/main" id="{FF81175F-56A5-033B-60CE-D5DD8C499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825" y="38608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89" name="Line 22">
            <a:extLst>
              <a:ext uri="{FF2B5EF4-FFF2-40B4-BE49-F238E27FC236}">
                <a16:creationId xmlns:a16="http://schemas.microsoft.com/office/drawing/2014/main" id="{46AB7583-175F-4D68-1D64-A6C953D9D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4508500"/>
            <a:ext cx="2232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90" name="Line 23">
            <a:extLst>
              <a:ext uri="{FF2B5EF4-FFF2-40B4-BE49-F238E27FC236}">
                <a16:creationId xmlns:a16="http://schemas.microsoft.com/office/drawing/2014/main" id="{0A487286-011B-6A4D-B55D-70D6CA2F6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4508500"/>
            <a:ext cx="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91" name="Line 24">
            <a:extLst>
              <a:ext uri="{FF2B5EF4-FFF2-40B4-BE49-F238E27FC236}">
                <a16:creationId xmlns:a16="http://schemas.microsoft.com/office/drawing/2014/main" id="{E7C5109D-CDDA-E6AE-72C5-6822DD591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4508500"/>
            <a:ext cx="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H"/>
          </a:p>
        </p:txBody>
      </p:sp>
      <p:sp>
        <p:nvSpPr>
          <p:cNvPr id="186392" name="Text Box 25">
            <a:extLst>
              <a:ext uri="{FF2B5EF4-FFF2-40B4-BE49-F238E27FC236}">
                <a16:creationId xmlns:a16="http://schemas.microsoft.com/office/drawing/2014/main" id="{36460535-51C5-DB28-CF81-C6CFC7332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58451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TH" altLang="en-TH" sz="2800"/>
          </a:p>
        </p:txBody>
      </p:sp>
      <p:sp>
        <p:nvSpPr>
          <p:cNvPr id="186393" name="Text Box 26">
            <a:extLst>
              <a:ext uri="{FF2B5EF4-FFF2-40B4-BE49-F238E27FC236}">
                <a16:creationId xmlns:a16="http://schemas.microsoft.com/office/drawing/2014/main" id="{8DC55939-9C17-D70D-21D0-DE0E38CE0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165850"/>
            <a:ext cx="267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Possible Reporting Structure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  <p:sp>
        <p:nvSpPr>
          <p:cNvPr id="186394" name="Text Box 29">
            <a:extLst>
              <a:ext uri="{FF2B5EF4-FFF2-40B4-BE49-F238E27FC236}">
                <a16:creationId xmlns:a16="http://schemas.microsoft.com/office/drawing/2014/main" id="{484A66AF-9349-E89A-BBCB-FC7411B0F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34988"/>
            <a:ext cx="3487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TH" sz="4400" b="1">
                <a:solidFill>
                  <a:schemeClr val="bg2"/>
                </a:solidFill>
                <a:latin typeface="Angsana New" panose="02020603050405020304" pitchFamily="18" charset="-34"/>
              </a:rPr>
              <a:t>Project Management</a:t>
            </a:r>
            <a:endParaRPr lang="th-TH" altLang="en-TH" sz="4400" b="1">
              <a:solidFill>
                <a:schemeClr val="bg2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ตัวยึดหมายเลขภาพนิ่ง 3">
            <a:extLst>
              <a:ext uri="{FF2B5EF4-FFF2-40B4-BE49-F238E27FC236}">
                <a16:creationId xmlns:a16="http://schemas.microsoft.com/office/drawing/2014/main" id="{BB963B03-23AE-BA9C-35C6-ACB715111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4235CF-5B03-B14D-9C68-01FA26C70207}" type="slidenum">
              <a:rPr lang="en-US" altLang="en-TH" sz="1200" smtClean="0">
                <a:latin typeface="Arial Black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th-TH" altLang="en-TH" sz="1200">
              <a:latin typeface="Arial Black" panose="020B0604020202020204" pitchFamily="34" charset="0"/>
            </a:endParaRPr>
          </a:p>
        </p:txBody>
      </p:sp>
      <p:graphicFrame>
        <p:nvGraphicFramePr>
          <p:cNvPr id="210946" name="Group 2">
            <a:extLst>
              <a:ext uri="{FF2B5EF4-FFF2-40B4-BE49-F238E27FC236}">
                <a16:creationId xmlns:a16="http://schemas.microsoft.com/office/drawing/2014/main" id="{868A9768-A487-58A9-AF83-9425DF0A30BC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468313" y="920750"/>
          <a:ext cx="8229600" cy="4378325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725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Staffing Plan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Role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Description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Assigned To</a:t>
                      </a:r>
                      <a:endParaRPr kumimoji="0" lang="th-TH" altLang="x-none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Project Manager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Infrastructure analyst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System Analyst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System Analyst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Programmer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Programmer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ngsana New" charset="0"/>
                        </a:rPr>
                        <a:t>อธิบายหน้าที่ในการทำงานของแต่ละคน </a:t>
                      </a:r>
                      <a:r>
                        <a:rPr kumimoji="0" lang="th-TH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ngsana New" charset="0"/>
                        </a:rPr>
                        <a:t>ซึ่งต้องมีความชัดเจน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ngsana New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Alec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Anne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Jhon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charset="0"/>
                          <a:cs typeface="Angsana New" charset="0"/>
                        </a:rPr>
                        <a:t>Sunny</a:t>
                      </a:r>
                      <a:endParaRPr kumimoji="0" lang="th-TH" altLang="x-none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charset="0"/>
                        <a:cs typeface="Angsana New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8434" name="Text Box 18">
            <a:extLst>
              <a:ext uri="{FF2B5EF4-FFF2-40B4-BE49-F238E27FC236}">
                <a16:creationId xmlns:a16="http://schemas.microsoft.com/office/drawing/2014/main" id="{0964E942-EEE1-9B06-11AC-412AB00D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165850"/>
            <a:ext cx="204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ตย. ของ </a:t>
            </a:r>
            <a:r>
              <a:rPr lang="en-US" altLang="en-TH" sz="2400" b="1">
                <a:solidFill>
                  <a:srgbClr val="5F5F5F"/>
                </a:solidFill>
                <a:latin typeface="Angsana New" panose="02020603050405020304" pitchFamily="18" charset="-34"/>
              </a:rPr>
              <a:t>Staffing Plan</a:t>
            </a:r>
            <a:endParaRPr lang="th-TH" altLang="en-TH" sz="2400" b="1">
              <a:solidFill>
                <a:srgbClr val="5F5F5F"/>
              </a:solidFill>
              <a:latin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ชุดรูปแบบของ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3466</TotalTime>
  <Words>16528</Words>
  <Application>Microsoft Macintosh PowerPoint</Application>
  <PresentationFormat>On-screen Show (4:3)</PresentationFormat>
  <Paragraphs>3108</Paragraphs>
  <Slides>273</Slides>
  <Notes>218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2" baseType="lpstr">
      <vt:lpstr>Arial</vt:lpstr>
      <vt:lpstr>Angsana New</vt:lpstr>
      <vt:lpstr>Wingdings</vt:lpstr>
      <vt:lpstr>Tahoma</vt:lpstr>
      <vt:lpstr>Arial Black</vt:lpstr>
      <vt:lpstr>Times New Roman</vt:lpstr>
      <vt:lpstr>Kanit</vt:lpstr>
      <vt:lpstr>MS PGothic</vt:lpstr>
      <vt:lpstr>Pixel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KhonKaen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WincoolV5</dc:creator>
  <cp:lastModifiedBy>เขมวิทย์ จิตตะยโศธร</cp:lastModifiedBy>
  <cp:revision>628</cp:revision>
  <dcterms:created xsi:type="dcterms:W3CDTF">2009-05-21T07:18:44Z</dcterms:created>
  <dcterms:modified xsi:type="dcterms:W3CDTF">2025-12-02T02:07:40Z</dcterms:modified>
</cp:coreProperties>
</file>